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6327" r:id="rId1"/>
  </p:sldMasterIdLst>
  <p:notesMasterIdLst>
    <p:notesMasterId r:id="rId6"/>
  </p:notesMasterIdLst>
  <p:handoutMasterIdLst>
    <p:handoutMasterId r:id="rId7"/>
  </p:handoutMasterIdLst>
  <p:sldIdLst>
    <p:sldId id="482" r:id="rId2"/>
    <p:sldId id="499" r:id="rId3"/>
    <p:sldId id="502" r:id="rId4"/>
    <p:sldId id="504" r:id="rId5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8497B0"/>
    <a:srgbClr val="FFCC66"/>
    <a:srgbClr val="CC3300"/>
    <a:srgbClr val="A50034"/>
    <a:srgbClr val="680020"/>
    <a:srgbClr val="A5FB34"/>
    <a:srgbClr val="FBFBFB"/>
    <a:srgbClr val="E61B45"/>
    <a:srgbClr val="DA0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5986" autoAdjust="0"/>
  </p:normalViewPr>
  <p:slideViewPr>
    <p:cSldViewPr>
      <p:cViewPr varScale="1">
        <p:scale>
          <a:sx n="114" d="100"/>
          <a:sy n="114" d="100"/>
        </p:scale>
        <p:origin x="941" y="101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96" y="114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22904-205D-45B8-B406-8CEF6FA37FEF}" type="datetimeFigureOut">
              <a:rPr lang="ko-KR" altLang="en-US" smtClean="0"/>
              <a:t>2019-09-06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810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57D12-6CC7-4AAB-8D79-98FE44EB9F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332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404664"/>
            <a:ext cx="8568952" cy="5832648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443716" y="260648"/>
            <a:ext cx="32580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RP-191908, </a:t>
            </a:r>
            <a:r>
              <a:rPr lang="en-US" altLang="ko-KR" sz="16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 RAN#85</a:t>
            </a:r>
            <a:endParaRPr lang="en-US" altLang="ko-KR" sz="16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Newport Beach, CA, USA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, Sep. 16 – Sep. 20, 2019</a:t>
            </a:r>
          </a:p>
          <a:p>
            <a:pPr algn="r"/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Agenda Item 8.1.7</a:t>
            </a:r>
            <a:endParaRPr lang="en-US" altLang="ko-KR" sz="12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237681"/>
            <a:ext cx="8424936" cy="6287663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4896544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364705" y="6589512"/>
            <a:ext cx="1475083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anose="020F0502020204030204" pitchFamily="34" charset="0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Calibri" panose="020F0502020204030204" pitchFamily="34" charset="0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131673" y="6590192"/>
            <a:ext cx="71365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RP-19xxxx</a:t>
            </a:r>
            <a:endParaRPr lang="ko-KR" altLang="en-US" sz="1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3"/>
            <a:ext cx="9905998" cy="686601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rgbClr val="FFC000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2780928"/>
            <a:ext cx="8352928" cy="1584176"/>
          </a:xfrm>
        </p:spPr>
        <p:txBody>
          <a:bodyPr/>
          <a:lstStyle/>
          <a:p>
            <a:r>
              <a:rPr lang="en-US" altLang="ko-KR" sz="4000" dirty="0" smtClean="0">
                <a:ea typeface="Tahoma" panose="020B0604030504040204" pitchFamily="34" charset="0"/>
              </a:rPr>
              <a:t>Views on </a:t>
            </a:r>
            <a:br>
              <a:rPr lang="en-US" altLang="ko-KR" sz="4000" dirty="0" smtClean="0">
                <a:ea typeface="Tahoma" panose="020B0604030504040204" pitchFamily="34" charset="0"/>
              </a:rPr>
            </a:br>
            <a:r>
              <a:rPr lang="en-US" altLang="ko-KR" sz="4000" dirty="0" smtClean="0">
                <a:ea typeface="Tahoma" panose="020B0604030504040204" pitchFamily="34" charset="0"/>
              </a:rPr>
              <a:t>Rel-17 Industrial IOT enhancement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The IIOT enhancement was agreed as one of Rel-17 Work Area in RAN#84 (RP-191551)</a:t>
            </a:r>
          </a:p>
          <a:p>
            <a:pPr lvl="1"/>
            <a:r>
              <a:rPr lang="en-US" altLang="ko-KR" dirty="0" smtClean="0"/>
              <a:t>E-mail consolidation will start after RAN#85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This material provides LG Electronics’ view on Rel-17 IIOT enhancement </a:t>
            </a:r>
            <a:r>
              <a:rPr lang="en-US" altLang="ko-KR" dirty="0"/>
              <a:t>t</a:t>
            </a:r>
            <a:r>
              <a:rPr lang="en-US" altLang="ko-KR" dirty="0" smtClean="0"/>
              <a:t>o facilitate e-mail consolidation. </a:t>
            </a:r>
          </a:p>
          <a:p>
            <a:endParaRPr lang="en-US" altLang="ko-KR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871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5" y="1340768"/>
            <a:ext cx="9210773" cy="4896544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Use case</a:t>
            </a:r>
          </a:p>
          <a:p>
            <a:pPr lvl="1"/>
            <a:r>
              <a:rPr lang="en-US" altLang="ko-KR" dirty="0" smtClean="0"/>
              <a:t>Augmented Reality</a:t>
            </a:r>
          </a:p>
          <a:p>
            <a:pPr lvl="1"/>
            <a:r>
              <a:rPr lang="en-US" altLang="ko-KR" dirty="0" smtClean="0"/>
              <a:t>High data rate video streaming / professional video production</a:t>
            </a:r>
          </a:p>
          <a:p>
            <a:r>
              <a:rPr lang="en-US" altLang="ko-KR" dirty="0" smtClean="0"/>
              <a:t>Requirements</a:t>
            </a:r>
          </a:p>
          <a:p>
            <a:pPr lvl="1"/>
            <a:r>
              <a:rPr lang="en-US" altLang="ko-KR" dirty="0" smtClean="0"/>
              <a:t>High data rate along with low latency</a:t>
            </a:r>
          </a:p>
          <a:p>
            <a:r>
              <a:rPr lang="en-US" altLang="ko-KR" dirty="0" smtClean="0"/>
              <a:t>Challenges in Rel-16 IIOT</a:t>
            </a:r>
          </a:p>
          <a:p>
            <a:pPr lvl="1"/>
            <a:r>
              <a:rPr lang="en-US" altLang="ko-KR" dirty="0" smtClean="0"/>
              <a:t>Rel-16 IIOT focuses on PDCP duplication on more than 2 legs, which ensures ultra high reliability using Duplicate Radio Bearer.</a:t>
            </a:r>
          </a:p>
          <a:p>
            <a:pPr lvl="1"/>
            <a:r>
              <a:rPr lang="en-US" altLang="ko-KR" dirty="0" smtClean="0"/>
              <a:t>However, to support high data rate with ultra-low latency, split bearer operation should also be supported together with duplication.</a:t>
            </a:r>
          </a:p>
          <a:p>
            <a:r>
              <a:rPr lang="en-US" altLang="ko-KR" dirty="0" smtClean="0"/>
              <a:t>Proposed objectives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Duplication over split bearer</a:t>
            </a:r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Scope: Throughput Enhancement</a:t>
            </a:r>
            <a:endParaRPr lang="ko-KR" altLang="en-US"/>
          </a:p>
        </p:txBody>
      </p:sp>
      <p:grpSp>
        <p:nvGrpSpPr>
          <p:cNvPr id="77" name="Group 4"/>
          <p:cNvGrpSpPr>
            <a:grpSpLocks noChangeAspect="1"/>
          </p:cNvGrpSpPr>
          <p:nvPr/>
        </p:nvGrpSpPr>
        <p:grpSpPr bwMode="auto">
          <a:xfrm>
            <a:off x="7191499" y="1772816"/>
            <a:ext cx="2586037" cy="1933575"/>
            <a:chOff x="4821" y="2773"/>
            <a:chExt cx="1629" cy="1218"/>
          </a:xfrm>
        </p:grpSpPr>
        <p:sp>
          <p:nvSpPr>
            <p:cNvPr id="78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21" y="2773"/>
              <a:ext cx="1629" cy="1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5"/>
            <p:cNvSpPr>
              <a:spLocks noChangeArrowheads="1"/>
            </p:cNvSpPr>
            <p:nvPr/>
          </p:nvSpPr>
          <p:spPr bwMode="auto">
            <a:xfrm>
              <a:off x="4829" y="3283"/>
              <a:ext cx="770" cy="696"/>
            </a:xfrm>
            <a:prstGeom prst="rect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Rectangle 6"/>
            <p:cNvSpPr>
              <a:spLocks noChangeArrowheads="1"/>
            </p:cNvSpPr>
            <p:nvPr/>
          </p:nvSpPr>
          <p:spPr bwMode="auto">
            <a:xfrm>
              <a:off x="5124" y="3839"/>
              <a:ext cx="18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MCG</a:t>
              </a:r>
              <a:endParaRPr kumimoji="0" lang="ko-KR" altLang="ko-KR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81" name="Oval 7"/>
            <p:cNvSpPr>
              <a:spLocks noChangeArrowheads="1"/>
            </p:cNvSpPr>
            <p:nvPr/>
          </p:nvSpPr>
          <p:spPr bwMode="auto">
            <a:xfrm>
              <a:off x="5156" y="2781"/>
              <a:ext cx="962" cy="19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Oval 8"/>
            <p:cNvSpPr>
              <a:spLocks noChangeArrowheads="1"/>
            </p:cNvSpPr>
            <p:nvPr/>
          </p:nvSpPr>
          <p:spPr bwMode="auto">
            <a:xfrm>
              <a:off x="5156" y="2781"/>
              <a:ext cx="962" cy="193"/>
            </a:xfrm>
            <a:prstGeom prst="ellips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Rectangle 9"/>
            <p:cNvSpPr>
              <a:spLocks noChangeArrowheads="1"/>
            </p:cNvSpPr>
            <p:nvPr/>
          </p:nvSpPr>
          <p:spPr bwMode="auto">
            <a:xfrm>
              <a:off x="5538" y="2814"/>
              <a:ext cx="264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PDCP</a:t>
              </a:r>
              <a:endParaRPr kumimoji="0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Oval 10"/>
            <p:cNvSpPr>
              <a:spLocks noChangeArrowheads="1"/>
            </p:cNvSpPr>
            <p:nvPr/>
          </p:nvSpPr>
          <p:spPr bwMode="auto">
            <a:xfrm>
              <a:off x="4906" y="3515"/>
              <a:ext cx="270" cy="27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Oval 11"/>
            <p:cNvSpPr>
              <a:spLocks noChangeArrowheads="1"/>
            </p:cNvSpPr>
            <p:nvPr/>
          </p:nvSpPr>
          <p:spPr bwMode="auto">
            <a:xfrm>
              <a:off x="4906" y="3515"/>
              <a:ext cx="270" cy="270"/>
            </a:xfrm>
            <a:prstGeom prst="ellips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Rectangle 12"/>
            <p:cNvSpPr>
              <a:spLocks noChangeArrowheads="1"/>
            </p:cNvSpPr>
            <p:nvPr/>
          </p:nvSpPr>
          <p:spPr bwMode="auto">
            <a:xfrm>
              <a:off x="4973" y="3587"/>
              <a:ext cx="195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RLC</a:t>
              </a:r>
              <a:endParaRPr kumimoji="0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Oval 13"/>
            <p:cNvSpPr>
              <a:spLocks noChangeArrowheads="1"/>
            </p:cNvSpPr>
            <p:nvPr/>
          </p:nvSpPr>
          <p:spPr bwMode="auto">
            <a:xfrm>
              <a:off x="5252" y="3515"/>
              <a:ext cx="270" cy="27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Oval 14"/>
            <p:cNvSpPr>
              <a:spLocks noChangeArrowheads="1"/>
            </p:cNvSpPr>
            <p:nvPr/>
          </p:nvSpPr>
          <p:spPr bwMode="auto">
            <a:xfrm>
              <a:off x="5252" y="3515"/>
              <a:ext cx="270" cy="270"/>
            </a:xfrm>
            <a:prstGeom prst="ellips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Rectangle 15"/>
            <p:cNvSpPr>
              <a:spLocks noChangeArrowheads="1"/>
            </p:cNvSpPr>
            <p:nvPr/>
          </p:nvSpPr>
          <p:spPr bwMode="auto">
            <a:xfrm>
              <a:off x="5319" y="3587"/>
              <a:ext cx="195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RLC</a:t>
              </a:r>
              <a:endParaRPr kumimoji="0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Oval 16"/>
            <p:cNvSpPr>
              <a:spLocks noChangeArrowheads="1"/>
            </p:cNvSpPr>
            <p:nvPr/>
          </p:nvSpPr>
          <p:spPr bwMode="auto">
            <a:xfrm>
              <a:off x="5753" y="3515"/>
              <a:ext cx="269" cy="27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Oval 17"/>
            <p:cNvSpPr>
              <a:spLocks noChangeArrowheads="1"/>
            </p:cNvSpPr>
            <p:nvPr/>
          </p:nvSpPr>
          <p:spPr bwMode="auto">
            <a:xfrm>
              <a:off x="5753" y="3515"/>
              <a:ext cx="269" cy="270"/>
            </a:xfrm>
            <a:prstGeom prst="ellips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Rectangle 18"/>
            <p:cNvSpPr>
              <a:spLocks noChangeArrowheads="1"/>
            </p:cNvSpPr>
            <p:nvPr/>
          </p:nvSpPr>
          <p:spPr bwMode="auto">
            <a:xfrm>
              <a:off x="5819" y="3587"/>
              <a:ext cx="19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RLC</a:t>
              </a:r>
              <a:endParaRPr kumimoji="0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Oval 19"/>
            <p:cNvSpPr>
              <a:spLocks noChangeArrowheads="1"/>
            </p:cNvSpPr>
            <p:nvPr/>
          </p:nvSpPr>
          <p:spPr bwMode="auto">
            <a:xfrm>
              <a:off x="6099" y="3515"/>
              <a:ext cx="270" cy="27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Oval 20"/>
            <p:cNvSpPr>
              <a:spLocks noChangeArrowheads="1"/>
            </p:cNvSpPr>
            <p:nvPr/>
          </p:nvSpPr>
          <p:spPr bwMode="auto">
            <a:xfrm>
              <a:off x="6099" y="3515"/>
              <a:ext cx="270" cy="270"/>
            </a:xfrm>
            <a:prstGeom prst="ellips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Rectangle 21"/>
            <p:cNvSpPr>
              <a:spLocks noChangeArrowheads="1"/>
            </p:cNvSpPr>
            <p:nvPr/>
          </p:nvSpPr>
          <p:spPr bwMode="auto">
            <a:xfrm>
              <a:off x="6165" y="3587"/>
              <a:ext cx="19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RLC</a:t>
              </a:r>
              <a:endParaRPr kumimoji="0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22"/>
            <p:cNvSpPr>
              <a:spLocks noChangeArrowheads="1"/>
            </p:cNvSpPr>
            <p:nvPr/>
          </p:nvSpPr>
          <p:spPr bwMode="auto">
            <a:xfrm>
              <a:off x="5676" y="3283"/>
              <a:ext cx="769" cy="696"/>
            </a:xfrm>
            <a:prstGeom prst="rect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Rectangle 23"/>
            <p:cNvSpPr>
              <a:spLocks noChangeArrowheads="1"/>
            </p:cNvSpPr>
            <p:nvPr/>
          </p:nvSpPr>
          <p:spPr bwMode="auto">
            <a:xfrm>
              <a:off x="5986" y="3839"/>
              <a:ext cx="15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SCG</a:t>
              </a:r>
              <a:endParaRPr kumimoji="0" lang="ko-KR" altLang="ko-KR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98" name="Line 24"/>
            <p:cNvSpPr>
              <a:spLocks noChangeShapeType="1"/>
            </p:cNvSpPr>
            <p:nvPr/>
          </p:nvSpPr>
          <p:spPr bwMode="auto">
            <a:xfrm flipH="1">
              <a:off x="5261" y="3017"/>
              <a:ext cx="303" cy="198"/>
            </a:xfrm>
            <a:prstGeom prst="lin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Freeform 25"/>
            <p:cNvSpPr>
              <a:spLocks/>
            </p:cNvSpPr>
            <p:nvPr/>
          </p:nvSpPr>
          <p:spPr bwMode="auto">
            <a:xfrm>
              <a:off x="5210" y="3194"/>
              <a:ext cx="68" cy="55"/>
            </a:xfrm>
            <a:custGeom>
              <a:avLst/>
              <a:gdLst>
                <a:gd name="T0" fmla="*/ 68 w 68"/>
                <a:gd name="T1" fmla="*/ 37 h 55"/>
                <a:gd name="T2" fmla="*/ 0 w 68"/>
                <a:gd name="T3" fmla="*/ 55 h 55"/>
                <a:gd name="T4" fmla="*/ 44 w 68"/>
                <a:gd name="T5" fmla="*/ 0 h 55"/>
                <a:gd name="T6" fmla="*/ 68 w 68"/>
                <a:gd name="T7" fmla="*/ 3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5">
                  <a:moveTo>
                    <a:pt x="68" y="37"/>
                  </a:moveTo>
                  <a:lnTo>
                    <a:pt x="0" y="55"/>
                  </a:lnTo>
                  <a:lnTo>
                    <a:pt x="44" y="0"/>
                  </a:lnTo>
                  <a:lnTo>
                    <a:pt x="6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Line 26"/>
            <p:cNvSpPr>
              <a:spLocks noChangeShapeType="1"/>
            </p:cNvSpPr>
            <p:nvPr/>
          </p:nvSpPr>
          <p:spPr bwMode="auto">
            <a:xfrm>
              <a:off x="5718" y="3017"/>
              <a:ext cx="301" cy="198"/>
            </a:xfrm>
            <a:prstGeom prst="lin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6002" y="3193"/>
              <a:ext cx="68" cy="56"/>
            </a:xfrm>
            <a:custGeom>
              <a:avLst/>
              <a:gdLst>
                <a:gd name="T0" fmla="*/ 25 w 68"/>
                <a:gd name="T1" fmla="*/ 0 h 56"/>
                <a:gd name="T2" fmla="*/ 68 w 68"/>
                <a:gd name="T3" fmla="*/ 56 h 56"/>
                <a:gd name="T4" fmla="*/ 0 w 68"/>
                <a:gd name="T5" fmla="*/ 38 h 56"/>
                <a:gd name="T6" fmla="*/ 25 w 68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6">
                  <a:moveTo>
                    <a:pt x="25" y="0"/>
                  </a:moveTo>
                  <a:lnTo>
                    <a:pt x="68" y="56"/>
                  </a:lnTo>
                  <a:lnTo>
                    <a:pt x="0" y="3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Line 28"/>
            <p:cNvSpPr>
              <a:spLocks noChangeShapeType="1"/>
            </p:cNvSpPr>
            <p:nvPr/>
          </p:nvSpPr>
          <p:spPr bwMode="auto">
            <a:xfrm flipH="1">
              <a:off x="5061" y="3322"/>
              <a:ext cx="115" cy="115"/>
            </a:xfrm>
            <a:prstGeom prst="lin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Freeform 29"/>
            <p:cNvSpPr>
              <a:spLocks/>
            </p:cNvSpPr>
            <p:nvPr/>
          </p:nvSpPr>
          <p:spPr bwMode="auto">
            <a:xfrm>
              <a:off x="5018" y="3418"/>
              <a:ext cx="62" cy="63"/>
            </a:xfrm>
            <a:custGeom>
              <a:avLst/>
              <a:gdLst>
                <a:gd name="T0" fmla="*/ 62 w 62"/>
                <a:gd name="T1" fmla="*/ 31 h 63"/>
                <a:gd name="T2" fmla="*/ 0 w 62"/>
                <a:gd name="T3" fmla="*/ 63 h 63"/>
                <a:gd name="T4" fmla="*/ 31 w 62"/>
                <a:gd name="T5" fmla="*/ 0 h 63"/>
                <a:gd name="T6" fmla="*/ 62 w 62"/>
                <a:gd name="T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3">
                  <a:moveTo>
                    <a:pt x="62" y="31"/>
                  </a:moveTo>
                  <a:lnTo>
                    <a:pt x="0" y="63"/>
                  </a:lnTo>
                  <a:lnTo>
                    <a:pt x="31" y="0"/>
                  </a:lnTo>
                  <a:lnTo>
                    <a:pt x="6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Line 30"/>
            <p:cNvSpPr>
              <a:spLocks noChangeShapeType="1"/>
            </p:cNvSpPr>
            <p:nvPr/>
          </p:nvSpPr>
          <p:spPr bwMode="auto">
            <a:xfrm>
              <a:off x="5252" y="3322"/>
              <a:ext cx="111" cy="111"/>
            </a:xfrm>
            <a:prstGeom prst="lin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1"/>
            <p:cNvSpPr>
              <a:spLocks/>
            </p:cNvSpPr>
            <p:nvPr/>
          </p:nvSpPr>
          <p:spPr bwMode="auto">
            <a:xfrm>
              <a:off x="5344" y="3413"/>
              <a:ext cx="62" cy="64"/>
            </a:xfrm>
            <a:custGeom>
              <a:avLst/>
              <a:gdLst>
                <a:gd name="T0" fmla="*/ 31 w 62"/>
                <a:gd name="T1" fmla="*/ 0 h 64"/>
                <a:gd name="T2" fmla="*/ 62 w 62"/>
                <a:gd name="T3" fmla="*/ 64 h 64"/>
                <a:gd name="T4" fmla="*/ 0 w 62"/>
                <a:gd name="T5" fmla="*/ 32 h 64"/>
                <a:gd name="T6" fmla="*/ 31 w 62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4">
                  <a:moveTo>
                    <a:pt x="31" y="0"/>
                  </a:moveTo>
                  <a:lnTo>
                    <a:pt x="62" y="6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Line 32"/>
            <p:cNvSpPr>
              <a:spLocks noChangeShapeType="1"/>
            </p:cNvSpPr>
            <p:nvPr/>
          </p:nvSpPr>
          <p:spPr bwMode="auto">
            <a:xfrm flipH="1">
              <a:off x="5907" y="3322"/>
              <a:ext cx="115" cy="115"/>
            </a:xfrm>
            <a:prstGeom prst="lin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3"/>
            <p:cNvSpPr>
              <a:spLocks/>
            </p:cNvSpPr>
            <p:nvPr/>
          </p:nvSpPr>
          <p:spPr bwMode="auto">
            <a:xfrm>
              <a:off x="5864" y="3418"/>
              <a:ext cx="63" cy="63"/>
            </a:xfrm>
            <a:custGeom>
              <a:avLst/>
              <a:gdLst>
                <a:gd name="T0" fmla="*/ 63 w 63"/>
                <a:gd name="T1" fmla="*/ 31 h 63"/>
                <a:gd name="T2" fmla="*/ 0 w 63"/>
                <a:gd name="T3" fmla="*/ 63 h 63"/>
                <a:gd name="T4" fmla="*/ 31 w 63"/>
                <a:gd name="T5" fmla="*/ 0 h 63"/>
                <a:gd name="T6" fmla="*/ 63 w 63"/>
                <a:gd name="T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63">
                  <a:moveTo>
                    <a:pt x="63" y="31"/>
                  </a:moveTo>
                  <a:lnTo>
                    <a:pt x="0" y="63"/>
                  </a:lnTo>
                  <a:lnTo>
                    <a:pt x="31" y="0"/>
                  </a:lnTo>
                  <a:lnTo>
                    <a:pt x="63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Line 34"/>
            <p:cNvSpPr>
              <a:spLocks noChangeShapeType="1"/>
            </p:cNvSpPr>
            <p:nvPr/>
          </p:nvSpPr>
          <p:spPr bwMode="auto">
            <a:xfrm>
              <a:off x="6099" y="3322"/>
              <a:ext cx="111" cy="111"/>
            </a:xfrm>
            <a:prstGeom prst="line">
              <a:avLst/>
            </a:prstGeom>
            <a:noFill/>
            <a:ln w="793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35"/>
            <p:cNvSpPr>
              <a:spLocks/>
            </p:cNvSpPr>
            <p:nvPr/>
          </p:nvSpPr>
          <p:spPr bwMode="auto">
            <a:xfrm>
              <a:off x="6190" y="3413"/>
              <a:ext cx="63" cy="64"/>
            </a:xfrm>
            <a:custGeom>
              <a:avLst/>
              <a:gdLst>
                <a:gd name="T0" fmla="*/ 32 w 63"/>
                <a:gd name="T1" fmla="*/ 0 h 64"/>
                <a:gd name="T2" fmla="*/ 63 w 63"/>
                <a:gd name="T3" fmla="*/ 64 h 64"/>
                <a:gd name="T4" fmla="*/ 0 w 63"/>
                <a:gd name="T5" fmla="*/ 32 h 64"/>
                <a:gd name="T6" fmla="*/ 32 w 63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64">
                  <a:moveTo>
                    <a:pt x="32" y="0"/>
                  </a:moveTo>
                  <a:lnTo>
                    <a:pt x="63" y="64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Rectangle 36"/>
            <p:cNvSpPr>
              <a:spLocks noChangeArrowheads="1"/>
            </p:cNvSpPr>
            <p:nvPr/>
          </p:nvSpPr>
          <p:spPr bwMode="auto">
            <a:xfrm>
              <a:off x="5212" y="3036"/>
              <a:ext cx="84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Split bearer operation</a:t>
              </a:r>
              <a:endParaRPr kumimoji="0" lang="ko-KR" altLang="ko-KR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endParaRPr>
            </a:p>
          </p:txBody>
        </p:sp>
        <p:sp>
          <p:nvSpPr>
            <p:cNvPr id="111" name="Rectangle 37"/>
            <p:cNvSpPr>
              <a:spLocks noChangeArrowheads="1"/>
            </p:cNvSpPr>
            <p:nvPr/>
          </p:nvSpPr>
          <p:spPr bwMode="auto">
            <a:xfrm>
              <a:off x="4994" y="3316"/>
              <a:ext cx="44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Duplication</a:t>
              </a:r>
              <a:endParaRPr kumimoji="0" lang="ko-KR" altLang="ko-KR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endParaRPr>
            </a:p>
          </p:txBody>
        </p:sp>
        <p:sp>
          <p:nvSpPr>
            <p:cNvPr id="112" name="Rectangle 38"/>
            <p:cNvSpPr>
              <a:spLocks noChangeArrowheads="1"/>
            </p:cNvSpPr>
            <p:nvPr/>
          </p:nvSpPr>
          <p:spPr bwMode="auto">
            <a:xfrm>
              <a:off x="5841" y="3316"/>
              <a:ext cx="44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ko-KR" sz="1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Duplication</a:t>
              </a:r>
              <a:endParaRPr kumimoji="0" lang="ko-KR" altLang="ko-KR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797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/>
              <a:t>Use </a:t>
            </a:r>
            <a:r>
              <a:rPr lang="en-US" altLang="ko-KR" dirty="0" smtClean="0"/>
              <a:t>case</a:t>
            </a:r>
          </a:p>
          <a:p>
            <a:pPr lvl="1"/>
            <a:r>
              <a:rPr lang="en-US" altLang="ko-KR" dirty="0" smtClean="0"/>
              <a:t>Motion control</a:t>
            </a:r>
          </a:p>
          <a:p>
            <a:pPr lvl="1"/>
            <a:r>
              <a:rPr lang="en-US" altLang="ko-KR" dirty="0" smtClean="0"/>
              <a:t>Mobile robots</a:t>
            </a:r>
          </a:p>
          <a:p>
            <a:pPr lvl="1"/>
            <a:r>
              <a:rPr lang="en-US" altLang="ko-KR" dirty="0" smtClean="0"/>
              <a:t>Telecare</a:t>
            </a:r>
            <a:endParaRPr lang="en-US" altLang="ko-KR" dirty="0"/>
          </a:p>
          <a:p>
            <a:r>
              <a:rPr lang="en-US" altLang="ko-KR" dirty="0" smtClean="0"/>
              <a:t>Requirements</a:t>
            </a:r>
          </a:p>
          <a:p>
            <a:pPr lvl="1"/>
            <a:r>
              <a:rPr lang="en-US" altLang="ko-KR" dirty="0"/>
              <a:t>Simultaneous transmission of non-critical </a:t>
            </a:r>
            <a:r>
              <a:rPr lang="en-US" altLang="ko-KR" dirty="0" smtClean="0"/>
              <a:t>data </a:t>
            </a:r>
            <a:r>
              <a:rPr lang="en-US" altLang="ko-KR" dirty="0"/>
              <a:t>and highly-critical </a:t>
            </a:r>
            <a:r>
              <a:rPr lang="en-US" altLang="ko-KR" dirty="0" smtClean="0"/>
              <a:t>data over </a:t>
            </a:r>
            <a:r>
              <a:rPr lang="en-US" altLang="ko-KR" dirty="0"/>
              <a:t>the same link and to the same </a:t>
            </a:r>
            <a:r>
              <a:rPr lang="en-US" altLang="ko-KR" dirty="0" smtClean="0"/>
              <a:t>device.</a:t>
            </a:r>
            <a:endParaRPr lang="en-US" altLang="ko-KR" dirty="0"/>
          </a:p>
          <a:p>
            <a:r>
              <a:rPr lang="en-US" altLang="ko-KR" dirty="0" smtClean="0"/>
              <a:t>Challenges </a:t>
            </a:r>
            <a:r>
              <a:rPr lang="en-US" altLang="ko-KR" dirty="0"/>
              <a:t>in Rel-16 </a:t>
            </a:r>
            <a:r>
              <a:rPr lang="en-US" altLang="ko-KR" dirty="0" smtClean="0"/>
              <a:t>IIOT</a:t>
            </a:r>
          </a:p>
          <a:p>
            <a:pPr lvl="1"/>
            <a:r>
              <a:rPr lang="en-GB" altLang="ko-KR" dirty="0"/>
              <a:t>Packets belonging to a single TSN flow are transmitted through a single </a:t>
            </a:r>
            <a:r>
              <a:rPr lang="en-GB" altLang="ko-KR" dirty="0" smtClean="0"/>
              <a:t>radio bearer, </a:t>
            </a:r>
            <a:r>
              <a:rPr lang="en-GB" altLang="ko-KR" dirty="0"/>
              <a:t>and there are no differentiation between those packets. 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However</a:t>
            </a:r>
            <a:r>
              <a:rPr lang="en-GB" altLang="ko-KR" dirty="0"/>
              <a:t>, the TSN flow may also contain critical packets, which need to be prioritized in radio transmission</a:t>
            </a:r>
            <a:r>
              <a:rPr lang="en-GB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Proposed objectives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Packet prioritization within a single TSN flow</a:t>
            </a:r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Scope: Critical Data Transmission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7206450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28026</TotalTime>
  <Words>222</Words>
  <Application>Microsoft Office PowerPoint</Application>
  <PresentationFormat>A4 용지(210x297mm)</PresentationFormat>
  <Paragraphs>39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Views on  Rel-17 Industrial IOT enhancement</vt:lpstr>
      <vt:lpstr>Background</vt:lpstr>
      <vt:lpstr>Proposed Scope: Throughput Enhancement</vt:lpstr>
      <vt:lpstr>Proposed Scope: Critical Data Transmission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</cp:lastModifiedBy>
  <cp:revision>621</cp:revision>
  <dcterms:created xsi:type="dcterms:W3CDTF">2014-06-23T02:51:18Z</dcterms:created>
  <dcterms:modified xsi:type="dcterms:W3CDTF">2019-09-06T04:16:46Z</dcterms:modified>
</cp:coreProperties>
</file>