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5"/>
  </p:notesMasterIdLst>
  <p:handoutMasterIdLst>
    <p:handoutMasterId r:id="rId16"/>
  </p:handoutMasterIdLst>
  <p:sldIdLst>
    <p:sldId id="522" r:id="rId2"/>
    <p:sldId id="532" r:id="rId3"/>
    <p:sldId id="533" r:id="rId4"/>
    <p:sldId id="534" r:id="rId5"/>
    <p:sldId id="524" r:id="rId6"/>
    <p:sldId id="525" r:id="rId7"/>
    <p:sldId id="526" r:id="rId8"/>
    <p:sldId id="527" r:id="rId9"/>
    <p:sldId id="528" r:id="rId10"/>
    <p:sldId id="529" r:id="rId11"/>
    <p:sldId id="530" r:id="rId12"/>
    <p:sldId id="531" r:id="rId13"/>
    <p:sldId id="523" r:id="rId14"/>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70C0"/>
    <a:srgbClr val="F86817"/>
    <a:srgbClr val="093759"/>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37" autoAdjust="0"/>
    <p:restoredTop sz="94434" autoAdjust="0"/>
  </p:normalViewPr>
  <p:slideViewPr>
    <p:cSldViewPr>
      <p:cViewPr varScale="1">
        <p:scale>
          <a:sx n="60" d="100"/>
          <a:sy n="60" d="100"/>
        </p:scale>
        <p:origin x="84" y="69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2019/9/9</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9/9/2019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a:lstStyle/>
          <a:p>
            <a:endParaRPr lang="zh-CN" altLang="en-US"/>
          </a:p>
        </p:txBody>
      </p:sp>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37086"/>
            <a:ext cx="8134672" cy="1102519"/>
          </a:xfrm>
        </p:spPr>
        <p:txBody>
          <a:bodyPr/>
          <a:lstStyle/>
          <a:p>
            <a:r>
              <a:rPr lang="en-US" altLang="zh-CN" b="1" dirty="0" smtClean="0"/>
              <a:t>Summary of email discussion </a:t>
            </a:r>
            <a:br>
              <a:rPr lang="en-US" altLang="zh-CN" b="1" dirty="0" smtClean="0"/>
            </a:br>
            <a:r>
              <a:rPr lang="en-US" altLang="zh-CN" b="1" dirty="0" smtClean="0"/>
              <a:t>on NR coverage enhancement</a:t>
            </a:r>
            <a:endParaRPr lang="zh-CN" altLang="en-US" b="1" dirty="0"/>
          </a:p>
        </p:txBody>
      </p:sp>
      <p:sp>
        <p:nvSpPr>
          <p:cNvPr id="4" name="Subtitle 3"/>
          <p:cNvSpPr>
            <a:spLocks noGrp="1"/>
          </p:cNvSpPr>
          <p:nvPr>
            <p:ph type="subTitle" sz="quarter" idx="1"/>
          </p:nvPr>
        </p:nvSpPr>
        <p:spPr/>
        <p:txBody>
          <a:bodyPr/>
          <a:lstStyle/>
          <a:p>
            <a:r>
              <a:rPr lang="en-US" altLang="zh-CN" dirty="0" smtClean="0">
                <a:latin typeface="微软雅黑" panose="020B0503020204020204" pitchFamily="34" charset="-122"/>
                <a:ea typeface="微软雅黑" panose="020B0503020204020204" pitchFamily="34" charset="-122"/>
              </a:rPr>
              <a:t>China Telecom</a:t>
            </a:r>
          </a:p>
          <a:p>
            <a:r>
              <a:rPr lang="en-US" altLang="zh-CN" dirty="0" smtClean="0">
                <a:latin typeface="微软雅黑" panose="020B0503020204020204" pitchFamily="34" charset="-122"/>
                <a:ea typeface="微软雅黑" panose="020B0503020204020204" pitchFamily="34" charset="-122"/>
              </a:rPr>
              <a:t>September 2019</a:t>
            </a:r>
            <a:endParaRPr lang="zh-CN" altLang="en-US" dirty="0">
              <a:latin typeface="微软雅黑" panose="020B0503020204020204" pitchFamily="34" charset="-122"/>
              <a:ea typeface="微软雅黑" panose="020B0503020204020204" pitchFamily="34" charset="-122"/>
            </a:endParaRPr>
          </a:p>
        </p:txBody>
      </p:sp>
      <p:sp>
        <p:nvSpPr>
          <p:cNvPr id="5" name="テキスト ボックス 3"/>
          <p:cNvSpPr txBox="1"/>
          <p:nvPr/>
        </p:nvSpPr>
        <p:spPr>
          <a:xfrm>
            <a:off x="251520" y="123478"/>
            <a:ext cx="5281206" cy="923330"/>
          </a:xfrm>
          <a:prstGeom prst="rect">
            <a:avLst/>
          </a:prstGeom>
          <a:noFill/>
        </p:spPr>
        <p:txBody>
          <a:bodyPr wrap="square" rtlCol="0">
            <a:spAutoFit/>
          </a:bodyPr>
          <a:lstStyle/>
          <a:p>
            <a:r>
              <a:rPr lang="en-US" altLang="zh-CN" dirty="0"/>
              <a:t>3GPP TSG RAN Meeting #</a:t>
            </a:r>
            <a:r>
              <a:rPr lang="en-US" altLang="zh-CN" dirty="0" smtClean="0"/>
              <a:t>85</a:t>
            </a:r>
            <a:r>
              <a:rPr lang="en-US" altLang="zh-CN" dirty="0"/>
              <a:t>	</a:t>
            </a:r>
          </a:p>
          <a:p>
            <a:r>
              <a:rPr lang="de-DE" altLang="zh-CN" dirty="0"/>
              <a:t>Newport Beach, USA, September 16-20, 2019</a:t>
            </a:r>
            <a:endParaRPr lang="de-DE" altLang="zh-CN" dirty="0" smtClean="0"/>
          </a:p>
          <a:p>
            <a:r>
              <a:rPr lang="en-US" altLang="ja-JP" dirty="0" smtClean="0"/>
              <a:t>Agenda: </a:t>
            </a:r>
            <a:r>
              <a:rPr lang="en-US" altLang="ja-JP" dirty="0" smtClean="0"/>
              <a:t>8.1.5</a:t>
            </a:r>
            <a:endParaRPr lang="en-US" altLang="ja-JP" dirty="0"/>
          </a:p>
        </p:txBody>
      </p:sp>
    </p:spTree>
    <p:extLst>
      <p:ext uri="{BB962C8B-B14F-4D97-AF65-F5344CB8AC3E}">
        <p14:creationId xmlns:p14="http://schemas.microsoft.com/office/powerpoint/2010/main" val="4246000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Services for FR2</a:t>
            </a:r>
            <a:endParaRPr lang="zh-CN" altLang="en-US" dirty="0"/>
          </a:p>
        </p:txBody>
      </p:sp>
      <p:sp>
        <p:nvSpPr>
          <p:cNvPr id="3" name="Content Placeholder 2"/>
          <p:cNvSpPr>
            <a:spLocks noGrp="1"/>
          </p:cNvSpPr>
          <p:nvPr>
            <p:ph idx="1"/>
          </p:nvPr>
        </p:nvSpPr>
        <p:spPr/>
        <p:txBody>
          <a:bodyPr/>
          <a:lstStyle/>
          <a:p>
            <a:pPr lvl="0" hangingPunct="0"/>
            <a:r>
              <a:rPr lang="en-US" altLang="zh-CN" sz="1600" dirty="0"/>
              <a:t>VoIP: </a:t>
            </a:r>
            <a:endParaRPr lang="zh-CN" altLang="zh-CN" sz="1400" dirty="0"/>
          </a:p>
          <a:p>
            <a:pPr lvl="1" hangingPunct="0"/>
            <a:r>
              <a:rPr lang="en-US" altLang="zh-CN" sz="1400" dirty="0" smtClean="0"/>
              <a:t>15 </a:t>
            </a:r>
            <a:r>
              <a:rPr lang="en-US" altLang="zh-CN" sz="1400" dirty="0"/>
              <a:t>companies, including </a:t>
            </a:r>
            <a:r>
              <a:rPr lang="en-US" altLang="zh-CN" sz="1400" dirty="0" smtClean="0"/>
              <a:t>6 </a:t>
            </a:r>
            <a:r>
              <a:rPr lang="en-US" altLang="zh-CN" sz="1400" dirty="0"/>
              <a:t>operators, thought VoIP is should be taken into account for FR2.</a:t>
            </a:r>
            <a:endParaRPr lang="zh-CN" altLang="zh-CN" sz="1200" dirty="0"/>
          </a:p>
          <a:p>
            <a:pPr lvl="1" hangingPunct="0"/>
            <a:r>
              <a:rPr lang="en-US" altLang="zh-CN" sz="1400" dirty="0" smtClean="0"/>
              <a:t>19 </a:t>
            </a:r>
            <a:r>
              <a:rPr lang="en-US" altLang="zh-CN" sz="1400" dirty="0"/>
              <a:t>companies, including </a:t>
            </a:r>
            <a:r>
              <a:rPr lang="en-US" altLang="zh-CN" sz="1400" dirty="0" smtClean="0"/>
              <a:t>9 </a:t>
            </a:r>
            <a:r>
              <a:rPr lang="en-US" altLang="zh-CN" sz="1400" dirty="0"/>
              <a:t>operators, thought VoIP is not the typical service for FR2. </a:t>
            </a:r>
            <a:endParaRPr lang="zh-CN" altLang="zh-CN" sz="1200" dirty="0"/>
          </a:p>
          <a:p>
            <a:pPr lvl="0" hangingPunct="0"/>
            <a:r>
              <a:rPr lang="en-US" altLang="zh-CN" sz="1600" dirty="0" err="1"/>
              <a:t>eMBB</a:t>
            </a:r>
            <a:r>
              <a:rPr lang="en-US" altLang="zh-CN" sz="1600" dirty="0"/>
              <a:t>: </a:t>
            </a:r>
            <a:endParaRPr lang="en-US" altLang="zh-CN" sz="1600" dirty="0" smtClean="0"/>
          </a:p>
          <a:p>
            <a:pPr lvl="1" hangingPunct="0"/>
            <a:r>
              <a:rPr lang="en-US" altLang="zh-CN" sz="1400" dirty="0" smtClean="0"/>
              <a:t>36 </a:t>
            </a:r>
            <a:r>
              <a:rPr lang="en-US" altLang="zh-CN" sz="1400" dirty="0"/>
              <a:t>companies, including </a:t>
            </a:r>
            <a:r>
              <a:rPr lang="en-US" altLang="zh-CN" sz="1400" dirty="0" smtClean="0"/>
              <a:t>15 </a:t>
            </a:r>
            <a:r>
              <a:rPr lang="en-US" altLang="zh-CN" sz="1400" dirty="0"/>
              <a:t>operators, thought </a:t>
            </a:r>
            <a:r>
              <a:rPr lang="en-US" altLang="zh-CN" sz="1400" dirty="0" err="1"/>
              <a:t>eMBB</a:t>
            </a:r>
            <a:r>
              <a:rPr lang="en-US" altLang="zh-CN" sz="1400" dirty="0"/>
              <a:t> should also be taken into account.</a:t>
            </a:r>
            <a:endParaRPr lang="zh-CN" altLang="zh-CN" sz="1200" dirty="0"/>
          </a:p>
          <a:p>
            <a:pPr lvl="1" hangingPunct="0"/>
            <a:r>
              <a:rPr lang="en-US" altLang="zh-CN" sz="1400" dirty="0" smtClean="0"/>
              <a:t>14 </a:t>
            </a:r>
            <a:r>
              <a:rPr lang="en-US" altLang="zh-CN" sz="1400" dirty="0"/>
              <a:t>companies proposed that the target data rate for FR2 should be higher than FR1. 8 companies provided the target data rate. The target data rate depends on the scenarios. </a:t>
            </a:r>
            <a:endParaRPr lang="zh-CN" altLang="zh-CN" sz="1200" dirty="0"/>
          </a:p>
          <a:p>
            <a:pPr lvl="1" hangingPunct="0"/>
            <a:r>
              <a:rPr lang="en-US" altLang="zh-CN" sz="1400" dirty="0"/>
              <a:t>For indoor or urban scenario, it was proposed that the target data rate for UL should be several Mbps, while the target data rate for DL should be several dozens of Mbps. </a:t>
            </a:r>
            <a:endParaRPr lang="zh-CN" altLang="zh-CN" sz="1200" dirty="0"/>
          </a:p>
          <a:p>
            <a:pPr lvl="1" hangingPunct="0"/>
            <a:r>
              <a:rPr lang="en-US" altLang="zh-CN" sz="1400" dirty="0"/>
              <a:t>The target data rate for fixed wireless access was also mentioned.</a:t>
            </a:r>
            <a:endParaRPr lang="zh-CN" altLang="zh-CN" sz="1200" dirty="0"/>
          </a:p>
          <a:p>
            <a:endParaRPr lang="zh-CN" altLang="en-US" sz="16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Tree>
    <p:extLst>
      <p:ext uri="{BB962C8B-B14F-4D97-AF65-F5344CB8AC3E}">
        <p14:creationId xmlns:p14="http://schemas.microsoft.com/office/powerpoint/2010/main" val="42283029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Channels for FR2</a:t>
            </a:r>
            <a:endParaRPr lang="zh-CN" altLang="en-US" dirty="0"/>
          </a:p>
        </p:txBody>
      </p:sp>
      <p:sp>
        <p:nvSpPr>
          <p:cNvPr id="3" name="Content Placeholder 2"/>
          <p:cNvSpPr>
            <a:spLocks noGrp="1"/>
          </p:cNvSpPr>
          <p:nvPr>
            <p:ph idx="1"/>
          </p:nvPr>
        </p:nvSpPr>
        <p:spPr/>
        <p:txBody>
          <a:bodyPr/>
          <a:lstStyle/>
          <a:p>
            <a:pPr lvl="0" hangingPunct="0"/>
            <a:r>
              <a:rPr lang="en-US" altLang="zh-CN" dirty="0" smtClean="0"/>
              <a:t>22 </a:t>
            </a:r>
            <a:r>
              <a:rPr lang="en-US" altLang="zh-CN" dirty="0"/>
              <a:t>companies, including </a:t>
            </a:r>
            <a:r>
              <a:rPr lang="en-US" altLang="zh-CN" dirty="0" smtClean="0"/>
              <a:t>9 </a:t>
            </a:r>
            <a:r>
              <a:rPr lang="en-US" altLang="zh-CN" dirty="0"/>
              <a:t>operators, thought which channels should be considered depends on evaluation results, and expect thorough evaluation of the channels for FR2.</a:t>
            </a:r>
            <a:endParaRPr lang="zh-CN" altLang="zh-CN" dirty="0"/>
          </a:p>
          <a:p>
            <a:pPr lvl="0" hangingPunct="0"/>
            <a:r>
              <a:rPr lang="en-US" altLang="zh-CN" dirty="0"/>
              <a:t>8 companies, including 5 operators, thought both DL and UL should be taken into account. And 9 companies thought all the channels should be taken into account.</a:t>
            </a:r>
            <a:endParaRPr lang="zh-CN" altLang="zh-CN" dirty="0"/>
          </a:p>
          <a:p>
            <a:pPr lvl="0" hangingPunct="0"/>
            <a:r>
              <a:rPr lang="en-US" altLang="zh-CN" dirty="0"/>
              <a:t>5 companies proposed the coverage of PUSCH should be enhanced. 4 companies proposed the coverage of PUCCH should be enhanced. Enhancements on other channels, such as PDSCH/PDCCH, were also mentioned by several companies.</a:t>
            </a:r>
            <a:endParaRPr lang="zh-CN" altLang="zh-CN"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Tree>
    <p:extLst>
      <p:ext uri="{BB962C8B-B14F-4D97-AF65-F5344CB8AC3E}">
        <p14:creationId xmlns:p14="http://schemas.microsoft.com/office/powerpoint/2010/main" val="29724044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Conclusions for FR2</a:t>
            </a:r>
            <a:endParaRPr lang="zh-CN" altLang="en-US" dirty="0"/>
          </a:p>
        </p:txBody>
      </p:sp>
      <p:sp>
        <p:nvSpPr>
          <p:cNvPr id="3" name="Content Placeholder 2"/>
          <p:cNvSpPr>
            <a:spLocks noGrp="1"/>
          </p:cNvSpPr>
          <p:nvPr>
            <p:ph idx="1"/>
          </p:nvPr>
        </p:nvSpPr>
        <p:spPr/>
        <p:txBody>
          <a:bodyPr/>
          <a:lstStyle/>
          <a:p>
            <a:pPr hangingPunct="0"/>
            <a:r>
              <a:rPr lang="en-US" altLang="zh-CN" dirty="0" smtClean="0"/>
              <a:t>Proposal </a:t>
            </a:r>
            <a:r>
              <a:rPr lang="en-US" altLang="zh-CN" dirty="0"/>
              <a:t>4: Indoor scenario (indoor </a:t>
            </a:r>
            <a:r>
              <a:rPr lang="en-US" altLang="zh-CN" dirty="0" err="1"/>
              <a:t>gNB</a:t>
            </a:r>
            <a:r>
              <a:rPr lang="en-US" altLang="zh-CN" dirty="0"/>
              <a:t> serving indoor UE) and urban/dense urban scenario should be taken into account for coverage enhancement for FR2.</a:t>
            </a:r>
            <a:endParaRPr lang="zh-CN" altLang="zh-CN" dirty="0"/>
          </a:p>
          <a:p>
            <a:pPr hangingPunct="0"/>
            <a:r>
              <a:rPr lang="en-US" altLang="zh-CN" dirty="0"/>
              <a:t>Proposal 5: </a:t>
            </a:r>
            <a:r>
              <a:rPr lang="en-US" altLang="zh-CN" dirty="0" err="1"/>
              <a:t>eMBB</a:t>
            </a:r>
            <a:r>
              <a:rPr lang="en-US" altLang="zh-CN" dirty="0"/>
              <a:t> is considered for coverage enhancement for FR2.</a:t>
            </a:r>
            <a:endParaRPr lang="zh-CN" altLang="zh-CN" dirty="0"/>
          </a:p>
          <a:p>
            <a:pPr hangingPunct="0"/>
            <a:r>
              <a:rPr lang="en-US" altLang="zh-CN" dirty="0"/>
              <a:t>Proposal 6: Both DL and UL should be taken into account for coverage enhancement for FR2. And which channels should be considered depends on evaluation results.</a:t>
            </a:r>
            <a:endParaRPr lang="zh-CN" altLang="zh-CN" dirty="0"/>
          </a:p>
          <a:p>
            <a:endParaRPr lang="zh-CN" altLang="en-US" sz="18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Tree>
    <p:extLst>
      <p:ext uri="{BB962C8B-B14F-4D97-AF65-F5344CB8AC3E}">
        <p14:creationId xmlns:p14="http://schemas.microsoft.com/office/powerpoint/2010/main" val="40765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pPr marL="0" indent="0" algn="ctr">
              <a:buNone/>
            </a:pPr>
            <a:r>
              <a:rPr lang="en-US" altLang="zh-CN" sz="6000" dirty="0" smtClean="0">
                <a:solidFill>
                  <a:srgbClr val="FF0000"/>
                </a:solidFill>
              </a:rPr>
              <a:t>Thank you</a:t>
            </a:r>
            <a:r>
              <a:rPr lang="zh-CN" altLang="en-US" sz="6000" dirty="0" smtClean="0">
                <a:solidFill>
                  <a:srgbClr val="FF0000"/>
                </a:solidFill>
              </a:rPr>
              <a:t>！</a:t>
            </a:r>
            <a:endParaRPr lang="zh-CN" altLang="en-US" sz="6000" dirty="0">
              <a:solidFill>
                <a:srgbClr val="FF0000"/>
              </a:solidFill>
            </a:endParaRP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13</a:t>
            </a:fld>
            <a:endParaRPr lang="en-US" dirty="0"/>
          </a:p>
        </p:txBody>
      </p:sp>
    </p:spTree>
    <p:extLst>
      <p:ext uri="{BB962C8B-B14F-4D97-AF65-F5344CB8AC3E}">
        <p14:creationId xmlns:p14="http://schemas.microsoft.com/office/powerpoint/2010/main" val="19454553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Email discussion on </a:t>
            </a:r>
            <a:r>
              <a:rPr lang="en-US" altLang="zh-CN" dirty="0"/>
              <a:t>NR coverage enhancement </a:t>
            </a:r>
            <a:endParaRPr lang="zh-CN" altLang="en-US" dirty="0"/>
          </a:p>
        </p:txBody>
      </p:sp>
      <p:sp>
        <p:nvSpPr>
          <p:cNvPr id="3" name="Content Placeholder 2"/>
          <p:cNvSpPr>
            <a:spLocks noGrp="1"/>
          </p:cNvSpPr>
          <p:nvPr>
            <p:ph idx="1"/>
          </p:nvPr>
        </p:nvSpPr>
        <p:spPr/>
        <p:txBody>
          <a:bodyPr/>
          <a:lstStyle/>
          <a:p>
            <a:pPr hangingPunct="0"/>
            <a:r>
              <a:rPr lang="en-US" altLang="zh-CN" sz="2400" dirty="0"/>
              <a:t>In RAN#84, NR coverage enhancement was identified as one RAN work area for Rel-17 and RAN level email discussion was assigned with the following guidelines:</a:t>
            </a:r>
            <a:endParaRPr lang="zh-CN" altLang="zh-CN" sz="2400" dirty="0"/>
          </a:p>
          <a:p>
            <a:pPr lvl="1" hangingPunct="0"/>
            <a:r>
              <a:rPr lang="en-US" altLang="zh-CN" sz="2000" dirty="0"/>
              <a:t>Clarify requirements for all relevant deployment scenarios focusing on extreme coverage (not including LPWA). Data rate target FFS. </a:t>
            </a:r>
            <a:endParaRPr lang="zh-CN" altLang="zh-CN" sz="2000" dirty="0"/>
          </a:p>
          <a:p>
            <a:pPr lvl="1" hangingPunct="0"/>
            <a:r>
              <a:rPr lang="en-US" altLang="zh-CN" sz="2000" dirty="0"/>
              <a:t>Start from Rel-16 email discussion outcome</a:t>
            </a:r>
            <a:endParaRPr lang="zh-CN" altLang="zh-CN" sz="2000" dirty="0"/>
          </a:p>
          <a:p>
            <a:pPr lvl="1" hangingPunct="0"/>
            <a:r>
              <a:rPr lang="en-US" altLang="zh-CN" sz="2000" dirty="0"/>
              <a:t>Include both indoor as well as wide area </a:t>
            </a:r>
            <a:endParaRPr lang="zh-CN" altLang="zh-CN" sz="2000" dirty="0"/>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Tree>
    <p:extLst>
      <p:ext uri="{BB962C8B-B14F-4D97-AF65-F5344CB8AC3E}">
        <p14:creationId xmlns:p14="http://schemas.microsoft.com/office/powerpoint/2010/main" val="2412269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Email discussion on NR coverage enhancement </a:t>
            </a:r>
            <a:endParaRPr lang="zh-CN" altLang="en-US" dirty="0"/>
          </a:p>
        </p:txBody>
      </p:sp>
      <p:sp>
        <p:nvSpPr>
          <p:cNvPr id="3" name="Content Placeholder 2"/>
          <p:cNvSpPr>
            <a:spLocks noGrp="1"/>
          </p:cNvSpPr>
          <p:nvPr>
            <p:ph idx="1"/>
          </p:nvPr>
        </p:nvSpPr>
        <p:spPr/>
        <p:txBody>
          <a:bodyPr/>
          <a:lstStyle/>
          <a:p>
            <a:pPr hangingPunct="0"/>
            <a:r>
              <a:rPr lang="en-US" altLang="zh-CN" sz="2400" dirty="0"/>
              <a:t>We propose the email discussion comprises two phases:</a:t>
            </a:r>
            <a:endParaRPr lang="zh-CN" altLang="zh-CN" sz="2400" dirty="0"/>
          </a:p>
          <a:p>
            <a:pPr lvl="1" hangingPunct="0"/>
            <a:r>
              <a:rPr lang="en-US" altLang="zh-CN" sz="2000" dirty="0"/>
              <a:t>Phase 1 (till RAN#85): Further clarify the requirement and deployment scenarios starting from initial email discussion in Rel-16 and outcome of link budget evaluation for ITU submission.</a:t>
            </a:r>
            <a:endParaRPr lang="zh-CN" altLang="zh-CN" sz="2000" dirty="0"/>
          </a:p>
          <a:p>
            <a:pPr lvl="1" hangingPunct="0"/>
            <a:r>
              <a:rPr lang="en-US" altLang="zh-CN" sz="2000" dirty="0"/>
              <a:t>Phase 2 (from RAN#85 to RAN#86): Scope out the objectives for the SID or WID.</a:t>
            </a:r>
            <a:endParaRPr lang="zh-CN" altLang="zh-CN" sz="2000" dirty="0"/>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3203045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Email discussion on NR coverage enhancement </a:t>
            </a:r>
            <a:endParaRPr lang="zh-CN" altLang="en-US" dirty="0"/>
          </a:p>
        </p:txBody>
      </p:sp>
      <p:sp>
        <p:nvSpPr>
          <p:cNvPr id="3" name="Content Placeholder 2"/>
          <p:cNvSpPr>
            <a:spLocks noGrp="1"/>
          </p:cNvSpPr>
          <p:nvPr>
            <p:ph idx="1"/>
          </p:nvPr>
        </p:nvSpPr>
        <p:spPr/>
        <p:txBody>
          <a:bodyPr/>
          <a:lstStyle/>
          <a:p>
            <a:r>
              <a:rPr lang="en-US" altLang="zh-CN" dirty="0" smtClean="0"/>
              <a:t>41 </a:t>
            </a:r>
            <a:r>
              <a:rPr lang="en-US" altLang="zh-CN" dirty="0"/>
              <a:t>companies, </a:t>
            </a:r>
            <a:r>
              <a:rPr lang="en-US" altLang="zh-CN" dirty="0" smtClean="0"/>
              <a:t>including 18 </a:t>
            </a:r>
            <a:r>
              <a:rPr lang="en-US" altLang="zh-CN" dirty="0"/>
              <a:t>operators</a:t>
            </a:r>
          </a:p>
          <a:p>
            <a:r>
              <a:rPr lang="en-US" altLang="zh-CN" dirty="0" smtClean="0"/>
              <a:t>CTC</a:t>
            </a:r>
            <a:r>
              <a:rPr lang="en-US" altLang="zh-CN" dirty="0"/>
              <a:t>, CMCC, China Unicom, DCM, Softbank, Verizon, AT&amp;T, Orange, Vodafone, KT, Telstra, Bell, Sierra Wireless, </a:t>
            </a:r>
            <a:r>
              <a:rPr lang="en-US" altLang="zh-CN" dirty="0" err="1"/>
              <a:t>Rjio</a:t>
            </a:r>
            <a:r>
              <a:rPr lang="en-US" altLang="zh-CN" dirty="0"/>
              <a:t>, BT, Charter Communications, </a:t>
            </a:r>
            <a:r>
              <a:rPr lang="en-US" altLang="zh-CN" dirty="0" smtClean="0"/>
              <a:t>Dish, Telefonica, Huawei</a:t>
            </a:r>
            <a:r>
              <a:rPr lang="en-US" altLang="zh-CN" dirty="0"/>
              <a:t>, ZTE, Samsung, CATT, Nokia, Ericsson, QC, </a:t>
            </a:r>
            <a:r>
              <a:rPr lang="en-US" altLang="zh-CN" dirty="0" err="1"/>
              <a:t>Hisilicon</a:t>
            </a:r>
            <a:r>
              <a:rPr lang="en-US" altLang="zh-CN" dirty="0"/>
              <a:t>, MTK, </a:t>
            </a:r>
            <a:r>
              <a:rPr lang="en-US" altLang="zh-CN" dirty="0" err="1"/>
              <a:t>Spreadtrum</a:t>
            </a:r>
            <a:r>
              <a:rPr lang="en-US" altLang="zh-CN" dirty="0"/>
              <a:t>, vivo, OPPO, </a:t>
            </a:r>
            <a:r>
              <a:rPr lang="en-US" altLang="zh-CN" dirty="0" err="1"/>
              <a:t>xiaomi</a:t>
            </a:r>
            <a:r>
              <a:rPr lang="en-US" altLang="zh-CN" dirty="0"/>
              <a:t>, TCL, IITH, IITM, </a:t>
            </a:r>
            <a:r>
              <a:rPr lang="en-US" altLang="zh-CN" dirty="0" err="1"/>
              <a:t>Tejas</a:t>
            </a:r>
            <a:r>
              <a:rPr lang="en-US" altLang="zh-CN" dirty="0"/>
              <a:t>, CEWIT, FUTUREWEI, Lenovo, Motorola, </a:t>
            </a:r>
            <a:r>
              <a:rPr lang="en-US" altLang="zh-CN" dirty="0" err="1"/>
              <a:t>Nomor</a:t>
            </a:r>
            <a:r>
              <a:rPr lang="en-US" altLang="zh-CN" dirty="0"/>
              <a:t> Research, LG</a:t>
            </a:r>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126060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Scenarios for FR1</a:t>
            </a:r>
            <a:endParaRPr lang="zh-CN" altLang="en-US" dirty="0"/>
          </a:p>
        </p:txBody>
      </p:sp>
      <p:sp>
        <p:nvSpPr>
          <p:cNvPr id="3" name="Content Placeholder 2"/>
          <p:cNvSpPr>
            <a:spLocks noGrp="1"/>
          </p:cNvSpPr>
          <p:nvPr>
            <p:ph idx="1"/>
          </p:nvPr>
        </p:nvSpPr>
        <p:spPr/>
        <p:txBody>
          <a:bodyPr/>
          <a:lstStyle/>
          <a:p>
            <a:pPr lvl="0" hangingPunct="0"/>
            <a:r>
              <a:rPr lang="en-US" altLang="zh-CN" sz="1600" dirty="0" smtClean="0"/>
              <a:t>Indoor </a:t>
            </a:r>
            <a:r>
              <a:rPr lang="en-US" altLang="zh-CN" sz="1600" dirty="0"/>
              <a:t>scenario</a:t>
            </a:r>
            <a:endParaRPr lang="zh-CN" altLang="zh-CN" sz="1400" dirty="0"/>
          </a:p>
          <a:p>
            <a:pPr lvl="1" hangingPunct="0"/>
            <a:r>
              <a:rPr lang="en-US" altLang="zh-CN" sz="1400" dirty="0"/>
              <a:t>Outdoor </a:t>
            </a:r>
            <a:r>
              <a:rPr lang="en-US" altLang="zh-CN" sz="1400" dirty="0" err="1"/>
              <a:t>gNB</a:t>
            </a:r>
            <a:r>
              <a:rPr lang="en-US" altLang="zh-CN" sz="1400" dirty="0"/>
              <a:t> serving indoor UE : </a:t>
            </a:r>
            <a:r>
              <a:rPr lang="en-US" altLang="zh-CN" sz="1400" dirty="0" smtClean="0"/>
              <a:t>37 </a:t>
            </a:r>
            <a:r>
              <a:rPr lang="en-US" altLang="zh-CN" sz="1400" dirty="0"/>
              <a:t>companies, including </a:t>
            </a:r>
            <a:r>
              <a:rPr lang="en-US" altLang="zh-CN" sz="1400" dirty="0" smtClean="0"/>
              <a:t>16 </a:t>
            </a:r>
            <a:r>
              <a:rPr lang="en-US" altLang="zh-CN" sz="1400" dirty="0"/>
              <a:t>operators thought it should be taken into account. </a:t>
            </a:r>
            <a:endParaRPr lang="zh-CN" altLang="zh-CN" sz="1200" dirty="0"/>
          </a:p>
          <a:p>
            <a:pPr lvl="1" hangingPunct="0"/>
            <a:r>
              <a:rPr lang="en-US" altLang="zh-CN" sz="1400" dirty="0"/>
              <a:t>Indoor </a:t>
            </a:r>
            <a:r>
              <a:rPr lang="en-US" altLang="zh-CN" sz="1400" dirty="0" err="1"/>
              <a:t>gNB</a:t>
            </a:r>
            <a:r>
              <a:rPr lang="en-US" altLang="zh-CN" sz="1400" dirty="0"/>
              <a:t> serving indoor UE: 4 companies, including 3 operators thought it should be considered. </a:t>
            </a:r>
            <a:endParaRPr lang="zh-CN" altLang="zh-CN" sz="1200" dirty="0"/>
          </a:p>
          <a:p>
            <a:pPr lvl="0" hangingPunct="0"/>
            <a:r>
              <a:rPr lang="en-US" altLang="zh-CN" sz="1600" dirty="0"/>
              <a:t>Rural scenario</a:t>
            </a:r>
            <a:endParaRPr lang="zh-CN" altLang="zh-CN" sz="1400" dirty="0"/>
          </a:p>
          <a:p>
            <a:pPr lvl="1" hangingPunct="0"/>
            <a:r>
              <a:rPr lang="en-US" altLang="zh-CN" sz="1400" dirty="0"/>
              <a:t>Rural scenario: </a:t>
            </a:r>
            <a:r>
              <a:rPr lang="en-US" altLang="zh-CN" sz="1400" dirty="0" smtClean="0"/>
              <a:t>37 </a:t>
            </a:r>
            <a:r>
              <a:rPr lang="en-US" altLang="zh-CN" sz="1400" dirty="0"/>
              <a:t>companies, including </a:t>
            </a:r>
            <a:r>
              <a:rPr lang="en-US" altLang="zh-CN" sz="1400" dirty="0" smtClean="0"/>
              <a:t>16 </a:t>
            </a:r>
            <a:r>
              <a:rPr lang="en-US" altLang="zh-CN" sz="1400" dirty="0"/>
              <a:t>operators thought it should be taken into account. </a:t>
            </a:r>
            <a:endParaRPr lang="zh-CN" altLang="zh-CN" sz="1200" dirty="0"/>
          </a:p>
          <a:p>
            <a:pPr lvl="1" hangingPunct="0"/>
            <a:r>
              <a:rPr lang="en-US" altLang="zh-CN" sz="1400" dirty="0"/>
              <a:t>Extreme long distance coverage: </a:t>
            </a:r>
            <a:r>
              <a:rPr lang="en-US" altLang="zh-CN" sz="1400" dirty="0" smtClean="0"/>
              <a:t>6 </a:t>
            </a:r>
            <a:r>
              <a:rPr lang="en-US" altLang="zh-CN" sz="1400" dirty="0"/>
              <a:t>companies, including </a:t>
            </a:r>
            <a:r>
              <a:rPr lang="en-US" altLang="zh-CN" sz="1400" dirty="0" smtClean="0"/>
              <a:t>3 </a:t>
            </a:r>
            <a:r>
              <a:rPr lang="en-US" altLang="zh-CN" sz="1400" dirty="0"/>
              <a:t>operators, thought it should be part of rural scenario.</a:t>
            </a:r>
            <a:endParaRPr lang="zh-CN" altLang="zh-CN" sz="1200" dirty="0"/>
          </a:p>
          <a:p>
            <a:pPr lvl="0" hangingPunct="0"/>
            <a:r>
              <a:rPr lang="en-US" altLang="zh-CN" sz="1600" dirty="0"/>
              <a:t>Other scenarios: 3 operators thought urban/ dense urban needs to be considered. 2 companies raised the issue of coverage hole. 3 companies, including 1 operator, mentioned the scenario with fixed UE or with very low </a:t>
            </a:r>
            <a:r>
              <a:rPr lang="en-US" altLang="zh-CN" sz="1600" dirty="0" smtClean="0"/>
              <a:t>speed.</a:t>
            </a:r>
            <a:endParaRPr lang="zh-CN" altLang="zh-CN" sz="14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2812925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Services for FR1</a:t>
            </a:r>
            <a:endParaRPr lang="zh-CN" altLang="en-US" dirty="0"/>
          </a:p>
        </p:txBody>
      </p:sp>
      <p:sp>
        <p:nvSpPr>
          <p:cNvPr id="3" name="Content Placeholder 2"/>
          <p:cNvSpPr>
            <a:spLocks noGrp="1"/>
          </p:cNvSpPr>
          <p:nvPr>
            <p:ph idx="1"/>
          </p:nvPr>
        </p:nvSpPr>
        <p:spPr/>
        <p:txBody>
          <a:bodyPr/>
          <a:lstStyle/>
          <a:p>
            <a:pPr lvl="0" hangingPunct="0"/>
            <a:r>
              <a:rPr lang="en-US" altLang="zh-CN" sz="1600" dirty="0"/>
              <a:t>VoIP: </a:t>
            </a:r>
            <a:r>
              <a:rPr lang="en-US" altLang="zh-CN" sz="1600" dirty="0" smtClean="0"/>
              <a:t>37 </a:t>
            </a:r>
            <a:r>
              <a:rPr lang="en-US" altLang="zh-CN" sz="1600" dirty="0"/>
              <a:t>companies, including </a:t>
            </a:r>
            <a:r>
              <a:rPr lang="en-US" altLang="zh-CN" sz="1600" dirty="0" smtClean="0"/>
              <a:t>17 </a:t>
            </a:r>
            <a:r>
              <a:rPr lang="en-US" altLang="zh-CN" sz="1600" dirty="0"/>
              <a:t>operators, thought VoIP is the fundamental service and the coverage should be enhanced.</a:t>
            </a:r>
            <a:endParaRPr lang="zh-CN" altLang="zh-CN" sz="1400" dirty="0"/>
          </a:p>
          <a:p>
            <a:pPr lvl="0" hangingPunct="0"/>
            <a:r>
              <a:rPr lang="en-US" altLang="zh-CN" sz="1600" dirty="0" err="1"/>
              <a:t>eMBB</a:t>
            </a:r>
            <a:r>
              <a:rPr lang="en-US" altLang="zh-CN" sz="1600" dirty="0"/>
              <a:t>: </a:t>
            </a:r>
            <a:r>
              <a:rPr lang="en-US" altLang="zh-CN" sz="1600" dirty="0" smtClean="0"/>
              <a:t>38 </a:t>
            </a:r>
            <a:r>
              <a:rPr lang="en-US" altLang="zh-CN" sz="1600" dirty="0"/>
              <a:t>companies, including </a:t>
            </a:r>
            <a:r>
              <a:rPr lang="en-US" altLang="zh-CN" sz="1600" dirty="0" smtClean="0"/>
              <a:t>17 </a:t>
            </a:r>
            <a:r>
              <a:rPr lang="en-US" altLang="zh-CN" sz="1600" dirty="0"/>
              <a:t>operators, thought </a:t>
            </a:r>
            <a:r>
              <a:rPr lang="en-US" altLang="zh-CN" sz="1600" dirty="0" err="1"/>
              <a:t>eMBB</a:t>
            </a:r>
            <a:r>
              <a:rPr lang="en-US" altLang="zh-CN" sz="1600" dirty="0"/>
              <a:t> should also be taken into account.</a:t>
            </a:r>
            <a:endParaRPr lang="zh-CN" altLang="zh-CN" sz="1400" dirty="0"/>
          </a:p>
          <a:p>
            <a:pPr lvl="0" hangingPunct="0"/>
            <a:r>
              <a:rPr lang="en-US" altLang="zh-CN" sz="1600" dirty="0"/>
              <a:t>Target data rate of </a:t>
            </a:r>
            <a:r>
              <a:rPr lang="en-US" altLang="zh-CN" sz="1600" dirty="0" err="1"/>
              <a:t>eMBB</a:t>
            </a:r>
            <a:endParaRPr lang="zh-CN" altLang="zh-CN" sz="1400" dirty="0"/>
          </a:p>
          <a:p>
            <a:pPr lvl="1" hangingPunct="0"/>
            <a:r>
              <a:rPr lang="en-US" altLang="zh-CN" sz="1400" dirty="0"/>
              <a:t>11 companies proposed that the target data rate should be higher than LTE. </a:t>
            </a:r>
            <a:r>
              <a:rPr lang="en-US" altLang="zh-CN" sz="1400" dirty="0" smtClean="0"/>
              <a:t>17 </a:t>
            </a:r>
            <a:r>
              <a:rPr lang="en-US" altLang="zh-CN" sz="1400" dirty="0"/>
              <a:t>companies provided the target data rate. The target data rate depends on the scenarios. </a:t>
            </a:r>
            <a:endParaRPr lang="zh-CN" altLang="zh-CN" sz="1200" dirty="0"/>
          </a:p>
          <a:p>
            <a:pPr lvl="1" hangingPunct="0"/>
            <a:r>
              <a:rPr lang="en-US" altLang="zh-CN" sz="1400" dirty="0"/>
              <a:t>For indoor or urban scenario, most companies proposed that the target data rate for UL should be at least 1~2 Mbps; while several companies proposed that the target data rate for DL should be about 10Mbps. </a:t>
            </a:r>
            <a:endParaRPr lang="zh-CN" altLang="zh-CN" sz="1200" dirty="0"/>
          </a:p>
          <a:p>
            <a:pPr lvl="1" hangingPunct="0"/>
            <a:r>
              <a:rPr lang="en-US" altLang="zh-CN" sz="1400" dirty="0"/>
              <a:t>For rural scenario, the target data rates of about 100kbps for UL and 1Mbps for DL were proposed. </a:t>
            </a:r>
            <a:endParaRPr lang="zh-CN" altLang="zh-CN" sz="1200" dirty="0"/>
          </a:p>
          <a:p>
            <a:pPr lvl="1" hangingPunct="0"/>
            <a:r>
              <a:rPr lang="en-US" altLang="zh-CN" sz="1400" dirty="0"/>
              <a:t>The target data rates for extreme long distance coverage and fixed services were also mentioned.</a:t>
            </a:r>
            <a:endParaRPr lang="zh-CN" altLang="zh-CN" sz="1200" dirty="0"/>
          </a:p>
          <a:p>
            <a:endParaRPr lang="zh-CN" altLang="en-US" sz="16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41279216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Channels for FR1</a:t>
            </a:r>
            <a:endParaRPr lang="zh-CN" altLang="en-US" dirty="0"/>
          </a:p>
        </p:txBody>
      </p:sp>
      <p:sp>
        <p:nvSpPr>
          <p:cNvPr id="3" name="Content Placeholder 2"/>
          <p:cNvSpPr>
            <a:spLocks noGrp="1"/>
          </p:cNvSpPr>
          <p:nvPr>
            <p:ph idx="1"/>
          </p:nvPr>
        </p:nvSpPr>
        <p:spPr/>
        <p:txBody>
          <a:bodyPr/>
          <a:lstStyle/>
          <a:p>
            <a:pPr lvl="0" hangingPunct="0"/>
            <a:r>
              <a:rPr lang="en-US" altLang="zh-CN" dirty="0" smtClean="0"/>
              <a:t>30 </a:t>
            </a:r>
            <a:r>
              <a:rPr lang="en-US" altLang="zh-CN" dirty="0"/>
              <a:t>companies, including </a:t>
            </a:r>
            <a:r>
              <a:rPr lang="en-US" altLang="zh-CN" dirty="0" smtClean="0"/>
              <a:t>12 </a:t>
            </a:r>
            <a:r>
              <a:rPr lang="en-US" altLang="zh-CN" dirty="0"/>
              <a:t>operators, thought both DL and UL should be taken into account. 5 companies thought which channels should be considered depends on the evaluation results.</a:t>
            </a:r>
            <a:endParaRPr lang="zh-CN" altLang="zh-CN" dirty="0"/>
          </a:p>
          <a:p>
            <a:pPr lvl="0" hangingPunct="0"/>
            <a:r>
              <a:rPr lang="en-US" altLang="zh-CN" dirty="0" smtClean="0"/>
              <a:t>10 </a:t>
            </a:r>
            <a:r>
              <a:rPr lang="en-US" altLang="zh-CN" dirty="0"/>
              <a:t>companies proposed the coverage of PUSCH should be enhanced. 5 companies proposed the coverage of PUCCH should be enhanced. Enhancements on other channels, such as PDSCH/PDCCH/PRACH were also mentioned by several companies. 6 companies thought all the channels should be taken into account.</a:t>
            </a:r>
            <a:endParaRPr lang="zh-CN" altLang="zh-CN" dirty="0"/>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1552120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Conclusions for FR1</a:t>
            </a:r>
            <a:endParaRPr lang="zh-CN" altLang="en-US" dirty="0"/>
          </a:p>
        </p:txBody>
      </p:sp>
      <p:sp>
        <p:nvSpPr>
          <p:cNvPr id="3" name="Content Placeholder 2"/>
          <p:cNvSpPr>
            <a:spLocks noGrp="1"/>
          </p:cNvSpPr>
          <p:nvPr>
            <p:ph idx="1"/>
          </p:nvPr>
        </p:nvSpPr>
        <p:spPr/>
        <p:txBody>
          <a:bodyPr/>
          <a:lstStyle/>
          <a:p>
            <a:pPr hangingPunct="0"/>
            <a:r>
              <a:rPr lang="en-US" altLang="zh-CN" dirty="0" smtClean="0"/>
              <a:t>Proposal </a:t>
            </a:r>
            <a:r>
              <a:rPr lang="en-US" altLang="zh-CN" dirty="0"/>
              <a:t>1: Indoor scenario (outdoor </a:t>
            </a:r>
            <a:r>
              <a:rPr lang="en-US" altLang="zh-CN" dirty="0" err="1"/>
              <a:t>gNB</a:t>
            </a:r>
            <a:r>
              <a:rPr lang="en-US" altLang="zh-CN" dirty="0"/>
              <a:t> serving indoor UE) and rural scenario should be taken into account for coverage enhancement for FR1.</a:t>
            </a:r>
            <a:endParaRPr lang="zh-CN" altLang="zh-CN" dirty="0"/>
          </a:p>
          <a:p>
            <a:pPr hangingPunct="0"/>
            <a:r>
              <a:rPr lang="en-US" altLang="zh-CN" dirty="0"/>
              <a:t>Proposal 2: VoIP and </a:t>
            </a:r>
            <a:r>
              <a:rPr lang="en-US" altLang="zh-CN" dirty="0" err="1"/>
              <a:t>eMBB</a:t>
            </a:r>
            <a:r>
              <a:rPr lang="en-US" altLang="zh-CN" dirty="0"/>
              <a:t> service should be taken into account for coverage enhancement for FR1.</a:t>
            </a:r>
            <a:endParaRPr lang="zh-CN" altLang="zh-CN" dirty="0"/>
          </a:p>
          <a:p>
            <a:pPr hangingPunct="0"/>
            <a:r>
              <a:rPr lang="en-US" altLang="zh-CN" dirty="0"/>
              <a:t>Proposal 3: Both DL and UL should be taken into account for coverage enhancement for FR1. And coverage enhancement for UL should be prioritized.</a:t>
            </a:r>
            <a:endParaRPr lang="zh-CN" altLang="zh-CN" dirty="0"/>
          </a:p>
          <a:p>
            <a:endParaRPr lang="zh-CN" altLang="en-US" sz="16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675674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Scenarios for FR2</a:t>
            </a:r>
            <a:endParaRPr lang="zh-CN" altLang="en-US" dirty="0"/>
          </a:p>
        </p:txBody>
      </p:sp>
      <p:sp>
        <p:nvSpPr>
          <p:cNvPr id="3" name="Content Placeholder 2"/>
          <p:cNvSpPr>
            <a:spLocks noGrp="1"/>
          </p:cNvSpPr>
          <p:nvPr>
            <p:ph idx="1"/>
          </p:nvPr>
        </p:nvSpPr>
        <p:spPr/>
        <p:txBody>
          <a:bodyPr/>
          <a:lstStyle/>
          <a:p>
            <a:pPr lvl="0" hangingPunct="0"/>
            <a:r>
              <a:rPr lang="en-US" altLang="zh-CN" dirty="0"/>
              <a:t>Indoor scenario: </a:t>
            </a:r>
            <a:r>
              <a:rPr lang="en-US" altLang="zh-CN" dirty="0" smtClean="0"/>
              <a:t>38 </a:t>
            </a:r>
            <a:r>
              <a:rPr lang="en-US" altLang="zh-CN" dirty="0"/>
              <a:t>companies, including </a:t>
            </a:r>
            <a:r>
              <a:rPr lang="en-US" altLang="zh-CN" dirty="0" smtClean="0"/>
              <a:t>17 </a:t>
            </a:r>
            <a:r>
              <a:rPr lang="en-US" altLang="zh-CN" dirty="0"/>
              <a:t>operators, thought indoor scenario should be taken into account. Among them, 14 companies, including 6 operators, thought indoor scenario refers to indoor </a:t>
            </a:r>
            <a:r>
              <a:rPr lang="en-US" altLang="zh-CN" dirty="0" err="1"/>
              <a:t>gNB</a:t>
            </a:r>
            <a:r>
              <a:rPr lang="en-US" altLang="zh-CN" dirty="0"/>
              <a:t> serving indoor UE; while 5 companies, including 3 operators, thought indoor scenario refers to outdoor </a:t>
            </a:r>
            <a:r>
              <a:rPr lang="en-US" altLang="zh-CN" dirty="0" err="1"/>
              <a:t>gNB</a:t>
            </a:r>
            <a:r>
              <a:rPr lang="en-US" altLang="zh-CN" dirty="0"/>
              <a:t> serving indoor UE. </a:t>
            </a:r>
            <a:endParaRPr lang="zh-CN" altLang="zh-CN" dirty="0"/>
          </a:p>
          <a:p>
            <a:pPr lvl="0" hangingPunct="0"/>
            <a:r>
              <a:rPr lang="en-US" altLang="zh-CN" dirty="0"/>
              <a:t>Urban/dense urban: </a:t>
            </a:r>
            <a:r>
              <a:rPr lang="en-US" altLang="zh-CN" dirty="0" smtClean="0"/>
              <a:t>18 </a:t>
            </a:r>
            <a:r>
              <a:rPr lang="en-US" altLang="zh-CN" dirty="0"/>
              <a:t>companies, including </a:t>
            </a:r>
            <a:r>
              <a:rPr lang="en-US" altLang="zh-CN" dirty="0" smtClean="0"/>
              <a:t>8 </a:t>
            </a:r>
            <a:r>
              <a:rPr lang="en-US" altLang="zh-CN" dirty="0"/>
              <a:t>operators, thought urban/ dense urban should be taken into account.</a:t>
            </a:r>
            <a:endParaRPr lang="zh-CN" altLang="zh-CN" dirty="0"/>
          </a:p>
          <a:p>
            <a:pPr lvl="0" hangingPunct="0"/>
            <a:r>
              <a:rPr lang="en-US" altLang="zh-CN" dirty="0"/>
              <a:t>Fixed wireless access: 4 companies, including 3 operators, thought fixed wireless access also needs to be considered</a:t>
            </a:r>
            <a:r>
              <a:rPr lang="en-US" altLang="zh-CN" dirty="0" smtClean="0"/>
              <a:t>.</a:t>
            </a:r>
            <a:endParaRPr lang="zh-CN" altLang="zh-CN"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Tree>
    <p:extLst>
      <p:ext uri="{BB962C8B-B14F-4D97-AF65-F5344CB8AC3E}">
        <p14:creationId xmlns:p14="http://schemas.microsoft.com/office/powerpoint/2010/main" val="4211966141"/>
      </p:ext>
    </p:extLst>
  </p:cSld>
  <p:clrMapOvr>
    <a:masterClrMapping/>
  </p:clrMapOvr>
  <p:timing>
    <p:tnLst>
      <p:par>
        <p:cTn id="1" dur="indefinite" restart="never" nodeType="tmRoot"/>
      </p:par>
    </p:tnLst>
  </p:timing>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C8E7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8E7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9513</TotalTime>
  <Words>1108</Words>
  <Application>Microsoft Office PowerPoint</Application>
  <PresentationFormat>On-screen Show (16:9)</PresentationFormat>
  <Paragraphs>78</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华文中宋</vt:lpstr>
      <vt:lpstr>宋体</vt:lpstr>
      <vt:lpstr>微软雅黑</vt:lpstr>
      <vt:lpstr>Arial</vt:lpstr>
      <vt:lpstr>Calibri</vt:lpstr>
      <vt:lpstr>Wingdings</vt:lpstr>
      <vt:lpstr>胶片模板-移动通信研究所-16比9-20150113</vt:lpstr>
      <vt:lpstr>Summary of email discussion  on NR coverage enhancement</vt:lpstr>
      <vt:lpstr>Email discussion on NR coverage enhancement </vt:lpstr>
      <vt:lpstr>Email discussion on NR coverage enhancement </vt:lpstr>
      <vt:lpstr>Email discussion on NR coverage enhancement </vt:lpstr>
      <vt:lpstr>Scenarios for FR1</vt:lpstr>
      <vt:lpstr>Services for FR1</vt:lpstr>
      <vt:lpstr>Channels for FR1</vt:lpstr>
      <vt:lpstr>Conclusions for FR1</vt:lpstr>
      <vt:lpstr>Scenarios for FR2</vt:lpstr>
      <vt:lpstr>Services for FR2</vt:lpstr>
      <vt:lpstr>Channels for FR2</vt:lpstr>
      <vt:lpstr>Conclusions for FR2</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China Telecom</cp:lastModifiedBy>
  <cp:revision>1413</cp:revision>
  <dcterms:created xsi:type="dcterms:W3CDTF">2017-04-20T03:13:07Z</dcterms:created>
  <dcterms:modified xsi:type="dcterms:W3CDTF">2019-09-09T05:34:20Z</dcterms:modified>
</cp:coreProperties>
</file>