
<file path=[Content_Types].xml><?xml version="1.0" encoding="utf-8"?>
<Types xmlns="http://schemas.openxmlformats.org/package/2006/content-types">
  <Default Extension="emf" ContentType="image/x-emf"/>
  <Default Extension="gif" ContentType="image/gif"/>
  <Default Extension="jfif" ContentType="image/jpeg"/>
  <Default Extension="jpeg" ContentType="image/jpeg"/>
  <Default Extension="jp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28"/>
  </p:notesMasterIdLst>
  <p:handoutMasterIdLst>
    <p:handoutMasterId r:id="rId29"/>
  </p:handoutMasterIdLst>
  <p:sldIdLst>
    <p:sldId id="303" r:id="rId2"/>
    <p:sldId id="839" r:id="rId3"/>
    <p:sldId id="838" r:id="rId4"/>
    <p:sldId id="909" r:id="rId5"/>
    <p:sldId id="903" r:id="rId6"/>
    <p:sldId id="708" r:id="rId7"/>
    <p:sldId id="709" r:id="rId8"/>
    <p:sldId id="711" r:id="rId9"/>
    <p:sldId id="712" r:id="rId10"/>
    <p:sldId id="714" r:id="rId11"/>
    <p:sldId id="717" r:id="rId12"/>
    <p:sldId id="759" r:id="rId13"/>
    <p:sldId id="761" r:id="rId14"/>
    <p:sldId id="904" r:id="rId15"/>
    <p:sldId id="912" r:id="rId16"/>
    <p:sldId id="905" r:id="rId17"/>
    <p:sldId id="760" r:id="rId18"/>
    <p:sldId id="724" r:id="rId19"/>
    <p:sldId id="906" r:id="rId20"/>
    <p:sldId id="915" r:id="rId21"/>
    <p:sldId id="907" r:id="rId22"/>
    <p:sldId id="910" r:id="rId23"/>
    <p:sldId id="911" r:id="rId24"/>
    <p:sldId id="914" r:id="rId25"/>
    <p:sldId id="913" r:id="rId26"/>
    <p:sldId id="614" r:id="rId27"/>
  </p:sldIdLst>
  <p:sldSz cx="9144000" cy="6858000" type="screen4x3"/>
  <p:notesSz cx="6797675" cy="9928225"/>
  <p:defaultTextStyle>
    <a:defPPr>
      <a:defRPr lang="en-GB"/>
    </a:defPPr>
    <a:lvl1pPr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hn M Meredith" initials=""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00"/>
    <a:srgbClr val="72AF2F"/>
    <a:srgbClr val="5C88D0"/>
    <a:srgbClr val="2A6EA8"/>
    <a:srgbClr val="B1D254"/>
    <a:srgbClr val="72732F"/>
    <a:srgbClr val="C6D254"/>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horzBarState="maximized">
    <p:restoredLeft sz="34587" autoAdjust="0"/>
    <p:restoredTop sz="94625" autoAdjust="0"/>
  </p:normalViewPr>
  <p:slideViewPr>
    <p:cSldViewPr snapToGrid="0">
      <p:cViewPr varScale="1">
        <p:scale>
          <a:sx n="119" d="100"/>
          <a:sy n="119" d="100"/>
        </p:scale>
        <p:origin x="972" y="108"/>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2AF6F31B-ADF7-4F78-9E38-5C00584B5CBA}" type="datetime1">
              <a:rPr lang="en-US"/>
              <a:pPr>
                <a:defRPr/>
              </a:pPr>
              <a:t>9/13/2019</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a:defRPr sz="1200">
                <a:latin typeface="Times New Roman" panose="02020603050405020304" pitchFamily="18" charset="0"/>
              </a:defRPr>
            </a:lvl1pPr>
          </a:lstStyle>
          <a:p>
            <a:fld id="{47479D10-77ED-4DE1-8DE9-E2632B3693D9}" type="slidenum">
              <a:rPr lang="en-GB"/>
              <a:pPr/>
              <a:t>‹#›</a:t>
            </a:fld>
            <a:endParaRPr lang="en-GB" dirty="0"/>
          </a:p>
        </p:txBody>
      </p:sp>
    </p:spTree>
    <p:extLst>
      <p:ext uri="{BB962C8B-B14F-4D97-AF65-F5344CB8AC3E}">
        <p14:creationId xmlns:p14="http://schemas.microsoft.com/office/powerpoint/2010/main" val="24965030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E0C8213C-DF02-48A4-AC89-8C70BDB0D4FB}" type="datetime1">
              <a:rPr lang="en-US"/>
              <a:pPr>
                <a:defRPr/>
              </a:pPr>
              <a:t>9/13/2019</a:t>
            </a:fld>
            <a:endParaRPr lang="en-US" dirty="0"/>
          </a:p>
        </p:txBody>
      </p:sp>
      <p:sp>
        <p:nvSpPr>
          <p:cNvPr id="6148"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a:defRPr sz="1200">
                <a:latin typeface="Times New Roman" panose="02020603050405020304" pitchFamily="18" charset="0"/>
              </a:defRPr>
            </a:lvl1pPr>
          </a:lstStyle>
          <a:p>
            <a:fld id="{E704CCF8-A79B-49D4-8388-DD8A45E0E520}" type="slidenum">
              <a:rPr lang="en-GB"/>
              <a:pPr/>
              <a:t>‹#›</a:t>
            </a:fld>
            <a:endParaRPr lang="en-GB" dirty="0"/>
          </a:p>
        </p:txBody>
      </p:sp>
    </p:spTree>
    <p:extLst>
      <p:ext uri="{BB962C8B-B14F-4D97-AF65-F5344CB8AC3E}">
        <p14:creationId xmlns:p14="http://schemas.microsoft.com/office/powerpoint/2010/main" val="399883332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000">
                <a:solidFill>
                  <a:schemeClr val="tx1"/>
                </a:solidFill>
                <a:latin typeface="Arial" panose="020B0604020202020204" pitchFamily="34" charset="0"/>
                <a:cs typeface="Arial" panose="020B0604020202020204" pitchFamily="34" charset="0"/>
              </a:defRPr>
            </a:lvl1pPr>
            <a:lvl2pPr marL="742950" indent="-285750" defTabSz="930275" eaLnBrk="0" hangingPunct="0">
              <a:defRPr sz="1000">
                <a:solidFill>
                  <a:schemeClr val="tx1"/>
                </a:solidFill>
                <a:latin typeface="Arial" panose="020B0604020202020204" pitchFamily="34" charset="0"/>
                <a:cs typeface="Arial" panose="020B0604020202020204" pitchFamily="34" charset="0"/>
              </a:defRPr>
            </a:lvl2pPr>
            <a:lvl3pPr marL="1143000" indent="-228600" defTabSz="930275" eaLnBrk="0" hangingPunct="0">
              <a:defRPr sz="1000">
                <a:solidFill>
                  <a:schemeClr val="tx1"/>
                </a:solidFill>
                <a:latin typeface="Arial" panose="020B0604020202020204" pitchFamily="34" charset="0"/>
                <a:cs typeface="Arial" panose="020B0604020202020204" pitchFamily="34" charset="0"/>
              </a:defRPr>
            </a:lvl3pPr>
            <a:lvl4pPr marL="1600200" indent="-228600" defTabSz="930275" eaLnBrk="0" hangingPunct="0">
              <a:defRPr sz="1000">
                <a:solidFill>
                  <a:schemeClr val="tx1"/>
                </a:solidFill>
                <a:latin typeface="Arial" panose="020B0604020202020204" pitchFamily="34" charset="0"/>
                <a:cs typeface="Arial" panose="020B0604020202020204" pitchFamily="34" charset="0"/>
              </a:defRPr>
            </a:lvl4pPr>
            <a:lvl5pPr marL="2057400" indent="-228600" defTabSz="930275" eaLnBrk="0" hangingPunct="0">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fld id="{F9DEE81A-7AF5-4828-B9DD-B6252956FDB3}" type="slidenum">
              <a:rPr lang="en-GB" sz="1200">
                <a:latin typeface="Times New Roman" panose="02020603050405020304" pitchFamily="18" charset="0"/>
              </a:rPr>
              <a:pPr eaLnBrk="1" hangingPunct="1"/>
              <a:t>1</a:t>
            </a:fld>
            <a:endParaRPr lang="en-GB" sz="1200" dirty="0">
              <a:latin typeface="Times New Roman" panose="02020603050405020304" pitchFamily="18" charset="0"/>
            </a:endParaRPr>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a:p>
        </p:txBody>
      </p:sp>
    </p:spTree>
    <p:extLst>
      <p:ext uri="{BB962C8B-B14F-4D97-AF65-F5344CB8AC3E}">
        <p14:creationId xmlns:p14="http://schemas.microsoft.com/office/powerpoint/2010/main" val="593905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416478743"/>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95504872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Tree>
    <p:extLst>
      <p:ext uri="{BB962C8B-B14F-4D97-AF65-F5344CB8AC3E}">
        <p14:creationId xmlns:p14="http://schemas.microsoft.com/office/powerpoint/2010/main" val="2550881702"/>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9126034"/>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Slide Number Placeholder 5"/>
          <p:cNvSpPr txBox="1">
            <a:spLocks/>
          </p:cNvSpPr>
          <p:nvPr/>
        </p:nvSpPr>
        <p:spPr>
          <a:xfrm>
            <a:off x="8296275" y="6448425"/>
            <a:ext cx="531813" cy="230188"/>
          </a:xfrm>
          <a:prstGeom prst="rect">
            <a:avLst/>
          </a:prstGeom>
          <a:solidFill>
            <a:srgbClr val="72AF2F"/>
          </a:solidFill>
        </p:spPr>
        <p:txBody>
          <a:bodyPr/>
          <a:lstStyle>
            <a:lvl1pPr>
              <a:defRPr/>
            </a:lvl1pPr>
          </a:lstStyle>
          <a:p>
            <a:pPr algn="ctr" eaLnBrk="0" hangingPunct="0">
              <a:defRPr/>
            </a:pPr>
            <a:endParaRPr lang="en-GB" sz="1100" b="1" dirty="0">
              <a:cs typeface="+mn-cs"/>
            </a:endParaRPr>
          </a:p>
        </p:txBody>
      </p:sp>
      <p:sp>
        <p:nvSpPr>
          <p:cNvPr id="56334" name="AutoShape 14"/>
          <p:cNvSpPr>
            <a:spLocks noChangeArrowheads="1"/>
          </p:cNvSpPr>
          <p:nvPr/>
        </p:nvSpPr>
        <p:spPr bwMode="auto">
          <a:xfrm>
            <a:off x="590550" y="6373813"/>
            <a:ext cx="6169025" cy="323850"/>
          </a:xfrm>
          <a:prstGeom prst="homePlate">
            <a:avLst>
              <a:gd name="adj" fmla="val 91576"/>
            </a:avLst>
          </a:prstGeom>
          <a:solidFill>
            <a:srgbClr val="72AF2F">
              <a:alpha val="95000"/>
            </a:srgbClr>
          </a:solidFill>
          <a:ln w="9525">
            <a:noFill/>
            <a:miter lim="800000"/>
            <a:headEnd/>
            <a:tailEnd/>
          </a:ln>
          <a:effectLst/>
        </p:spPr>
        <p:txBody>
          <a:bodyPr wrap="none" anchor="ctr"/>
          <a:lstStyle/>
          <a:p>
            <a:pPr eaLnBrk="0" hangingPunct="0">
              <a:defRPr/>
            </a:pPr>
            <a:endParaRPr lang="en-GB" dirty="0">
              <a:latin typeface="Arial" charset="0"/>
              <a:cs typeface="+mn-cs"/>
            </a:endParaRPr>
          </a:p>
        </p:txBody>
      </p:sp>
      <p:sp>
        <p:nvSpPr>
          <p:cNvPr id="1029" name="Title Placeholder 1"/>
          <p:cNvSpPr>
            <a:spLocks noGrp="1"/>
          </p:cNvSpPr>
          <p:nvPr>
            <p:ph type="title"/>
          </p:nvPr>
        </p:nvSpPr>
        <p:spPr bwMode="auto">
          <a:xfrm>
            <a:off x="2122488" y="1939925"/>
            <a:ext cx="523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dirty="0"/>
              <a:t>Click to edit Master title style</a:t>
            </a:r>
            <a:endParaRPr lang="en-GB" dirty="0"/>
          </a:p>
        </p:txBody>
      </p:sp>
      <p:sp>
        <p:nvSpPr>
          <p:cNvPr id="1030" name="Text Placeholder 2"/>
          <p:cNvSpPr>
            <a:spLocks noGrp="1"/>
          </p:cNvSpPr>
          <p:nvPr>
            <p:ph type="body" idx="1"/>
          </p:nvPr>
        </p:nvSpPr>
        <p:spPr bwMode="auto">
          <a:xfrm>
            <a:off x="485775" y="3852863"/>
            <a:ext cx="8388350" cy="243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a:t> 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1031" name="Picture 6" descr="3GPP_TM_RD.jpg"/>
          <p:cNvPicPr>
            <a:picLocks noChangeAspect="1"/>
          </p:cNvPicPr>
          <p:nvPr/>
        </p:nvPicPr>
        <p:blipFill>
          <a:blip r:embed="rId6" cstate="screen">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p:cNvSpPr txBox="1"/>
          <p:nvPr/>
        </p:nvSpPr>
        <p:spPr>
          <a:xfrm>
            <a:off x="538163" y="6394450"/>
            <a:ext cx="5087937" cy="311150"/>
          </a:xfrm>
          <a:prstGeom prst="rect">
            <a:avLst/>
          </a:prstGeom>
          <a:noFill/>
        </p:spPr>
        <p:txBody>
          <a:bodyPr anchor="ctr">
            <a:norm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GB" dirty="0"/>
              <a:t>Support Team report to TSGs</a:t>
            </a:r>
            <a:endParaRPr lang="en-GB" dirty="0">
              <a:solidFill>
                <a:schemeClr val="bg1"/>
              </a:solidFill>
            </a:endParaRPr>
          </a:p>
        </p:txBody>
      </p:sp>
      <p:sp>
        <p:nvSpPr>
          <p:cNvPr id="12" name="Oval 11"/>
          <p:cNvSpPr/>
          <p:nvPr/>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fld id="{40F4D8BC-881A-4ECA-B765-459F2E0E20F5}" type="slidenum">
              <a:rPr lang="en-GB" b="1"/>
              <a:pPr algn="ctr"/>
              <a:t>‹#›</a:t>
            </a:fld>
            <a:endParaRPr lang="en-GB" b="1" dirty="0"/>
          </a:p>
          <a:p>
            <a:endParaRPr lang="en-GB" dirty="0"/>
          </a:p>
        </p:txBody>
      </p:sp>
      <p:sp>
        <p:nvSpPr>
          <p:cNvPr id="16" name="Rectangle 15"/>
          <p:cNvSpPr/>
          <p:nvPr/>
        </p:nvSpPr>
        <p:spPr>
          <a:xfrm>
            <a:off x="4086225" y="3305175"/>
            <a:ext cx="971550" cy="247650"/>
          </a:xfrm>
          <a:prstGeom prst="rect">
            <a:avLst/>
          </a:prstGeom>
        </p:spPr>
        <p:txBody>
          <a:bodyPr wrap="none">
            <a:spAutoFit/>
          </a:bodyPr>
          <a:lstStyle/>
          <a:p>
            <a:pPr>
              <a:defRPr/>
            </a:pPr>
            <a:r>
              <a:rPr lang="en-GB" dirty="0">
                <a:solidFill>
                  <a:schemeClr val="bg1"/>
                </a:solidFill>
              </a:rPr>
              <a:t>© 3GPP 2012</a:t>
            </a:r>
            <a:endParaRPr lang="en-GB" dirty="0"/>
          </a:p>
        </p:txBody>
      </p:sp>
      <p:sp>
        <p:nvSpPr>
          <p:cNvPr id="17" name="Rectangle 16"/>
          <p:cNvSpPr/>
          <p:nvPr/>
        </p:nvSpPr>
        <p:spPr>
          <a:xfrm>
            <a:off x="7285038" y="6461125"/>
            <a:ext cx="1207481" cy="215444"/>
          </a:xfrm>
          <a:prstGeom prst="rect">
            <a:avLst/>
          </a:prstGeom>
        </p:spPr>
        <p:txBody>
          <a:bodyPr wrap="square">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r>
              <a:rPr lang="en-GB" sz="800" dirty="0"/>
              <a:t>© 3GPP OPs 2019</a:t>
            </a:r>
          </a:p>
        </p:txBody>
      </p:sp>
      <p:sp>
        <p:nvSpPr>
          <p:cNvPr id="1037" name="Text Box 13"/>
          <p:cNvSpPr txBox="1">
            <a:spLocks noChangeArrowheads="1"/>
          </p:cNvSpPr>
          <p:nvPr/>
        </p:nvSpPr>
        <p:spPr bwMode="auto">
          <a:xfrm>
            <a:off x="5822066" y="73025"/>
            <a:ext cx="146297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en-GB" sz="1200" b="1" dirty="0">
                <a:solidFill>
                  <a:schemeClr val="tx1"/>
                </a:solidFill>
              </a:rPr>
              <a:t>SP-190664</a:t>
            </a:r>
            <a:br>
              <a:rPr lang="en-GB" sz="1200" b="1" dirty="0">
                <a:solidFill>
                  <a:schemeClr val="tx1"/>
                </a:solidFill>
              </a:rPr>
            </a:br>
            <a:r>
              <a:rPr lang="en-GB" sz="1200" b="1" dirty="0">
                <a:solidFill>
                  <a:schemeClr val="tx1"/>
                </a:solidFill>
              </a:rPr>
              <a:t>RP-191627</a:t>
            </a:r>
            <a:br>
              <a:rPr lang="en-GB" sz="1200" b="1" dirty="0">
                <a:solidFill>
                  <a:schemeClr val="tx1"/>
                </a:solidFill>
              </a:rPr>
            </a:br>
            <a:r>
              <a:rPr lang="en-GB" sz="1200" b="1" dirty="0">
                <a:solidFill>
                  <a:schemeClr val="tx1"/>
                </a:solidFill>
              </a:rPr>
              <a:t>CP-192007</a:t>
            </a:r>
            <a:endParaRPr lang="en-GB" sz="1200" dirty="0">
              <a:solidFill>
                <a:schemeClr val="bg2">
                  <a:lumMod val="75000"/>
                </a:schemeClr>
              </a:solidFill>
            </a:endParaRPr>
          </a:p>
        </p:txBody>
      </p:sp>
      <p:sp>
        <p:nvSpPr>
          <p:cNvPr id="1038" name="Text Box 14"/>
          <p:cNvSpPr txBox="1">
            <a:spLocks noChangeArrowheads="1"/>
          </p:cNvSpPr>
          <p:nvPr/>
        </p:nvSpPr>
        <p:spPr bwMode="auto">
          <a:xfrm>
            <a:off x="323850" y="73025"/>
            <a:ext cx="581025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sv-SE" sz="1200" b="1" dirty="0">
                <a:solidFill>
                  <a:schemeClr val="tx1"/>
                </a:solidFill>
                <a:latin typeface="Arial "/>
              </a:rPr>
              <a:t>3GPP TSGs CT, RAN, SA #85</a:t>
            </a:r>
          </a:p>
          <a:p>
            <a:r>
              <a:rPr lang="sv-SE" sz="1200" b="1" dirty="0">
                <a:solidFill>
                  <a:schemeClr val="tx1"/>
                </a:solidFill>
                <a:latin typeface="Arial "/>
              </a:rPr>
              <a:t>Newport Beach CA, USA, September 2019</a:t>
            </a:r>
          </a:p>
        </p:txBody>
      </p:sp>
    </p:spTree>
  </p:cSld>
  <p:clrMap bg1="lt1" tx1="dk1" bg2="lt2" tx2="dk2" accent1="accent1" accent2="accent2" accent3="accent3" accent4="accent4" accent5="accent5" accent6="accent6" hlink="hlink" folHlink="folHlink"/>
  <p:sldLayoutIdLst>
    <p:sldLayoutId id="2147483732" r:id="rId1"/>
    <p:sldLayoutId id="2147483731" r:id="rId2"/>
    <p:sldLayoutId id="2147483730" r:id="rId3"/>
    <p:sldLayoutId id="2147483733"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slideLayout" Target="../slideLayouts/slideLayout4.xml"/><Relationship Id="rId4" Type="http://schemas.openxmlformats.org/officeDocument/2006/relationships/image" Target="../media/image16.emf"/></Relationships>
</file>

<file path=ppt/slides/_rels/slide11.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emf"/><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21.emf"/><Relationship Id="rId1" Type="http://schemas.openxmlformats.org/officeDocument/2006/relationships/slideLayout" Target="../slideLayouts/slideLayout4.xml"/><Relationship Id="rId4" Type="http://schemas.openxmlformats.org/officeDocument/2006/relationships/image" Target="../media/image23.emf"/></Relationships>
</file>

<file path=ppt/slides/_rels/slide15.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24.emf"/><Relationship Id="rId1" Type="http://schemas.openxmlformats.org/officeDocument/2006/relationships/slideLayout" Target="../slideLayouts/slideLayout4.xml"/><Relationship Id="rId4" Type="http://schemas.openxmlformats.org/officeDocument/2006/relationships/image" Target="../media/image26.emf"/></Relationships>
</file>

<file path=ppt/slides/_rels/slide16.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27.emf"/><Relationship Id="rId1" Type="http://schemas.openxmlformats.org/officeDocument/2006/relationships/slideLayout" Target="../slideLayouts/slideLayout4.xml"/><Relationship Id="rId4" Type="http://schemas.openxmlformats.org/officeDocument/2006/relationships/image" Target="../media/image29.emf"/></Relationships>
</file>

<file path=ppt/slides/_rels/slide17.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hyperlink" Target="mailto:kevin.flynn@3gpp.org" TargetMode="External"/><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 Id="rId5" Type="http://schemas.openxmlformats.org/officeDocument/2006/relationships/image" Target="../media/image35.jpg"/><Relationship Id="rId4" Type="http://schemas.openxmlformats.org/officeDocument/2006/relationships/image" Target="../media/image34.jpeg"/></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36.wmf"/><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7.gi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7.gi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7.gi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7.gi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7.gi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www.3gpp.org/" TargetMode="External"/><Relationship Id="rId2" Type="http://schemas.openxmlformats.org/officeDocument/2006/relationships/image" Target="../media/image38.jpeg"/><Relationship Id="rId1" Type="http://schemas.openxmlformats.org/officeDocument/2006/relationships/slideLayout" Target="../slideLayouts/slideLayout2.xml"/><Relationship Id="rId4" Type="http://schemas.openxmlformats.org/officeDocument/2006/relationships/hyperlink" Target="https://portal.3gpp.org/"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5.jfi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emf"/><Relationship Id="rId1" Type="http://schemas.openxmlformats.org/officeDocument/2006/relationships/slideLayout" Target="../slideLayouts/slideLayout4.xml"/><Relationship Id="rId6" Type="http://schemas.openxmlformats.org/officeDocument/2006/relationships/image" Target="../media/image11.emf"/><Relationship Id="rId5" Type="http://schemas.openxmlformats.org/officeDocument/2006/relationships/image" Target="../media/image10.emf"/><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658813" y="1614488"/>
            <a:ext cx="7772400" cy="1470025"/>
          </a:xfrm>
        </p:spPr>
        <p:txBody>
          <a:bodyPr>
            <a:normAutofit fontScale="90000"/>
          </a:bodyPr>
          <a:lstStyle/>
          <a:p>
            <a:r>
              <a:rPr lang="en-GB" sz="2900" b="1" i="1" dirty="0">
                <a:effectLst>
                  <a:outerShdw blurRad="38100" dist="38100" dir="2700000" algn="tl">
                    <a:srgbClr val="C0C0C0"/>
                  </a:outerShdw>
                </a:effectLst>
              </a:rPr>
              <a:t>  </a:t>
            </a:r>
            <a:br>
              <a:rPr lang="en-GB" sz="2900" dirty="0"/>
            </a:br>
            <a:r>
              <a:rPr lang="en-GB" sz="2900" dirty="0"/>
              <a:t> </a:t>
            </a:r>
            <a:r>
              <a:rPr lang="en-US" sz="5400" b="1" dirty="0"/>
              <a:t>Support Team Report</a:t>
            </a:r>
            <a:br>
              <a:rPr lang="en-GB" sz="5400" b="1" i="1" dirty="0"/>
            </a:br>
            <a:r>
              <a:rPr lang="en-GB" sz="2900" dirty="0">
                <a:latin typeface="Arial" panose="020B0604020202020204" pitchFamily="34" charset="0"/>
              </a:rPr>
              <a:t> </a:t>
            </a:r>
            <a:br>
              <a:rPr lang="en-US" sz="2900" dirty="0">
                <a:effectLst>
                  <a:outerShdw blurRad="38100" dist="38100" dir="2700000" algn="tl">
                    <a:srgbClr val="C0C0C0"/>
                  </a:outerShdw>
                </a:effectLst>
                <a:latin typeface="Arial" panose="020B0604020202020204" pitchFamily="34" charset="0"/>
              </a:rPr>
            </a:br>
            <a:br>
              <a:rPr lang="en-US" sz="2500" dirty="0">
                <a:effectLst>
                  <a:outerShdw blurRad="38100" dist="38100" dir="2700000" algn="tl">
                    <a:srgbClr val="C0C0C0"/>
                  </a:outerShdw>
                </a:effectLst>
              </a:rPr>
            </a:br>
            <a:endParaRPr lang="en-GB" sz="2500" dirty="0">
              <a:effectLst>
                <a:outerShdw blurRad="38100" dist="38100" dir="2700000" algn="tl">
                  <a:srgbClr val="C0C0C0"/>
                </a:outerShdw>
              </a:effectLst>
            </a:endParaRPr>
          </a:p>
        </p:txBody>
      </p:sp>
      <p:sp>
        <p:nvSpPr>
          <p:cNvPr id="2051" name="Subtitle 6"/>
          <p:cNvSpPr>
            <a:spLocks noGrp="1"/>
          </p:cNvSpPr>
          <p:nvPr>
            <p:ph type="subTitle" idx="1"/>
          </p:nvPr>
        </p:nvSpPr>
        <p:spPr>
          <a:xfrm>
            <a:off x="1689100" y="4022725"/>
            <a:ext cx="6400800" cy="1568450"/>
          </a:xfrm>
        </p:spPr>
        <p:txBody>
          <a:bodyPr/>
          <a:lstStyle/>
          <a:p>
            <a:pPr>
              <a:lnSpc>
                <a:spcPct val="80000"/>
              </a:lnSpc>
            </a:pPr>
            <a:br>
              <a:rPr lang="en-US" sz="2000" dirty="0"/>
            </a:br>
            <a:r>
              <a:rPr lang="en-US" dirty="0">
                <a:latin typeface="Arial" panose="020B0604020202020204" pitchFamily="34" charset="0"/>
              </a:rPr>
              <a:t>John M Meredith</a:t>
            </a:r>
          </a:p>
          <a:p>
            <a:pPr>
              <a:lnSpc>
                <a:spcPct val="80000"/>
              </a:lnSpc>
            </a:pPr>
            <a:endParaRPr lang="en-US" sz="2000" dirty="0">
              <a:latin typeface="Arial" panose="020B0604020202020204" pitchFamily="34" charset="0"/>
            </a:endParaRPr>
          </a:p>
          <a:p>
            <a:pPr>
              <a:lnSpc>
                <a:spcPct val="80000"/>
              </a:lnSpc>
            </a:pPr>
            <a:r>
              <a:rPr lang="en-US" sz="2000" dirty="0">
                <a:latin typeface="Arial" panose="020B0604020202020204" pitchFamily="34" charset="0"/>
              </a:rPr>
              <a:t>Director, MCC</a:t>
            </a:r>
          </a:p>
          <a:p>
            <a:pPr>
              <a:lnSpc>
                <a:spcPct val="80000"/>
              </a:lnSpc>
            </a:pPr>
            <a:endParaRPr lang="en-GB" sz="200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ChangeArrowheads="1"/>
          </p:cNvSpPr>
          <p:nvPr/>
        </p:nvSpPr>
        <p:spPr bwMode="auto">
          <a:xfrm>
            <a:off x="0" y="685800"/>
            <a:ext cx="5688013"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Approved CRs per year per Release</a:t>
            </a:r>
            <a:endParaRPr lang="en-GB" sz="2800" dirty="0"/>
          </a:p>
        </p:txBody>
      </p:sp>
      <p:sp>
        <p:nvSpPr>
          <p:cNvPr id="20484" name="Rectangle 4"/>
          <p:cNvSpPr>
            <a:spLocks noChangeArrowheads="1"/>
          </p:cNvSpPr>
          <p:nvPr/>
        </p:nvSpPr>
        <p:spPr bwMode="auto">
          <a:xfrm>
            <a:off x="5564899" y="3330033"/>
            <a:ext cx="3422732"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r"/>
            <a:r>
              <a:rPr lang="en-GB" sz="900" dirty="0">
                <a:solidFill>
                  <a:srgbClr val="969696"/>
                </a:solidFill>
                <a:latin typeface="Times New Roman" panose="02020603050405020304" pitchFamily="18" charset="0"/>
              </a:rPr>
              <a:t>from query 2004-04-14_approved-CRs-per-release-per-year_Crosstab</a:t>
            </a:r>
          </a:p>
        </p:txBody>
      </p:sp>
      <p:sp>
        <p:nvSpPr>
          <p:cNvPr id="20485" name="Rectangle 5"/>
          <p:cNvSpPr>
            <a:spLocks noChangeArrowheads="1"/>
          </p:cNvSpPr>
          <p:nvPr/>
        </p:nvSpPr>
        <p:spPr bwMode="auto">
          <a:xfrm>
            <a:off x="7554913" y="1258888"/>
            <a:ext cx="158908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a:r>
              <a:rPr lang="en-GB" sz="800" dirty="0">
                <a:solidFill>
                  <a:srgbClr val="000000"/>
                </a:solidFill>
              </a:rPr>
              <a:t>* To date, excluding current TSG meetings</a:t>
            </a:r>
          </a:p>
        </p:txBody>
      </p:sp>
      <p:pic>
        <p:nvPicPr>
          <p:cNvPr id="6" name="Picture 5">
            <a:extLst>
              <a:ext uri="{FF2B5EF4-FFF2-40B4-BE49-F238E27FC236}">
                <a16:creationId xmlns:a16="http://schemas.microsoft.com/office/drawing/2014/main" id="{6C0583D6-876A-431F-BF94-F5405E2678A0}"/>
              </a:ext>
            </a:extLst>
          </p:cNvPr>
          <p:cNvPicPr>
            <a:picLocks noChangeAspect="1"/>
          </p:cNvPicPr>
          <p:nvPr/>
        </p:nvPicPr>
        <p:blipFill>
          <a:blip r:embed="rId2"/>
          <a:stretch>
            <a:fillRect/>
          </a:stretch>
        </p:blipFill>
        <p:spPr>
          <a:xfrm>
            <a:off x="5611445" y="3557739"/>
            <a:ext cx="3532555" cy="2803691"/>
          </a:xfrm>
          <a:prstGeom prst="rect">
            <a:avLst/>
          </a:prstGeom>
        </p:spPr>
      </p:pic>
      <p:pic>
        <p:nvPicPr>
          <p:cNvPr id="2" name="Picture 1">
            <a:extLst>
              <a:ext uri="{FF2B5EF4-FFF2-40B4-BE49-F238E27FC236}">
                <a16:creationId xmlns:a16="http://schemas.microsoft.com/office/drawing/2014/main" id="{3C62D297-7853-4543-9BE6-2D139BF70D32}"/>
              </a:ext>
            </a:extLst>
          </p:cNvPr>
          <p:cNvPicPr>
            <a:picLocks noChangeAspect="1"/>
          </p:cNvPicPr>
          <p:nvPr/>
        </p:nvPicPr>
        <p:blipFill>
          <a:blip r:embed="rId3"/>
          <a:stretch>
            <a:fillRect/>
          </a:stretch>
        </p:blipFill>
        <p:spPr>
          <a:xfrm>
            <a:off x="652009" y="3557738"/>
            <a:ext cx="4959436" cy="2803691"/>
          </a:xfrm>
          <a:prstGeom prst="rect">
            <a:avLst/>
          </a:prstGeom>
        </p:spPr>
      </p:pic>
      <p:pic>
        <p:nvPicPr>
          <p:cNvPr id="8" name="Picture 7">
            <a:extLst>
              <a:ext uri="{FF2B5EF4-FFF2-40B4-BE49-F238E27FC236}">
                <a16:creationId xmlns:a16="http://schemas.microsoft.com/office/drawing/2014/main" id="{686112E4-F22C-4DB2-BE58-F7018846E8C7}"/>
              </a:ext>
            </a:extLst>
          </p:cNvPr>
          <p:cNvPicPr>
            <a:picLocks noChangeAspect="1"/>
          </p:cNvPicPr>
          <p:nvPr/>
        </p:nvPicPr>
        <p:blipFill>
          <a:blip r:embed="rId4"/>
          <a:stretch>
            <a:fillRect/>
          </a:stretch>
        </p:blipFill>
        <p:spPr>
          <a:xfrm>
            <a:off x="1803867" y="1595438"/>
            <a:ext cx="7340133" cy="1820200"/>
          </a:xfrm>
          <a:prstGeom prst="rect">
            <a:avLst/>
          </a:prstGeom>
        </p:spPr>
      </p:pic>
    </p:spTree>
  </p:cSld>
  <p:clrMapOvr>
    <a:masterClrMapping/>
  </p:clrMapOvr>
  <p:transition spd="slow">
    <p:push/>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999AD29-BB27-4279-9D4C-240CCA18E367}"/>
              </a:ext>
            </a:extLst>
          </p:cNvPr>
          <p:cNvPicPr>
            <a:picLocks noChangeAspect="1"/>
          </p:cNvPicPr>
          <p:nvPr/>
        </p:nvPicPr>
        <p:blipFill>
          <a:blip r:embed="rId2"/>
          <a:stretch>
            <a:fillRect/>
          </a:stretch>
        </p:blipFill>
        <p:spPr>
          <a:xfrm>
            <a:off x="879354" y="1258123"/>
            <a:ext cx="7494012" cy="2470306"/>
          </a:xfrm>
          <a:prstGeom prst="rect">
            <a:avLst/>
          </a:prstGeom>
        </p:spPr>
      </p:pic>
      <p:pic>
        <p:nvPicPr>
          <p:cNvPr id="3" name="Picture 2">
            <a:extLst>
              <a:ext uri="{FF2B5EF4-FFF2-40B4-BE49-F238E27FC236}">
                <a16:creationId xmlns:a16="http://schemas.microsoft.com/office/drawing/2014/main" id="{8874218E-F05C-41F3-B5FE-EDF69B948F0E}"/>
              </a:ext>
            </a:extLst>
          </p:cNvPr>
          <p:cNvPicPr>
            <a:picLocks noChangeAspect="1"/>
          </p:cNvPicPr>
          <p:nvPr/>
        </p:nvPicPr>
        <p:blipFill>
          <a:blip r:embed="rId3"/>
          <a:stretch>
            <a:fillRect/>
          </a:stretch>
        </p:blipFill>
        <p:spPr>
          <a:xfrm>
            <a:off x="859779" y="3728429"/>
            <a:ext cx="7513588" cy="2470306"/>
          </a:xfrm>
          <a:prstGeom prst="rect">
            <a:avLst/>
          </a:prstGeom>
        </p:spPr>
      </p:pic>
    </p:spTree>
  </p:cSld>
  <p:clrMapOvr>
    <a:masterClrMapping/>
  </p:clrMapOvr>
  <p:transition spd="slow">
    <p:cove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370BF28-97FA-426E-9A0A-EF53BF408A60}"/>
              </a:ext>
            </a:extLst>
          </p:cNvPr>
          <p:cNvPicPr>
            <a:picLocks noChangeAspect="1"/>
          </p:cNvPicPr>
          <p:nvPr/>
        </p:nvPicPr>
        <p:blipFill>
          <a:blip r:embed="rId2"/>
          <a:stretch>
            <a:fillRect/>
          </a:stretch>
        </p:blipFill>
        <p:spPr>
          <a:xfrm>
            <a:off x="664937" y="1283580"/>
            <a:ext cx="7957695" cy="5053052"/>
          </a:xfrm>
          <a:prstGeom prst="rect">
            <a:avLst/>
          </a:prstGeom>
        </p:spPr>
      </p:pic>
    </p:spTree>
  </p:cSld>
  <p:clrMapOvr>
    <a:masterClrMapping/>
  </p:clrMapOvr>
  <p:transition spd="slow">
    <p:cove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4D8AEE4-E916-4588-91A2-60A89664F337}"/>
              </a:ext>
            </a:extLst>
          </p:cNvPr>
          <p:cNvPicPr>
            <a:picLocks noChangeAspect="1"/>
          </p:cNvPicPr>
          <p:nvPr/>
        </p:nvPicPr>
        <p:blipFill>
          <a:blip r:embed="rId2"/>
          <a:stretch>
            <a:fillRect/>
          </a:stretch>
        </p:blipFill>
        <p:spPr>
          <a:xfrm>
            <a:off x="319607" y="1242138"/>
            <a:ext cx="8359171" cy="5046156"/>
          </a:xfrm>
          <a:prstGeom prst="rect">
            <a:avLst/>
          </a:prstGeom>
        </p:spPr>
      </p:pic>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8A9AFD1-B0B1-47F9-89E6-CAC6492E0AF4}"/>
              </a:ext>
            </a:extLst>
          </p:cNvPr>
          <p:cNvSpPr txBox="1"/>
          <p:nvPr/>
        </p:nvSpPr>
        <p:spPr>
          <a:xfrm>
            <a:off x="109399" y="1601308"/>
            <a:ext cx="5383034" cy="338554"/>
          </a:xfrm>
          <a:prstGeom prst="rect">
            <a:avLst/>
          </a:prstGeom>
          <a:noFill/>
        </p:spPr>
        <p:txBody>
          <a:bodyPr wrap="square" rtlCol="0">
            <a:spAutoFit/>
          </a:bodyPr>
          <a:lstStyle/>
          <a:p>
            <a:r>
              <a:rPr lang="en-GB" sz="1600" dirty="0" err="1"/>
              <a:t>TDoc</a:t>
            </a:r>
            <a:r>
              <a:rPr lang="en-GB" sz="1600" dirty="0"/>
              <a:t> count per quarter, rolling average over four quarters</a:t>
            </a:r>
          </a:p>
        </p:txBody>
      </p:sp>
      <p:sp>
        <p:nvSpPr>
          <p:cNvPr id="4" name="TextBox 3">
            <a:extLst>
              <a:ext uri="{FF2B5EF4-FFF2-40B4-BE49-F238E27FC236}">
                <a16:creationId xmlns:a16="http://schemas.microsoft.com/office/drawing/2014/main" id="{10E2092B-34EF-4CF8-A77C-C858C9567FE9}"/>
              </a:ext>
            </a:extLst>
          </p:cNvPr>
          <p:cNvSpPr txBox="1"/>
          <p:nvPr/>
        </p:nvSpPr>
        <p:spPr>
          <a:xfrm>
            <a:off x="109399" y="2189257"/>
            <a:ext cx="1113183" cy="246221"/>
          </a:xfrm>
          <a:prstGeom prst="rect">
            <a:avLst/>
          </a:prstGeom>
          <a:noFill/>
        </p:spPr>
        <p:txBody>
          <a:bodyPr wrap="square" rtlCol="0">
            <a:spAutoFit/>
          </a:bodyPr>
          <a:lstStyle/>
          <a:p>
            <a:r>
              <a:rPr lang="en-GB" dirty="0"/>
              <a:t>TSG CT &amp; WGs</a:t>
            </a:r>
          </a:p>
        </p:txBody>
      </p:sp>
      <p:pic>
        <p:nvPicPr>
          <p:cNvPr id="5" name="Picture 4">
            <a:extLst>
              <a:ext uri="{FF2B5EF4-FFF2-40B4-BE49-F238E27FC236}">
                <a16:creationId xmlns:a16="http://schemas.microsoft.com/office/drawing/2014/main" id="{46BD0670-EDFC-444C-8369-F4824F3C2C5C}"/>
              </a:ext>
            </a:extLst>
          </p:cNvPr>
          <p:cNvPicPr>
            <a:picLocks noChangeAspect="1"/>
          </p:cNvPicPr>
          <p:nvPr/>
        </p:nvPicPr>
        <p:blipFill>
          <a:blip r:embed="rId2"/>
          <a:stretch>
            <a:fillRect/>
          </a:stretch>
        </p:blipFill>
        <p:spPr>
          <a:xfrm>
            <a:off x="3067284" y="2595715"/>
            <a:ext cx="2786794" cy="3447275"/>
          </a:xfrm>
          <a:prstGeom prst="rect">
            <a:avLst/>
          </a:prstGeom>
        </p:spPr>
      </p:pic>
      <p:pic>
        <p:nvPicPr>
          <p:cNvPr id="6" name="Picture 5">
            <a:extLst>
              <a:ext uri="{FF2B5EF4-FFF2-40B4-BE49-F238E27FC236}">
                <a16:creationId xmlns:a16="http://schemas.microsoft.com/office/drawing/2014/main" id="{BEB4C659-68F1-40FD-ADE1-2C1FCE03EB82}"/>
              </a:ext>
            </a:extLst>
          </p:cNvPr>
          <p:cNvPicPr>
            <a:picLocks noChangeAspect="1"/>
          </p:cNvPicPr>
          <p:nvPr/>
        </p:nvPicPr>
        <p:blipFill>
          <a:blip r:embed="rId3"/>
          <a:stretch>
            <a:fillRect/>
          </a:stretch>
        </p:blipFill>
        <p:spPr>
          <a:xfrm>
            <a:off x="109399" y="2595715"/>
            <a:ext cx="2786794" cy="3447275"/>
          </a:xfrm>
          <a:prstGeom prst="rect">
            <a:avLst/>
          </a:prstGeom>
        </p:spPr>
      </p:pic>
      <p:pic>
        <p:nvPicPr>
          <p:cNvPr id="7" name="Picture 6">
            <a:extLst>
              <a:ext uri="{FF2B5EF4-FFF2-40B4-BE49-F238E27FC236}">
                <a16:creationId xmlns:a16="http://schemas.microsoft.com/office/drawing/2014/main" id="{4A199103-5FAA-4A47-B799-960F7732ED9F}"/>
              </a:ext>
            </a:extLst>
          </p:cNvPr>
          <p:cNvPicPr>
            <a:picLocks noChangeAspect="1"/>
          </p:cNvPicPr>
          <p:nvPr/>
        </p:nvPicPr>
        <p:blipFill>
          <a:blip r:embed="rId4"/>
          <a:stretch>
            <a:fillRect/>
          </a:stretch>
        </p:blipFill>
        <p:spPr>
          <a:xfrm>
            <a:off x="5913852" y="2595715"/>
            <a:ext cx="2786794" cy="3447275"/>
          </a:xfrm>
          <a:prstGeom prst="rect">
            <a:avLst/>
          </a:prstGeom>
        </p:spPr>
      </p:pic>
      <p:sp>
        <p:nvSpPr>
          <p:cNvPr id="8" name="TextBox 7">
            <a:extLst>
              <a:ext uri="{FF2B5EF4-FFF2-40B4-BE49-F238E27FC236}">
                <a16:creationId xmlns:a16="http://schemas.microsoft.com/office/drawing/2014/main" id="{591A9150-BDCA-4BDA-86D0-9327F5750C31}"/>
              </a:ext>
            </a:extLst>
          </p:cNvPr>
          <p:cNvSpPr txBox="1"/>
          <p:nvPr/>
        </p:nvSpPr>
        <p:spPr>
          <a:xfrm>
            <a:off x="3001617" y="2189258"/>
            <a:ext cx="1276185" cy="246221"/>
          </a:xfrm>
          <a:prstGeom prst="rect">
            <a:avLst/>
          </a:prstGeom>
          <a:noFill/>
        </p:spPr>
        <p:txBody>
          <a:bodyPr wrap="square" rtlCol="0">
            <a:spAutoFit/>
          </a:bodyPr>
          <a:lstStyle/>
          <a:p>
            <a:r>
              <a:rPr lang="en-GB" dirty="0"/>
              <a:t>TSG RAN &amp; WGs</a:t>
            </a:r>
          </a:p>
        </p:txBody>
      </p:sp>
      <p:sp>
        <p:nvSpPr>
          <p:cNvPr id="9" name="TextBox 8">
            <a:extLst>
              <a:ext uri="{FF2B5EF4-FFF2-40B4-BE49-F238E27FC236}">
                <a16:creationId xmlns:a16="http://schemas.microsoft.com/office/drawing/2014/main" id="{A05C5E84-5452-4A4D-8FE1-52C640A40C2B}"/>
              </a:ext>
            </a:extLst>
          </p:cNvPr>
          <p:cNvSpPr txBox="1"/>
          <p:nvPr/>
        </p:nvSpPr>
        <p:spPr>
          <a:xfrm>
            <a:off x="5913852" y="2189259"/>
            <a:ext cx="1113183" cy="246221"/>
          </a:xfrm>
          <a:prstGeom prst="rect">
            <a:avLst/>
          </a:prstGeom>
          <a:noFill/>
        </p:spPr>
        <p:txBody>
          <a:bodyPr wrap="square" rtlCol="0">
            <a:spAutoFit/>
          </a:bodyPr>
          <a:lstStyle/>
          <a:p>
            <a:r>
              <a:rPr lang="en-GB" dirty="0"/>
              <a:t>TSG SA &amp; WGs</a:t>
            </a:r>
          </a:p>
        </p:txBody>
      </p:sp>
    </p:spTree>
    <p:extLst>
      <p:ext uri="{BB962C8B-B14F-4D97-AF65-F5344CB8AC3E}">
        <p14:creationId xmlns:p14="http://schemas.microsoft.com/office/powerpoint/2010/main" val="2572697289"/>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8A9AFD1-B0B1-47F9-89E6-CAC6492E0AF4}"/>
              </a:ext>
            </a:extLst>
          </p:cNvPr>
          <p:cNvSpPr txBox="1"/>
          <p:nvPr/>
        </p:nvSpPr>
        <p:spPr>
          <a:xfrm>
            <a:off x="109399" y="1601308"/>
            <a:ext cx="5383034" cy="584775"/>
          </a:xfrm>
          <a:prstGeom prst="rect">
            <a:avLst/>
          </a:prstGeom>
          <a:noFill/>
        </p:spPr>
        <p:txBody>
          <a:bodyPr wrap="square" rtlCol="0">
            <a:spAutoFit/>
          </a:bodyPr>
          <a:lstStyle/>
          <a:p>
            <a:r>
              <a:rPr lang="en-GB" sz="1600" dirty="0" err="1"/>
              <a:t>TDoc</a:t>
            </a:r>
            <a:r>
              <a:rPr lang="en-GB" sz="1600" dirty="0"/>
              <a:t> count per quarter, absolute values</a:t>
            </a:r>
          </a:p>
          <a:p>
            <a:endParaRPr lang="en-GB" sz="1600" dirty="0"/>
          </a:p>
        </p:txBody>
      </p:sp>
      <p:pic>
        <p:nvPicPr>
          <p:cNvPr id="10" name="Picture 9">
            <a:extLst>
              <a:ext uri="{FF2B5EF4-FFF2-40B4-BE49-F238E27FC236}">
                <a16:creationId xmlns:a16="http://schemas.microsoft.com/office/drawing/2014/main" id="{8AAF1117-3FD0-4E26-820D-3AD8D7A06CA5}"/>
              </a:ext>
            </a:extLst>
          </p:cNvPr>
          <p:cNvPicPr>
            <a:picLocks noChangeAspect="1"/>
          </p:cNvPicPr>
          <p:nvPr/>
        </p:nvPicPr>
        <p:blipFill>
          <a:blip r:embed="rId2"/>
          <a:stretch>
            <a:fillRect/>
          </a:stretch>
        </p:blipFill>
        <p:spPr>
          <a:xfrm>
            <a:off x="237430" y="2186083"/>
            <a:ext cx="2636157" cy="3356200"/>
          </a:xfrm>
          <a:prstGeom prst="rect">
            <a:avLst/>
          </a:prstGeom>
        </p:spPr>
      </p:pic>
      <p:pic>
        <p:nvPicPr>
          <p:cNvPr id="11" name="Picture 10">
            <a:extLst>
              <a:ext uri="{FF2B5EF4-FFF2-40B4-BE49-F238E27FC236}">
                <a16:creationId xmlns:a16="http://schemas.microsoft.com/office/drawing/2014/main" id="{099D9C22-8250-441B-9EC3-AC5096CB6F26}"/>
              </a:ext>
            </a:extLst>
          </p:cNvPr>
          <p:cNvPicPr>
            <a:picLocks noChangeAspect="1"/>
          </p:cNvPicPr>
          <p:nvPr/>
        </p:nvPicPr>
        <p:blipFill>
          <a:blip r:embed="rId3"/>
          <a:stretch>
            <a:fillRect/>
          </a:stretch>
        </p:blipFill>
        <p:spPr>
          <a:xfrm>
            <a:off x="3073004" y="2197616"/>
            <a:ext cx="2612982" cy="3344667"/>
          </a:xfrm>
          <a:prstGeom prst="rect">
            <a:avLst/>
          </a:prstGeom>
        </p:spPr>
      </p:pic>
      <p:pic>
        <p:nvPicPr>
          <p:cNvPr id="12" name="Picture 11">
            <a:extLst>
              <a:ext uri="{FF2B5EF4-FFF2-40B4-BE49-F238E27FC236}">
                <a16:creationId xmlns:a16="http://schemas.microsoft.com/office/drawing/2014/main" id="{6BC589B2-7AC8-4699-A67B-41DB0763717D}"/>
              </a:ext>
            </a:extLst>
          </p:cNvPr>
          <p:cNvPicPr>
            <a:picLocks noChangeAspect="1"/>
          </p:cNvPicPr>
          <p:nvPr/>
        </p:nvPicPr>
        <p:blipFill>
          <a:blip r:embed="rId4"/>
          <a:stretch>
            <a:fillRect/>
          </a:stretch>
        </p:blipFill>
        <p:spPr>
          <a:xfrm>
            <a:off x="5885403" y="2197616"/>
            <a:ext cx="2786794" cy="3344667"/>
          </a:xfrm>
          <a:prstGeom prst="rect">
            <a:avLst/>
          </a:prstGeom>
        </p:spPr>
      </p:pic>
    </p:spTree>
    <p:extLst>
      <p:ext uri="{BB962C8B-B14F-4D97-AF65-F5344CB8AC3E}">
        <p14:creationId xmlns:p14="http://schemas.microsoft.com/office/powerpoint/2010/main" val="2202731446"/>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8A9AFD1-B0B1-47F9-89E6-CAC6492E0AF4}"/>
              </a:ext>
            </a:extLst>
          </p:cNvPr>
          <p:cNvSpPr txBox="1"/>
          <p:nvPr/>
        </p:nvSpPr>
        <p:spPr>
          <a:xfrm>
            <a:off x="451721" y="1142203"/>
            <a:ext cx="5383034" cy="338554"/>
          </a:xfrm>
          <a:prstGeom prst="rect">
            <a:avLst/>
          </a:prstGeom>
          <a:noFill/>
        </p:spPr>
        <p:txBody>
          <a:bodyPr wrap="square" rtlCol="0">
            <a:spAutoFit/>
          </a:bodyPr>
          <a:lstStyle/>
          <a:p>
            <a:r>
              <a:rPr lang="en-GB" sz="1600" dirty="0"/>
              <a:t>Delegates at Ordinary meetings per year</a:t>
            </a:r>
          </a:p>
        </p:txBody>
      </p:sp>
      <p:pic>
        <p:nvPicPr>
          <p:cNvPr id="14" name="Picture 13">
            <a:extLst>
              <a:ext uri="{FF2B5EF4-FFF2-40B4-BE49-F238E27FC236}">
                <a16:creationId xmlns:a16="http://schemas.microsoft.com/office/drawing/2014/main" id="{91B7F173-12D7-44C6-A9ED-6CEB0AAEE00A}"/>
              </a:ext>
            </a:extLst>
          </p:cNvPr>
          <p:cNvPicPr>
            <a:picLocks noChangeAspect="1"/>
          </p:cNvPicPr>
          <p:nvPr/>
        </p:nvPicPr>
        <p:blipFill>
          <a:blip r:embed="rId2"/>
          <a:stretch>
            <a:fillRect/>
          </a:stretch>
        </p:blipFill>
        <p:spPr>
          <a:xfrm>
            <a:off x="266961" y="1802653"/>
            <a:ext cx="2786794" cy="4359600"/>
          </a:xfrm>
          <a:prstGeom prst="rect">
            <a:avLst/>
          </a:prstGeom>
        </p:spPr>
      </p:pic>
      <p:pic>
        <p:nvPicPr>
          <p:cNvPr id="16" name="Picture 15">
            <a:extLst>
              <a:ext uri="{FF2B5EF4-FFF2-40B4-BE49-F238E27FC236}">
                <a16:creationId xmlns:a16="http://schemas.microsoft.com/office/drawing/2014/main" id="{B7FD35DD-636C-461F-AE3C-BD545680C75C}"/>
              </a:ext>
            </a:extLst>
          </p:cNvPr>
          <p:cNvPicPr>
            <a:picLocks noChangeAspect="1"/>
          </p:cNvPicPr>
          <p:nvPr/>
        </p:nvPicPr>
        <p:blipFill>
          <a:blip r:embed="rId3"/>
          <a:stretch>
            <a:fillRect/>
          </a:stretch>
        </p:blipFill>
        <p:spPr>
          <a:xfrm>
            <a:off x="5834755" y="1791120"/>
            <a:ext cx="2786794" cy="4348067"/>
          </a:xfrm>
          <a:prstGeom prst="rect">
            <a:avLst/>
          </a:prstGeom>
        </p:spPr>
      </p:pic>
      <p:pic>
        <p:nvPicPr>
          <p:cNvPr id="17" name="Picture 16">
            <a:extLst>
              <a:ext uri="{FF2B5EF4-FFF2-40B4-BE49-F238E27FC236}">
                <a16:creationId xmlns:a16="http://schemas.microsoft.com/office/drawing/2014/main" id="{DA8DDEBE-C290-41DF-942E-B091A9856DCB}"/>
              </a:ext>
            </a:extLst>
          </p:cNvPr>
          <p:cNvPicPr>
            <a:picLocks noChangeAspect="1"/>
          </p:cNvPicPr>
          <p:nvPr/>
        </p:nvPicPr>
        <p:blipFill>
          <a:blip r:embed="rId4"/>
          <a:stretch>
            <a:fillRect/>
          </a:stretch>
        </p:blipFill>
        <p:spPr>
          <a:xfrm>
            <a:off x="3053755" y="1791119"/>
            <a:ext cx="2781000" cy="4348067"/>
          </a:xfrm>
          <a:prstGeom prst="rect">
            <a:avLst/>
          </a:prstGeom>
        </p:spPr>
      </p:pic>
      <p:sp>
        <p:nvSpPr>
          <p:cNvPr id="6" name="TextBox 5">
            <a:extLst>
              <a:ext uri="{FF2B5EF4-FFF2-40B4-BE49-F238E27FC236}">
                <a16:creationId xmlns:a16="http://schemas.microsoft.com/office/drawing/2014/main" id="{908E0417-73D5-47B9-AEBA-1658671A39CF}"/>
              </a:ext>
            </a:extLst>
          </p:cNvPr>
          <p:cNvSpPr txBox="1"/>
          <p:nvPr/>
        </p:nvSpPr>
        <p:spPr>
          <a:xfrm>
            <a:off x="5767136" y="1327442"/>
            <a:ext cx="3376863" cy="276999"/>
          </a:xfrm>
          <a:prstGeom prst="rect">
            <a:avLst/>
          </a:prstGeom>
          <a:noFill/>
        </p:spPr>
        <p:txBody>
          <a:bodyPr wrap="square" rtlCol="0">
            <a:spAutoFit/>
          </a:bodyPr>
          <a:lstStyle/>
          <a:p>
            <a:pPr algn="r"/>
            <a:r>
              <a:rPr lang="en-GB" sz="1200" dirty="0">
                <a:solidFill>
                  <a:schemeClr val="bg1">
                    <a:lumMod val="95000"/>
                  </a:schemeClr>
                </a:solidFill>
              </a:rPr>
              <a:t>Current partial year is extrapolated estimate.</a:t>
            </a:r>
          </a:p>
        </p:txBody>
      </p:sp>
    </p:spTree>
    <p:extLst>
      <p:ext uri="{BB962C8B-B14F-4D97-AF65-F5344CB8AC3E}">
        <p14:creationId xmlns:p14="http://schemas.microsoft.com/office/powerpoint/2010/main" val="4238190955"/>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ChangeArrowheads="1"/>
          </p:cNvSpPr>
          <p:nvPr/>
        </p:nvSpPr>
        <p:spPr bwMode="auto">
          <a:xfrm>
            <a:off x="622300" y="1233488"/>
            <a:ext cx="6477000" cy="865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Specs per Release</a:t>
            </a:r>
            <a:endParaRPr lang="en-GB" sz="2800" dirty="0"/>
          </a:p>
        </p:txBody>
      </p:sp>
      <p:sp>
        <p:nvSpPr>
          <p:cNvPr id="75779" name="Rectangle 3"/>
          <p:cNvSpPr>
            <a:spLocks noChangeArrowheads="1"/>
          </p:cNvSpPr>
          <p:nvPr/>
        </p:nvSpPr>
        <p:spPr bwMode="auto">
          <a:xfrm>
            <a:off x="6423025" y="5595938"/>
            <a:ext cx="237807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r"/>
            <a:r>
              <a:rPr lang="en-GB" dirty="0">
                <a:latin typeface="Times New Roman" panose="02020603050405020304" pitchFamily="18" charset="0"/>
              </a:rPr>
              <a:t>from query 2002-04-12_live-specs-per-Rel</a:t>
            </a:r>
          </a:p>
        </p:txBody>
      </p:sp>
      <p:sp>
        <p:nvSpPr>
          <p:cNvPr id="75780" name="Text Box 4"/>
          <p:cNvSpPr txBox="1">
            <a:spLocks noChangeArrowheads="1"/>
          </p:cNvSpPr>
          <p:nvPr/>
        </p:nvSpPr>
        <p:spPr bwMode="auto">
          <a:xfrm>
            <a:off x="486273" y="5840413"/>
            <a:ext cx="753659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200" baseline="30000" dirty="0">
                <a:solidFill>
                  <a:schemeClr val="bg1"/>
                </a:solidFill>
                <a:latin typeface="Times New Roman" panose="02020603050405020304" pitchFamily="18" charset="0"/>
              </a:rPr>
              <a:t>#</a:t>
            </a:r>
            <a:r>
              <a:rPr lang="en-US" sz="1200" dirty="0">
                <a:solidFill>
                  <a:schemeClr val="bg1"/>
                </a:solidFill>
                <a:latin typeface="Times New Roman" panose="02020603050405020304" pitchFamily="18" charset="0"/>
              </a:rPr>
              <a:t> Greyed Releases are closed.                                  </a:t>
            </a:r>
            <a:br>
              <a:rPr lang="en-US" sz="1200" dirty="0">
                <a:solidFill>
                  <a:schemeClr val="bg1"/>
                </a:solidFill>
                <a:latin typeface="Times New Roman" panose="02020603050405020304" pitchFamily="18" charset="0"/>
              </a:rPr>
            </a:br>
            <a:r>
              <a:rPr lang="en-US" sz="1200" dirty="0">
                <a:solidFill>
                  <a:schemeClr val="bg1"/>
                </a:solidFill>
                <a:latin typeface="Times New Roman" panose="02020603050405020304" pitchFamily="18" charset="0"/>
              </a:rPr>
              <a:t>* Figures in the right column are values reported last plenary meeting.</a:t>
            </a:r>
            <a:endParaRPr lang="en-GB" sz="1200" dirty="0">
              <a:solidFill>
                <a:schemeClr val="bg1"/>
              </a:solidFill>
              <a:latin typeface="Times New Roman" panose="02020603050405020304" pitchFamily="18" charset="0"/>
            </a:endParaRPr>
          </a:p>
        </p:txBody>
      </p:sp>
      <p:pic>
        <p:nvPicPr>
          <p:cNvPr id="3" name="Picture 2">
            <a:extLst>
              <a:ext uri="{FF2B5EF4-FFF2-40B4-BE49-F238E27FC236}">
                <a16:creationId xmlns:a16="http://schemas.microsoft.com/office/drawing/2014/main" id="{CDB7EFCD-22F1-430F-AA19-86BD41575927}"/>
              </a:ext>
            </a:extLst>
          </p:cNvPr>
          <p:cNvPicPr>
            <a:picLocks noChangeAspect="1"/>
          </p:cNvPicPr>
          <p:nvPr/>
        </p:nvPicPr>
        <p:blipFill>
          <a:blip r:embed="rId2"/>
          <a:stretch>
            <a:fillRect/>
          </a:stretch>
        </p:blipFill>
        <p:spPr>
          <a:xfrm>
            <a:off x="1950677" y="2598583"/>
            <a:ext cx="3820245" cy="2741921"/>
          </a:xfrm>
          <a:prstGeom prst="rect">
            <a:avLst/>
          </a:prstGeom>
        </p:spPr>
      </p:pic>
    </p:spTree>
  </p:cSld>
  <p:clrMapOvr>
    <a:masterClrMapping/>
  </p:clrMapOvr>
  <p:transition spd="slow">
    <p:diamond/>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1104899" y="1484313"/>
            <a:ext cx="64770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Marketing and communications</a:t>
            </a:r>
            <a:endParaRPr lang="en-GB" sz="2800" dirty="0"/>
          </a:p>
        </p:txBody>
      </p:sp>
      <p:pic>
        <p:nvPicPr>
          <p:cNvPr id="3" name="Picture 2">
            <a:extLst>
              <a:ext uri="{FF2B5EF4-FFF2-40B4-BE49-F238E27FC236}">
                <a16:creationId xmlns:a16="http://schemas.microsoft.com/office/drawing/2014/main" id="{B0BFA195-D50E-48F8-8B44-A27632EE34DC}"/>
              </a:ext>
            </a:extLst>
          </p:cNvPr>
          <p:cNvPicPr>
            <a:picLocks noChangeAspect="1"/>
          </p:cNvPicPr>
          <p:nvPr/>
        </p:nvPicPr>
        <p:blipFill>
          <a:blip r:embed="rId2"/>
          <a:stretch>
            <a:fillRect/>
          </a:stretch>
        </p:blipFill>
        <p:spPr>
          <a:xfrm flipV="1">
            <a:off x="2347912" y="2364456"/>
            <a:ext cx="3990975" cy="1647825"/>
          </a:xfrm>
          <a:prstGeom prst="rect">
            <a:avLst/>
          </a:prstGeom>
        </p:spPr>
      </p:pic>
      <p:sp>
        <p:nvSpPr>
          <p:cNvPr id="4" name="TextBox 3">
            <a:extLst>
              <a:ext uri="{FF2B5EF4-FFF2-40B4-BE49-F238E27FC236}">
                <a16:creationId xmlns:a16="http://schemas.microsoft.com/office/drawing/2014/main" id="{F8CCA6CE-C363-48F9-89A7-CCAEECC66377}"/>
              </a:ext>
            </a:extLst>
          </p:cNvPr>
          <p:cNvSpPr txBox="1"/>
          <p:nvPr/>
        </p:nvSpPr>
        <p:spPr>
          <a:xfrm>
            <a:off x="6410325" y="5303504"/>
            <a:ext cx="2733675" cy="461962"/>
          </a:xfrm>
          <a:prstGeom prst="rect">
            <a:avLst/>
          </a:prstGeom>
          <a:noFill/>
        </p:spPr>
        <p:txBody>
          <a:bodyPr wrap="none">
            <a:spAutoFit/>
          </a:bodyPr>
          <a:lstStyle/>
          <a:p>
            <a:pPr>
              <a:defRPr/>
            </a:pPr>
            <a:r>
              <a:rPr lang="en-GB" sz="1200" dirty="0">
                <a:latin typeface="+mn-lt"/>
              </a:rPr>
              <a:t>If you have any advice, ideas or requests </a:t>
            </a:r>
          </a:p>
          <a:p>
            <a:pPr>
              <a:defRPr/>
            </a:pPr>
            <a:r>
              <a:rPr lang="en-GB" sz="1200" dirty="0">
                <a:latin typeface="+mn-lt"/>
              </a:rPr>
              <a:t>about 3GPP Marketing, contact:</a:t>
            </a:r>
          </a:p>
        </p:txBody>
      </p:sp>
      <p:sp>
        <p:nvSpPr>
          <p:cNvPr id="5" name="TextBox 4">
            <a:extLst>
              <a:ext uri="{FF2B5EF4-FFF2-40B4-BE49-F238E27FC236}">
                <a16:creationId xmlns:a16="http://schemas.microsoft.com/office/drawing/2014/main" id="{3AE0BDBA-FFB7-4CCF-953B-A779BDE51AB2}"/>
              </a:ext>
            </a:extLst>
          </p:cNvPr>
          <p:cNvSpPr txBox="1"/>
          <p:nvPr/>
        </p:nvSpPr>
        <p:spPr>
          <a:xfrm>
            <a:off x="6400800" y="5651166"/>
            <a:ext cx="2241550" cy="646113"/>
          </a:xfrm>
          <a:prstGeom prst="rect">
            <a:avLst/>
          </a:prstGeom>
          <a:noFill/>
        </p:spPr>
        <p:txBody>
          <a:bodyPr wrap="none">
            <a:spAutoFit/>
          </a:bodyPr>
          <a:lstStyle/>
          <a:p>
            <a:pPr>
              <a:defRPr/>
            </a:pPr>
            <a:r>
              <a:rPr lang="en-GB" dirty="0">
                <a:latin typeface="+mn-lt"/>
                <a:hlinkClick r:id="rId3"/>
              </a:rPr>
              <a:t>kevin.flynn@3gpp.org</a:t>
            </a:r>
            <a:endParaRPr lang="en-GB" dirty="0">
              <a:latin typeface="+mn-lt"/>
            </a:endParaRPr>
          </a:p>
          <a:p>
            <a:pPr>
              <a:defRPr/>
            </a:pPr>
            <a:endParaRPr lang="en-GB" dirty="0">
              <a:latin typeface="+mn-lt"/>
            </a:endParaRPr>
          </a:p>
        </p:txBody>
      </p:sp>
    </p:spTree>
  </p:cSld>
  <p:clrMapOvr>
    <a:masterClrMapping/>
  </p:clrMapOvr>
  <p:transition spd="slow">
    <p:cover dir="d"/>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bwMode="auto">
          <a:xfrm>
            <a:off x="255588" y="397230"/>
            <a:ext cx="5232400" cy="1143000"/>
          </a:xfrm>
          <a:noFill/>
          <a:ln>
            <a:miter lim="800000"/>
            <a:headEnd/>
            <a:tailEnd/>
          </a:ln>
        </p:spPr>
        <p:txBody>
          <a:bodyPr vert="horz" wrap="square" lIns="91440" tIns="45720" rIns="91440" bIns="45720" numCol="1" anchor="t" anchorCtr="0" compatLnSpc="1">
            <a:prstTxWarp prst="textNoShape">
              <a:avLst/>
            </a:prstTxWarp>
          </a:bodyPr>
          <a:lstStyle/>
          <a:p>
            <a:pPr algn="r"/>
            <a:br>
              <a:rPr lang="en-GB" altLang="en-US" dirty="0"/>
            </a:br>
            <a:r>
              <a:rPr lang="en-GB" altLang="en-US" dirty="0"/>
              <a:t>Marketing matters</a:t>
            </a:r>
          </a:p>
        </p:txBody>
      </p:sp>
      <p:sp>
        <p:nvSpPr>
          <p:cNvPr id="5124" name="Slide Number Placeholder 3"/>
          <p:cNvSpPr>
            <a:spLocks noGrp="1"/>
          </p:cNvSpPr>
          <p:nvPr>
            <p:ph type="sldNum" sz="quarter" idx="4294967295"/>
          </p:nvPr>
        </p:nvSpPr>
        <p:spPr bwMode="auto">
          <a:xfrm>
            <a:off x="8581659" y="7155473"/>
            <a:ext cx="395287" cy="222250"/>
          </a:xfrm>
          <a:prstGeom prst="rect">
            <a:avLst/>
          </a:prstGeom>
          <a:noFill/>
          <a:ln>
            <a:miter lim="800000"/>
            <a:headEnd/>
            <a:tailEnd/>
          </a:ln>
        </p:spPr>
        <p:txBody>
          <a:bodyPr/>
          <a:lstStyle/>
          <a:p>
            <a:fld id="{37C06086-7DA9-49AD-9542-2013D3AB3F24}" type="slidenum">
              <a:rPr lang="en-GB" altLang="en-US"/>
              <a:pPr/>
              <a:t>19</a:t>
            </a:fld>
            <a:endParaRPr lang="en-GB" altLang="en-US"/>
          </a:p>
        </p:txBody>
      </p:sp>
      <p:sp>
        <p:nvSpPr>
          <p:cNvPr id="5125" name="Rectangle 7"/>
          <p:cNvSpPr>
            <a:spLocks noChangeArrowheads="1"/>
          </p:cNvSpPr>
          <p:nvPr/>
        </p:nvSpPr>
        <p:spPr bwMode="auto">
          <a:xfrm>
            <a:off x="7160846" y="2186598"/>
            <a:ext cx="9144000" cy="0"/>
          </a:xfrm>
          <a:prstGeom prst="rect">
            <a:avLst/>
          </a:prstGeom>
          <a:solidFill>
            <a:srgbClr val="FFFFFF"/>
          </a:solidFill>
          <a:ln w="9525">
            <a:noFill/>
            <a:miter lim="800000"/>
            <a:headEnd/>
            <a:tailEnd/>
          </a:ln>
          <a:effectLst/>
        </p:spPr>
        <p:txBody>
          <a:bodyPr wrap="none" lIns="0" tIns="0" rIns="0" bIns="0" anchor="ctr">
            <a:spAutoFit/>
          </a:bodyPr>
          <a:lstStyle/>
          <a:p>
            <a:r>
              <a:rPr lang="en-GB" altLang="en-US" sz="900">
                <a:solidFill>
                  <a:srgbClr val="444444"/>
                </a:solidFill>
              </a:rPr>
              <a:t> </a:t>
            </a:r>
            <a:endParaRPr lang="en-GB" altLang="en-US"/>
          </a:p>
        </p:txBody>
      </p:sp>
      <p:sp>
        <p:nvSpPr>
          <p:cNvPr id="7" name="Content Placeholder 2">
            <a:extLst>
              <a:ext uri="{FF2B5EF4-FFF2-40B4-BE49-F238E27FC236}">
                <a16:creationId xmlns:a16="http://schemas.microsoft.com/office/drawing/2014/main" id="{A6F7A54D-50FE-4B9B-9D26-D723F0352F92}"/>
              </a:ext>
            </a:extLst>
          </p:cNvPr>
          <p:cNvSpPr txBox="1">
            <a:spLocks/>
          </p:cNvSpPr>
          <p:nvPr/>
        </p:nvSpPr>
        <p:spPr bwMode="auto">
          <a:xfrm>
            <a:off x="285840" y="1465263"/>
            <a:ext cx="5705885"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defRPr/>
            </a:pPr>
            <a:r>
              <a:rPr lang="en-GB" altLang="en-US" sz="1600" dirty="0"/>
              <a:t>17 Web site news articles to date, in 2019.</a:t>
            </a:r>
          </a:p>
          <a:p>
            <a:pPr>
              <a:defRPr/>
            </a:pPr>
            <a:r>
              <a:rPr lang="en-GB" altLang="en-US" sz="1600" dirty="0"/>
              <a:t>Coordinated 10+ speaking slots and arranged the support / attendance / representation at 20+ Conferences in 2019.</a:t>
            </a:r>
          </a:p>
          <a:p>
            <a:pPr marL="0" indent="0">
              <a:lnSpc>
                <a:spcPct val="100000"/>
              </a:lnSpc>
              <a:spcBef>
                <a:spcPct val="20000"/>
              </a:spcBef>
              <a:buFontTx/>
              <a:buNone/>
              <a:defRPr/>
            </a:pPr>
            <a:r>
              <a:rPr lang="en-GB" altLang="en-US" sz="1100" dirty="0">
                <a:solidFill>
                  <a:schemeClr val="bg2">
                    <a:lumMod val="50000"/>
                  </a:schemeClr>
                </a:solidFill>
              </a:rPr>
              <a:t>MWC19 Barcelona, DVB World 2019, Critical Communications Europe, 5G Briefing, 3GPP Summit - Moscow, Immersive Media Meets 5G, IEEE 5th World Forum on Internet of Things (WF-IoT), Brooklyn 5G Summit, 5G North America, Satellite World, SCWS World, Wireless Russia &amp; CIS: LTE, 5G and Internet of Things, 5G World, Connected Skies, Critical Communications World (CCW), 5G Business Summit, 5G India, 3GPP 5G Security Workshop (5GMF), 5G Asia, 5G Satcom, India Mobile Congress, </a:t>
            </a:r>
            <a:r>
              <a:rPr lang="en-GB" altLang="en-US" sz="1100" dirty="0" err="1">
                <a:solidFill>
                  <a:schemeClr val="bg2">
                    <a:lumMod val="50000"/>
                  </a:schemeClr>
                </a:solidFill>
              </a:rPr>
              <a:t>Fokus</a:t>
            </a:r>
            <a:r>
              <a:rPr lang="en-GB" altLang="en-US" sz="1100" dirty="0">
                <a:solidFill>
                  <a:schemeClr val="bg2">
                    <a:lumMod val="50000"/>
                  </a:schemeClr>
                </a:solidFill>
              </a:rPr>
              <a:t> </a:t>
            </a:r>
            <a:r>
              <a:rPr lang="en-GB" altLang="en-US" sz="1100" dirty="0" err="1">
                <a:solidFill>
                  <a:schemeClr val="bg2">
                    <a:lumMod val="50000"/>
                  </a:schemeClr>
                </a:solidFill>
              </a:rPr>
              <a:t>Fuseco</a:t>
            </a:r>
            <a:r>
              <a:rPr lang="en-GB" altLang="en-US" sz="1100" dirty="0">
                <a:solidFill>
                  <a:schemeClr val="bg2">
                    <a:lumMod val="50000"/>
                  </a:schemeClr>
                </a:solidFill>
              </a:rPr>
              <a:t> Forum, 5G Briefing, EDGE Computing World, The Great Telco Debate</a:t>
            </a:r>
          </a:p>
          <a:p>
            <a:pPr>
              <a:lnSpc>
                <a:spcPct val="100000"/>
              </a:lnSpc>
              <a:spcBef>
                <a:spcPct val="20000"/>
              </a:spcBef>
              <a:defRPr/>
            </a:pPr>
            <a:r>
              <a:rPr lang="en-GB" altLang="en-US" sz="1600" dirty="0"/>
              <a:t>Completed the 2018 Excellence Awards process and prepared one Lifetime Achievement Award for presentation in 2019.</a:t>
            </a:r>
          </a:p>
          <a:p>
            <a:pPr marL="0" indent="0">
              <a:lnSpc>
                <a:spcPct val="100000"/>
              </a:lnSpc>
              <a:spcBef>
                <a:spcPct val="20000"/>
              </a:spcBef>
              <a:buFontTx/>
              <a:buNone/>
              <a:defRPr/>
            </a:pPr>
            <a:endParaRPr lang="en-GB" altLang="en-US" sz="1600" dirty="0"/>
          </a:p>
          <a:p>
            <a:pPr>
              <a:lnSpc>
                <a:spcPct val="100000"/>
              </a:lnSpc>
              <a:spcBef>
                <a:spcPct val="20000"/>
              </a:spcBef>
              <a:defRPr/>
            </a:pPr>
            <a:r>
              <a:rPr lang="en-GB" altLang="en-US" sz="1800" b="1" dirty="0"/>
              <a:t>Planned actions, to be completed by e/o 2019:</a:t>
            </a:r>
          </a:p>
          <a:p>
            <a:pPr lvl="1">
              <a:lnSpc>
                <a:spcPct val="100000"/>
              </a:lnSpc>
              <a:spcBef>
                <a:spcPct val="20000"/>
              </a:spcBef>
              <a:defRPr/>
            </a:pPr>
            <a:r>
              <a:rPr lang="en-GB" altLang="en-US" sz="1600" dirty="0"/>
              <a:t>3GPP hosted Webinar – September 26, on SA6 initiatives for vertical applications.</a:t>
            </a:r>
          </a:p>
          <a:p>
            <a:pPr lvl="1">
              <a:lnSpc>
                <a:spcPct val="100000"/>
              </a:lnSpc>
              <a:spcBef>
                <a:spcPct val="20000"/>
              </a:spcBef>
              <a:defRPr/>
            </a:pPr>
            <a:r>
              <a:rPr lang="en-GB" altLang="en-US" sz="1600" dirty="0"/>
              <a:t>2019 Excellence Awards process (with WG Chairs).</a:t>
            </a:r>
          </a:p>
          <a:p>
            <a:pPr lvl="1">
              <a:lnSpc>
                <a:spcPct val="100000"/>
              </a:lnSpc>
              <a:spcBef>
                <a:spcPct val="20000"/>
              </a:spcBef>
              <a:defRPr/>
            </a:pPr>
            <a:r>
              <a:rPr lang="en-GB" altLang="en-US" sz="1600" dirty="0"/>
              <a:t>TSG Chair’s videos at TSG#86.</a:t>
            </a:r>
          </a:p>
          <a:p>
            <a:pPr marL="457200" lvl="1" indent="0">
              <a:lnSpc>
                <a:spcPct val="100000"/>
              </a:lnSpc>
              <a:spcBef>
                <a:spcPct val="20000"/>
              </a:spcBef>
              <a:buFont typeface="Arial" panose="020B0604020202020204" pitchFamily="34" charset="0"/>
              <a:buNone/>
              <a:defRPr/>
            </a:pPr>
            <a:endParaRPr lang="en-GB" altLang="en-US" sz="1200" dirty="0"/>
          </a:p>
          <a:p>
            <a:pPr lvl="1">
              <a:lnSpc>
                <a:spcPct val="100000"/>
              </a:lnSpc>
              <a:spcBef>
                <a:spcPct val="20000"/>
              </a:spcBef>
              <a:defRPr/>
            </a:pPr>
            <a:endParaRPr lang="en-GB" altLang="en-US" sz="1200" dirty="0"/>
          </a:p>
          <a:p>
            <a:pPr lvl="1">
              <a:lnSpc>
                <a:spcPct val="100000"/>
              </a:lnSpc>
              <a:spcBef>
                <a:spcPct val="20000"/>
              </a:spcBef>
              <a:defRPr/>
            </a:pPr>
            <a:endParaRPr lang="en-GB" altLang="en-US" sz="1200" dirty="0"/>
          </a:p>
        </p:txBody>
      </p:sp>
      <p:pic>
        <p:nvPicPr>
          <p:cNvPr id="8" name="Picture 7">
            <a:extLst>
              <a:ext uri="{FF2B5EF4-FFF2-40B4-BE49-F238E27FC236}">
                <a16:creationId xmlns:a16="http://schemas.microsoft.com/office/drawing/2014/main" id="{7AC60D72-6812-4376-B736-A7AC04F1E9C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78623" y="4954410"/>
            <a:ext cx="2421588" cy="1393825"/>
          </a:xfrm>
          <a:prstGeom prst="rect">
            <a:avLst/>
          </a:prstGeom>
          <a:ln>
            <a:noFill/>
          </a:ln>
          <a:effectLst>
            <a:outerShdw blurRad="190500" algn="tl" rotWithShape="0">
              <a:srgbClr val="000000">
                <a:alpha val="70000"/>
              </a:srgbClr>
            </a:outerShdw>
          </a:effectLst>
        </p:spPr>
      </p:pic>
      <p:pic>
        <p:nvPicPr>
          <p:cNvPr id="9" name="Picture 7">
            <a:extLst>
              <a:ext uri="{FF2B5EF4-FFF2-40B4-BE49-F238E27FC236}">
                <a16:creationId xmlns:a16="http://schemas.microsoft.com/office/drawing/2014/main" id="{F3439D14-93A8-4C7A-87D3-541F9BA8FC0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70295" y="3429000"/>
            <a:ext cx="2173705" cy="193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a:extLst>
              <a:ext uri="{FF2B5EF4-FFF2-40B4-BE49-F238E27FC236}">
                <a16:creationId xmlns:a16="http://schemas.microsoft.com/office/drawing/2014/main" id="{E9272117-677D-43D6-869F-C69BF07BC03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32989" y="1540230"/>
            <a:ext cx="2545264" cy="1566863"/>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725241163"/>
      </p:ext>
    </p:extLst>
  </p:cSld>
  <p:clrMapOvr>
    <a:masterClrMapping/>
  </p:clrMapOvr>
  <p:transition spd="slow" advClick="0" advTm="30000"/>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9" name="Text Box 3"/>
          <p:cNvSpPr txBox="1">
            <a:spLocks noChangeArrowheads="1"/>
          </p:cNvSpPr>
          <p:nvPr/>
        </p:nvSpPr>
        <p:spPr bwMode="auto">
          <a:xfrm>
            <a:off x="103773" y="2007878"/>
            <a:ext cx="6485313" cy="1138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a:t>After four years in MCC supporting WG CT3 and more recently also supporting </a:t>
            </a:r>
            <a:r>
              <a:rPr lang="en-GB" sz="1600" dirty="0" err="1"/>
              <a:t>Plugtest</a:t>
            </a:r>
            <a:r>
              <a:rPr lang="en-GB" sz="1600" baseline="30000" dirty="0"/>
              <a:t>®</a:t>
            </a:r>
            <a:r>
              <a:rPr lang="en-GB" sz="1600" dirty="0"/>
              <a:t> events relating to 3GPP technologies run by ETSI’s Centre for Testing and Interoperability (ICT). </a:t>
            </a:r>
            <a:r>
              <a:rPr lang="en-GB" sz="2000" b="1" dirty="0"/>
              <a:t>Saurav Arora</a:t>
            </a:r>
            <a:r>
              <a:rPr lang="en-GB" sz="1600" dirty="0"/>
              <a:t> will move full time to CTI on 1 October 2019.</a:t>
            </a:r>
          </a:p>
        </p:txBody>
      </p:sp>
      <p:sp>
        <p:nvSpPr>
          <p:cNvPr id="121863" name="Rectangle 7"/>
          <p:cNvSpPr>
            <a:spLocks noGrp="1" noChangeArrowheads="1"/>
          </p:cNvSpPr>
          <p:nvPr>
            <p:ph type="title"/>
          </p:nvPr>
        </p:nvSpPr>
        <p:spPr>
          <a:xfrm>
            <a:off x="303213" y="873125"/>
            <a:ext cx="5232400" cy="11430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dirty="0"/>
              <a:t>Changes of personnel</a:t>
            </a:r>
            <a:endParaRPr lang="en-GB" dirty="0"/>
          </a:p>
        </p:txBody>
      </p:sp>
      <p:pic>
        <p:nvPicPr>
          <p:cNvPr id="4" name="Picture 3">
            <a:extLst>
              <a:ext uri="{FF2B5EF4-FFF2-40B4-BE49-F238E27FC236}">
                <a16:creationId xmlns:a16="http://schemas.microsoft.com/office/drawing/2014/main" id="{771067EE-E3E2-41C5-8C44-DB5EDB5AF177}"/>
              </a:ext>
            </a:extLst>
          </p:cNvPr>
          <p:cNvPicPr>
            <a:picLocks noChangeAspect="1"/>
          </p:cNvPicPr>
          <p:nvPr/>
        </p:nvPicPr>
        <p:blipFill rotWithShape="1">
          <a:blip r:embed="rId2">
            <a:extLst>
              <a:ext uri="{28A0092B-C50C-407E-A947-70E740481C1C}">
                <a14:useLocalDpi xmlns:a14="http://schemas.microsoft.com/office/drawing/2010/main" val="0"/>
              </a:ext>
            </a:extLst>
          </a:blip>
          <a:srcRect l="11098" b="39015"/>
          <a:stretch/>
        </p:blipFill>
        <p:spPr>
          <a:xfrm>
            <a:off x="6788526" y="2007878"/>
            <a:ext cx="1670636" cy="2037349"/>
          </a:xfrm>
          <a:prstGeom prst="rect">
            <a:avLst/>
          </a:prstGeom>
        </p:spPr>
      </p:pic>
      <p:sp>
        <p:nvSpPr>
          <p:cNvPr id="9" name="Text Box 3">
            <a:extLst>
              <a:ext uri="{FF2B5EF4-FFF2-40B4-BE49-F238E27FC236}">
                <a16:creationId xmlns:a16="http://schemas.microsoft.com/office/drawing/2014/main" id="{DD96D9C4-91A0-4EB5-AD32-B2564091A4FE}"/>
              </a:ext>
            </a:extLst>
          </p:cNvPr>
          <p:cNvSpPr txBox="1">
            <a:spLocks noChangeArrowheads="1"/>
          </p:cNvSpPr>
          <p:nvPr/>
        </p:nvSpPr>
        <p:spPr bwMode="auto">
          <a:xfrm>
            <a:off x="2198270" y="5444154"/>
            <a:ext cx="6485313"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a:t>Saurav is replaced by </a:t>
            </a:r>
            <a:r>
              <a:rPr lang="en-GB" sz="2000" b="1" dirty="0"/>
              <a:t>Hao Jing</a:t>
            </a:r>
            <a:r>
              <a:rPr lang="en-GB" sz="1600" dirty="0"/>
              <a:t> on secondment from Organizational Partner CCSA.</a:t>
            </a:r>
          </a:p>
        </p:txBody>
      </p:sp>
      <p:pic>
        <p:nvPicPr>
          <p:cNvPr id="8" name="Picture 7">
            <a:extLst>
              <a:ext uri="{FF2B5EF4-FFF2-40B4-BE49-F238E27FC236}">
                <a16:creationId xmlns:a16="http://schemas.microsoft.com/office/drawing/2014/main" id="{D0D6086A-A88C-4AFF-A68B-B8C8ADC2CE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772" y="3773370"/>
            <a:ext cx="1829301" cy="2317115"/>
          </a:xfrm>
          <a:prstGeom prst="rect">
            <a:avLst/>
          </a:prstGeom>
        </p:spPr>
      </p:pic>
    </p:spTree>
    <p:extLst>
      <p:ext uri="{BB962C8B-B14F-4D97-AF65-F5344CB8AC3E}">
        <p14:creationId xmlns:p14="http://schemas.microsoft.com/office/powerpoint/2010/main" val="3758086208"/>
      </p:ext>
    </p:extLst>
  </p:cSld>
  <p:clrMapOvr>
    <a:masterClrMapping/>
  </p:clrMapOvr>
  <p:transition spd="slow">
    <p:cover dir="d"/>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684213" y="1484313"/>
            <a:ext cx="64770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Other stuff</a:t>
            </a:r>
            <a:endParaRPr lang="en-GB" sz="2800" dirty="0"/>
          </a:p>
        </p:txBody>
      </p:sp>
      <p:pic>
        <p:nvPicPr>
          <p:cNvPr id="30723" name="Picture 3" descr="MCj03710640000[1]"/>
          <p:cNvPicPr>
            <a:picLocks noChangeAspect="1" noChangeArrowheads="1"/>
          </p:cNvPicPr>
          <p:nvPr/>
        </p:nvPicPr>
        <p:blipFill>
          <a:blip r:embed="rId2" cstate="screen">
            <a:extLst>
              <a:ext uri="{28A0092B-C50C-407E-A947-70E740481C1C}">
                <a14:useLocalDpi xmlns:a14="http://schemas.microsoft.com/office/drawing/2010/main" val="0"/>
              </a:ext>
            </a:extLst>
          </a:blip>
          <a:srcRect/>
          <a:stretch>
            <a:fillRect/>
          </a:stretch>
        </p:blipFill>
        <p:spPr bwMode="auto">
          <a:xfrm>
            <a:off x="974725" y="2479675"/>
            <a:ext cx="1898650" cy="16700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5168682"/>
      </p:ext>
    </p:extLst>
  </p:cSld>
  <p:clrMapOvr>
    <a:masterClrMapping/>
  </p:clrMapOvr>
  <p:transition spd="slow">
    <p:cover dir="d"/>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bwMode="auto">
          <a:xfrm>
            <a:off x="255587" y="397230"/>
            <a:ext cx="6650539" cy="1143000"/>
          </a:xfrm>
          <a:noFill/>
          <a:ln>
            <a:miter lim="800000"/>
            <a:headEnd/>
            <a:tailEnd/>
          </a:ln>
        </p:spPr>
        <p:txBody>
          <a:bodyPr vert="horz" wrap="square" lIns="91440" tIns="45720" rIns="91440" bIns="45720" numCol="1" anchor="t" anchorCtr="0" compatLnSpc="1">
            <a:prstTxWarp prst="textNoShape">
              <a:avLst/>
            </a:prstTxWarp>
          </a:bodyPr>
          <a:lstStyle/>
          <a:p>
            <a:pPr algn="l"/>
            <a:br>
              <a:rPr lang="en-GB" altLang="en-US" dirty="0"/>
            </a:br>
            <a:r>
              <a:rPr lang="en-GB" altLang="en-US" dirty="0"/>
              <a:t>… and RAN, it just </a:t>
            </a:r>
            <a:r>
              <a:rPr lang="en-GB" altLang="en-US" dirty="0" err="1"/>
              <a:t>growed</a:t>
            </a:r>
            <a:r>
              <a:rPr lang="en-GB" altLang="en-US" dirty="0"/>
              <a:t> like </a:t>
            </a:r>
            <a:r>
              <a:rPr lang="en-GB" altLang="en-US" dirty="0" err="1"/>
              <a:t>Topsy</a:t>
            </a:r>
            <a:r>
              <a:rPr lang="en-GB" altLang="en-US" dirty="0"/>
              <a:t> </a:t>
            </a:r>
            <a:r>
              <a:rPr lang="en-GB" altLang="en-US" sz="2400" dirty="0"/>
              <a:t>(1)</a:t>
            </a:r>
            <a:endParaRPr lang="en-GB" altLang="en-US" dirty="0"/>
          </a:p>
        </p:txBody>
      </p:sp>
      <p:sp>
        <p:nvSpPr>
          <p:cNvPr id="5124" name="Slide Number Placeholder 3"/>
          <p:cNvSpPr>
            <a:spLocks noGrp="1"/>
          </p:cNvSpPr>
          <p:nvPr>
            <p:ph type="sldNum" sz="quarter" idx="4294967295"/>
          </p:nvPr>
        </p:nvSpPr>
        <p:spPr bwMode="auto">
          <a:xfrm>
            <a:off x="8581659" y="7155473"/>
            <a:ext cx="395287" cy="222250"/>
          </a:xfrm>
          <a:prstGeom prst="rect">
            <a:avLst/>
          </a:prstGeom>
          <a:noFill/>
          <a:ln>
            <a:miter lim="800000"/>
            <a:headEnd/>
            <a:tailEnd/>
          </a:ln>
        </p:spPr>
        <p:txBody>
          <a:bodyPr/>
          <a:lstStyle/>
          <a:p>
            <a:fld id="{37C06086-7DA9-49AD-9542-2013D3AB3F24}" type="slidenum">
              <a:rPr lang="en-GB" altLang="en-US"/>
              <a:pPr/>
              <a:t>21</a:t>
            </a:fld>
            <a:endParaRPr lang="en-GB" altLang="en-US"/>
          </a:p>
        </p:txBody>
      </p:sp>
      <p:sp>
        <p:nvSpPr>
          <p:cNvPr id="5125" name="Rectangle 7"/>
          <p:cNvSpPr>
            <a:spLocks noChangeArrowheads="1"/>
          </p:cNvSpPr>
          <p:nvPr/>
        </p:nvSpPr>
        <p:spPr bwMode="auto">
          <a:xfrm>
            <a:off x="7160846" y="2186598"/>
            <a:ext cx="9144000" cy="0"/>
          </a:xfrm>
          <a:prstGeom prst="rect">
            <a:avLst/>
          </a:prstGeom>
          <a:solidFill>
            <a:srgbClr val="FFFFFF"/>
          </a:solidFill>
          <a:ln w="9525">
            <a:noFill/>
            <a:miter lim="800000"/>
            <a:headEnd/>
            <a:tailEnd/>
          </a:ln>
          <a:effectLst/>
        </p:spPr>
        <p:txBody>
          <a:bodyPr wrap="none" lIns="0" tIns="0" rIns="0" bIns="0" anchor="ctr">
            <a:spAutoFit/>
          </a:bodyPr>
          <a:lstStyle/>
          <a:p>
            <a:r>
              <a:rPr lang="en-GB" altLang="en-US" sz="900">
                <a:solidFill>
                  <a:srgbClr val="444444"/>
                </a:solidFill>
              </a:rPr>
              <a:t> </a:t>
            </a:r>
            <a:endParaRPr lang="en-GB" altLang="en-US"/>
          </a:p>
        </p:txBody>
      </p:sp>
      <p:sp>
        <p:nvSpPr>
          <p:cNvPr id="17" name="Content Placeholder 2">
            <a:extLst>
              <a:ext uri="{FF2B5EF4-FFF2-40B4-BE49-F238E27FC236}">
                <a16:creationId xmlns:a16="http://schemas.microsoft.com/office/drawing/2014/main" id="{A1621640-B2EF-4A5B-AC7F-A91009F2A41F}"/>
              </a:ext>
            </a:extLst>
          </p:cNvPr>
          <p:cNvSpPr txBox="1">
            <a:spLocks/>
          </p:cNvSpPr>
          <p:nvPr/>
        </p:nvSpPr>
        <p:spPr bwMode="auto">
          <a:xfrm>
            <a:off x="1" y="1768474"/>
            <a:ext cx="8905460" cy="449715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FontTx/>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buFontTx/>
              <a:buBlip>
                <a:blip r:embed="rId3"/>
              </a:buBlip>
              <a:defRPr/>
            </a:pPr>
            <a:r>
              <a:rPr lang="en-GB" altLang="en-US" sz="2000" kern="0" dirty="0"/>
              <a:t>It will not have escaped anyone’s notice that in recent times, the RAN working groups have grown in head-count and </a:t>
            </a:r>
            <a:r>
              <a:rPr lang="en-GB" altLang="en-US" sz="2000" kern="0" dirty="0" err="1"/>
              <a:t>TDoc</a:t>
            </a:r>
            <a:r>
              <a:rPr lang="en-GB" altLang="en-US" sz="2000" kern="0" dirty="0"/>
              <a:t>-count enormously:</a:t>
            </a:r>
            <a:br>
              <a:rPr lang="en-GB" altLang="en-US" sz="2000" kern="0" dirty="0"/>
            </a:br>
            <a:endParaRPr lang="en-GB" altLang="en-US" sz="2000" kern="0" dirty="0"/>
          </a:p>
          <a:p>
            <a:pPr lvl="1">
              <a:buBlip>
                <a:blip r:embed="rId3"/>
              </a:buBlip>
              <a:defRPr/>
            </a:pPr>
            <a:r>
              <a:rPr lang="en-GB" altLang="en-US" sz="1600" kern="0" dirty="0"/>
              <a:t>RAN1 regularly exceeds 400 delegates and 2000 </a:t>
            </a:r>
            <a:r>
              <a:rPr lang="en-GB" altLang="en-US" sz="1600" kern="0" dirty="0" err="1"/>
              <a:t>TDocs</a:t>
            </a:r>
            <a:r>
              <a:rPr lang="en-GB" altLang="en-US" sz="1600" kern="0" dirty="0"/>
              <a:t>.</a:t>
            </a:r>
          </a:p>
          <a:p>
            <a:pPr lvl="1">
              <a:buBlip>
                <a:blip r:embed="rId3"/>
              </a:buBlip>
              <a:defRPr/>
            </a:pPr>
            <a:r>
              <a:rPr lang="en-GB" altLang="en-US" sz="1600" kern="0" dirty="0"/>
              <a:t>RAN2 has around 300 delegates and has surpassed 3000 </a:t>
            </a:r>
            <a:r>
              <a:rPr lang="en-GB" altLang="en-US" sz="1600" kern="0" dirty="0" err="1"/>
              <a:t>TDocs</a:t>
            </a:r>
            <a:r>
              <a:rPr lang="en-GB" altLang="en-US" sz="1600" kern="0" dirty="0"/>
              <a:t>.</a:t>
            </a:r>
          </a:p>
          <a:p>
            <a:pPr lvl="1">
              <a:buBlip>
                <a:blip r:embed="rId3"/>
              </a:buBlip>
              <a:defRPr/>
            </a:pPr>
            <a:r>
              <a:rPr lang="en-GB" altLang="en-US" sz="1600" kern="0" dirty="0"/>
              <a:t>RAN3 has well over 100 delegates and around 1000 </a:t>
            </a:r>
            <a:r>
              <a:rPr lang="en-GB" altLang="en-US" sz="1600" kern="0" dirty="0" err="1"/>
              <a:t>TDocs</a:t>
            </a:r>
            <a:r>
              <a:rPr lang="en-GB" altLang="en-US" sz="1600" kern="0" dirty="0"/>
              <a:t>.</a:t>
            </a:r>
          </a:p>
          <a:p>
            <a:pPr lvl="1">
              <a:buBlip>
                <a:blip r:embed="rId3"/>
              </a:buBlip>
              <a:defRPr/>
            </a:pPr>
            <a:r>
              <a:rPr lang="en-GB" altLang="en-US" sz="1600" kern="0" dirty="0"/>
              <a:t>RAN4 is approaching 300 delegates and 2500 </a:t>
            </a:r>
            <a:r>
              <a:rPr lang="en-GB" altLang="en-US" sz="1600" kern="0" dirty="0" err="1"/>
              <a:t>TDocs</a:t>
            </a:r>
            <a:r>
              <a:rPr lang="en-GB" altLang="en-US" sz="1600" kern="0" dirty="0"/>
              <a:t>.</a:t>
            </a:r>
          </a:p>
          <a:p>
            <a:pPr lvl="1">
              <a:buBlip>
                <a:blip r:embed="rId3"/>
              </a:buBlip>
              <a:defRPr/>
            </a:pPr>
            <a:r>
              <a:rPr lang="en-GB" altLang="en-US" sz="1600" kern="0" dirty="0"/>
              <a:t>RAN5 attendance is rather variable, but sometimes exceeds 100 delegates and has around 1500 </a:t>
            </a:r>
            <a:r>
              <a:rPr lang="en-GB" altLang="en-US" sz="1600" kern="0" dirty="0" err="1"/>
              <a:t>TDocs</a:t>
            </a:r>
            <a:r>
              <a:rPr lang="en-GB" altLang="en-US" sz="1600" kern="0" dirty="0"/>
              <a:t>.</a:t>
            </a:r>
          </a:p>
          <a:p>
            <a:pPr lvl="1">
              <a:buBlip>
                <a:blip r:embed="rId3"/>
              </a:buBlip>
              <a:defRPr/>
            </a:pPr>
            <a:r>
              <a:rPr lang="en-GB" altLang="en-US" sz="1600" kern="0" dirty="0"/>
              <a:t>RAN6 … is not growing. RAN6 is tranquil.</a:t>
            </a:r>
            <a:br>
              <a:rPr lang="en-GB" altLang="en-US" sz="1600" kern="0" dirty="0"/>
            </a:br>
            <a:endParaRPr lang="en-GB" altLang="en-US" sz="1600" kern="0" dirty="0"/>
          </a:p>
          <a:p>
            <a:pPr lvl="1">
              <a:buBlip>
                <a:blip r:embed="rId3"/>
              </a:buBlip>
              <a:defRPr/>
            </a:pPr>
            <a:r>
              <a:rPr lang="en-GB" altLang="en-US" sz="1600" kern="0" dirty="0"/>
              <a:t>Most RAN working groups split into multiple streams, up to four of which run in parallel …</a:t>
            </a:r>
          </a:p>
          <a:p>
            <a:pPr lvl="1">
              <a:buBlip>
                <a:blip r:embed="rId3"/>
              </a:buBlip>
              <a:defRPr/>
            </a:pPr>
            <a:r>
              <a:rPr lang="en-GB" altLang="en-US" sz="1600" kern="0" dirty="0"/>
              <a:t>… but all working groups have only one secretary to keep track of the proceedings in all streams.</a:t>
            </a:r>
            <a:br>
              <a:rPr lang="en-GB" altLang="en-US" sz="1600" kern="0" dirty="0"/>
            </a:br>
            <a:endParaRPr lang="en-GB" altLang="en-US" sz="1600" kern="0" dirty="0"/>
          </a:p>
          <a:p>
            <a:pPr lvl="1">
              <a:buBlip>
                <a:blip r:embed="rId3"/>
              </a:buBlip>
              <a:defRPr/>
            </a:pPr>
            <a:r>
              <a:rPr lang="en-GB" altLang="en-US" sz="1600" kern="0" dirty="0"/>
              <a:t>True, we have the RAN Rover, who can hop from group to group gleaning their nuggets of gold.</a:t>
            </a:r>
            <a:endParaRPr lang="en-GB" altLang="en-US" sz="1000" kern="0" dirty="0"/>
          </a:p>
        </p:txBody>
      </p:sp>
    </p:spTree>
    <p:extLst>
      <p:ext uri="{BB962C8B-B14F-4D97-AF65-F5344CB8AC3E}">
        <p14:creationId xmlns:p14="http://schemas.microsoft.com/office/powerpoint/2010/main" val="3887407795"/>
      </p:ext>
    </p:extLst>
  </p:cSld>
  <p:clrMapOvr>
    <a:masterClrMapping/>
  </p:clrMapOvr>
  <p:transition spd="slow" advClick="0" advTm="30000"/>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bwMode="auto">
          <a:xfrm>
            <a:off x="255587" y="397230"/>
            <a:ext cx="6794918" cy="1143000"/>
          </a:xfrm>
          <a:noFill/>
          <a:ln>
            <a:miter lim="800000"/>
            <a:headEnd/>
            <a:tailEnd/>
          </a:ln>
        </p:spPr>
        <p:txBody>
          <a:bodyPr vert="horz" wrap="square" lIns="91440" tIns="45720" rIns="91440" bIns="45720" numCol="1" anchor="t" anchorCtr="0" compatLnSpc="1">
            <a:prstTxWarp prst="textNoShape">
              <a:avLst/>
            </a:prstTxWarp>
          </a:bodyPr>
          <a:lstStyle/>
          <a:p>
            <a:pPr algn="l"/>
            <a:br>
              <a:rPr lang="en-GB" altLang="en-US" dirty="0"/>
            </a:br>
            <a:r>
              <a:rPr lang="en-GB" altLang="en-US" dirty="0"/>
              <a:t>… and RAN, it just </a:t>
            </a:r>
            <a:r>
              <a:rPr lang="en-GB" altLang="en-US" dirty="0" err="1"/>
              <a:t>growed</a:t>
            </a:r>
            <a:r>
              <a:rPr lang="en-GB" altLang="en-US" dirty="0"/>
              <a:t> like </a:t>
            </a:r>
            <a:r>
              <a:rPr lang="en-GB" altLang="en-US" dirty="0" err="1"/>
              <a:t>Topsy</a:t>
            </a:r>
            <a:r>
              <a:rPr lang="en-GB" altLang="en-US" dirty="0"/>
              <a:t> </a:t>
            </a:r>
            <a:r>
              <a:rPr lang="en-GB" altLang="en-US" sz="2400" dirty="0"/>
              <a:t>(2)</a:t>
            </a:r>
            <a:endParaRPr lang="en-GB" altLang="en-US" dirty="0"/>
          </a:p>
        </p:txBody>
      </p:sp>
      <p:sp>
        <p:nvSpPr>
          <p:cNvPr id="5124" name="Slide Number Placeholder 3"/>
          <p:cNvSpPr>
            <a:spLocks noGrp="1"/>
          </p:cNvSpPr>
          <p:nvPr>
            <p:ph type="sldNum" sz="quarter" idx="4294967295"/>
          </p:nvPr>
        </p:nvSpPr>
        <p:spPr bwMode="auto">
          <a:xfrm>
            <a:off x="8581659" y="7155473"/>
            <a:ext cx="395287" cy="222250"/>
          </a:xfrm>
          <a:prstGeom prst="rect">
            <a:avLst/>
          </a:prstGeom>
          <a:noFill/>
          <a:ln>
            <a:miter lim="800000"/>
            <a:headEnd/>
            <a:tailEnd/>
          </a:ln>
        </p:spPr>
        <p:txBody>
          <a:bodyPr/>
          <a:lstStyle/>
          <a:p>
            <a:fld id="{37C06086-7DA9-49AD-9542-2013D3AB3F24}" type="slidenum">
              <a:rPr lang="en-GB" altLang="en-US"/>
              <a:pPr/>
              <a:t>22</a:t>
            </a:fld>
            <a:endParaRPr lang="en-GB" altLang="en-US"/>
          </a:p>
        </p:txBody>
      </p:sp>
      <p:sp>
        <p:nvSpPr>
          <p:cNvPr id="5125" name="Rectangle 7"/>
          <p:cNvSpPr>
            <a:spLocks noChangeArrowheads="1"/>
          </p:cNvSpPr>
          <p:nvPr/>
        </p:nvSpPr>
        <p:spPr bwMode="auto">
          <a:xfrm>
            <a:off x="7160846" y="2186598"/>
            <a:ext cx="9144000" cy="0"/>
          </a:xfrm>
          <a:prstGeom prst="rect">
            <a:avLst/>
          </a:prstGeom>
          <a:solidFill>
            <a:srgbClr val="FFFFFF"/>
          </a:solidFill>
          <a:ln w="9525">
            <a:noFill/>
            <a:miter lim="800000"/>
            <a:headEnd/>
            <a:tailEnd/>
          </a:ln>
          <a:effectLst/>
        </p:spPr>
        <p:txBody>
          <a:bodyPr wrap="none" lIns="0" tIns="0" rIns="0" bIns="0" anchor="ctr">
            <a:spAutoFit/>
          </a:bodyPr>
          <a:lstStyle/>
          <a:p>
            <a:r>
              <a:rPr lang="en-GB" altLang="en-US" sz="900">
                <a:solidFill>
                  <a:srgbClr val="444444"/>
                </a:solidFill>
              </a:rPr>
              <a:t> </a:t>
            </a:r>
            <a:endParaRPr lang="en-GB" altLang="en-US"/>
          </a:p>
        </p:txBody>
      </p:sp>
      <p:sp>
        <p:nvSpPr>
          <p:cNvPr id="17" name="Content Placeholder 2">
            <a:extLst>
              <a:ext uri="{FF2B5EF4-FFF2-40B4-BE49-F238E27FC236}">
                <a16:creationId xmlns:a16="http://schemas.microsoft.com/office/drawing/2014/main" id="{A1621640-B2EF-4A5B-AC7F-A91009F2A41F}"/>
              </a:ext>
            </a:extLst>
          </p:cNvPr>
          <p:cNvSpPr txBox="1">
            <a:spLocks/>
          </p:cNvSpPr>
          <p:nvPr/>
        </p:nvSpPr>
        <p:spPr bwMode="auto">
          <a:xfrm>
            <a:off x="1" y="1768474"/>
            <a:ext cx="8905460" cy="449715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FontTx/>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lvl="1">
              <a:buBlip>
                <a:blip r:embed="rId3"/>
              </a:buBlip>
              <a:defRPr/>
            </a:pPr>
            <a:r>
              <a:rPr lang="en-GB" altLang="en-US" sz="1600" kern="0" dirty="0"/>
              <a:t>True, we have the RAN Rover, who can hop from group to group gleaning their nuggets of gold.</a:t>
            </a:r>
          </a:p>
          <a:p>
            <a:pPr lvl="1">
              <a:buBlip>
                <a:blip r:embed="rId3"/>
              </a:buBlip>
              <a:defRPr/>
            </a:pPr>
            <a:r>
              <a:rPr lang="en-GB" altLang="en-US" sz="1600" kern="0" dirty="0"/>
              <a:t>But compiling the overall meeting report from those gleanings, even with the full cooperation of the chairman-cum-secretary of the subgroup streams mainly falls on the shoulders of the WG secretary, and </a:t>
            </a:r>
            <a:r>
              <a:rPr lang="en-GB" altLang="en-US" sz="1600" u="dbl" kern="0" dirty="0"/>
              <a:t>this is no mean feat</a:t>
            </a:r>
            <a:r>
              <a:rPr lang="en-GB" altLang="en-US" sz="1600" kern="0" dirty="0"/>
              <a:t>. In most cases, this is a copy-and-paste exercise from an eclectic set of documents (some in Word, some in Excel, some in pencil) into the master data repository.</a:t>
            </a:r>
          </a:p>
          <a:p>
            <a:pPr lvl="1">
              <a:buBlip>
                <a:blip r:embed="rId3"/>
              </a:buBlip>
              <a:defRPr/>
            </a:pPr>
            <a:r>
              <a:rPr lang="en-GB" altLang="en-US" sz="1600" kern="0" dirty="0"/>
              <a:t>Errors of transcription, or absence of essential data (such as the subgroup’s decision on the treatment of a document, or the agenda item it was treated under) can make the task a nightmare.</a:t>
            </a:r>
          </a:p>
          <a:p>
            <a:pPr lvl="1">
              <a:buBlip>
                <a:blip r:embed="rId3"/>
              </a:buBlip>
              <a:defRPr/>
            </a:pPr>
            <a:r>
              <a:rPr lang="en-GB" altLang="en-US" sz="1600" kern="0" dirty="0"/>
              <a:t>Equally taxing is the importation of the post-meeting results into the master 3GU database used to drive the information available via the 3GPP portal. 3GU is intolerant of errors which would upset the logical purity of its object relations, and most MCC personnel need several attempts to clean up the tdoc lists exported from the </a:t>
            </a:r>
            <a:r>
              <a:rPr lang="en-GB" altLang="en-US" sz="1600" kern="0" dirty="0" err="1"/>
              <a:t>MinuteMan</a:t>
            </a:r>
            <a:r>
              <a:rPr lang="en-GB" altLang="en-US" sz="1600" kern="0" dirty="0"/>
              <a:t> tool they use during meetings to record proceedings, including the issuing of new </a:t>
            </a:r>
            <a:r>
              <a:rPr lang="en-GB" altLang="en-US" sz="1600" kern="0" dirty="0" err="1"/>
              <a:t>TDoc</a:t>
            </a:r>
            <a:r>
              <a:rPr lang="en-GB" altLang="en-US" sz="1600" kern="0" dirty="0"/>
              <a:t> numbers.</a:t>
            </a:r>
          </a:p>
        </p:txBody>
      </p:sp>
    </p:spTree>
    <p:extLst>
      <p:ext uri="{BB962C8B-B14F-4D97-AF65-F5344CB8AC3E}">
        <p14:creationId xmlns:p14="http://schemas.microsoft.com/office/powerpoint/2010/main" val="2793810644"/>
      </p:ext>
    </p:extLst>
  </p:cSld>
  <p:clrMapOvr>
    <a:masterClrMapping/>
  </p:clrMapOvr>
  <p:transition spd="slow" advClick="0" advTm="30000"/>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bwMode="auto">
          <a:xfrm>
            <a:off x="255587" y="397230"/>
            <a:ext cx="6794918" cy="1143000"/>
          </a:xfrm>
          <a:noFill/>
          <a:ln>
            <a:miter lim="800000"/>
            <a:headEnd/>
            <a:tailEnd/>
          </a:ln>
        </p:spPr>
        <p:txBody>
          <a:bodyPr vert="horz" wrap="square" lIns="91440" tIns="45720" rIns="91440" bIns="45720" numCol="1" anchor="t" anchorCtr="0" compatLnSpc="1">
            <a:prstTxWarp prst="textNoShape">
              <a:avLst/>
            </a:prstTxWarp>
          </a:bodyPr>
          <a:lstStyle/>
          <a:p>
            <a:pPr algn="l"/>
            <a:br>
              <a:rPr lang="en-GB" altLang="en-US" dirty="0"/>
            </a:br>
            <a:r>
              <a:rPr lang="en-GB" altLang="en-US" dirty="0"/>
              <a:t>… and RAN, it just </a:t>
            </a:r>
            <a:r>
              <a:rPr lang="en-GB" altLang="en-US" dirty="0" err="1"/>
              <a:t>growed</a:t>
            </a:r>
            <a:r>
              <a:rPr lang="en-GB" altLang="en-US" dirty="0"/>
              <a:t> like </a:t>
            </a:r>
            <a:r>
              <a:rPr lang="en-GB" altLang="en-US" dirty="0" err="1"/>
              <a:t>Topsy</a:t>
            </a:r>
            <a:r>
              <a:rPr lang="en-GB" altLang="en-US" dirty="0"/>
              <a:t> </a:t>
            </a:r>
            <a:r>
              <a:rPr lang="en-GB" altLang="en-US" sz="2400" dirty="0"/>
              <a:t>(3)</a:t>
            </a:r>
            <a:endParaRPr lang="en-GB" altLang="en-US" dirty="0"/>
          </a:p>
        </p:txBody>
      </p:sp>
      <p:sp>
        <p:nvSpPr>
          <p:cNvPr id="5124" name="Slide Number Placeholder 3"/>
          <p:cNvSpPr>
            <a:spLocks noGrp="1"/>
          </p:cNvSpPr>
          <p:nvPr>
            <p:ph type="sldNum" sz="quarter" idx="4294967295"/>
          </p:nvPr>
        </p:nvSpPr>
        <p:spPr bwMode="auto">
          <a:xfrm>
            <a:off x="8581659" y="7155473"/>
            <a:ext cx="395287" cy="222250"/>
          </a:xfrm>
          <a:prstGeom prst="rect">
            <a:avLst/>
          </a:prstGeom>
          <a:noFill/>
          <a:ln>
            <a:miter lim="800000"/>
            <a:headEnd/>
            <a:tailEnd/>
          </a:ln>
        </p:spPr>
        <p:txBody>
          <a:bodyPr/>
          <a:lstStyle/>
          <a:p>
            <a:fld id="{37C06086-7DA9-49AD-9542-2013D3AB3F24}" type="slidenum">
              <a:rPr lang="en-GB" altLang="en-US"/>
              <a:pPr/>
              <a:t>23</a:t>
            </a:fld>
            <a:endParaRPr lang="en-GB" altLang="en-US"/>
          </a:p>
        </p:txBody>
      </p:sp>
      <p:sp>
        <p:nvSpPr>
          <p:cNvPr id="5125" name="Rectangle 7"/>
          <p:cNvSpPr>
            <a:spLocks noChangeArrowheads="1"/>
          </p:cNvSpPr>
          <p:nvPr/>
        </p:nvSpPr>
        <p:spPr bwMode="auto">
          <a:xfrm>
            <a:off x="7160846" y="2186598"/>
            <a:ext cx="9144000" cy="0"/>
          </a:xfrm>
          <a:prstGeom prst="rect">
            <a:avLst/>
          </a:prstGeom>
          <a:solidFill>
            <a:srgbClr val="FFFFFF"/>
          </a:solidFill>
          <a:ln w="9525">
            <a:noFill/>
            <a:miter lim="800000"/>
            <a:headEnd/>
            <a:tailEnd/>
          </a:ln>
          <a:effectLst/>
        </p:spPr>
        <p:txBody>
          <a:bodyPr wrap="none" lIns="0" tIns="0" rIns="0" bIns="0" anchor="ctr">
            <a:spAutoFit/>
          </a:bodyPr>
          <a:lstStyle/>
          <a:p>
            <a:r>
              <a:rPr lang="en-GB" altLang="en-US" sz="900">
                <a:solidFill>
                  <a:srgbClr val="444444"/>
                </a:solidFill>
              </a:rPr>
              <a:t> </a:t>
            </a:r>
            <a:endParaRPr lang="en-GB" altLang="en-US"/>
          </a:p>
        </p:txBody>
      </p:sp>
      <p:sp>
        <p:nvSpPr>
          <p:cNvPr id="17" name="Content Placeholder 2">
            <a:extLst>
              <a:ext uri="{FF2B5EF4-FFF2-40B4-BE49-F238E27FC236}">
                <a16:creationId xmlns:a16="http://schemas.microsoft.com/office/drawing/2014/main" id="{A1621640-B2EF-4A5B-AC7F-A91009F2A41F}"/>
              </a:ext>
            </a:extLst>
          </p:cNvPr>
          <p:cNvSpPr txBox="1">
            <a:spLocks/>
          </p:cNvSpPr>
          <p:nvPr/>
        </p:nvSpPr>
        <p:spPr bwMode="auto">
          <a:xfrm>
            <a:off x="1" y="1768474"/>
            <a:ext cx="8905460" cy="449715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FontTx/>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buBlip>
                <a:blip r:embed="rId3"/>
              </a:buBlip>
              <a:defRPr/>
            </a:pPr>
            <a:r>
              <a:rPr lang="en-GB" altLang="en-US" sz="2000" kern="0" dirty="0"/>
              <a:t>It would ease the burden of the WG secretary, and considerably reduce errors of transcription, if the chairmen of all subgroups would adopt a common tool and report format compatible with MCC’s </a:t>
            </a:r>
            <a:r>
              <a:rPr lang="en-GB" altLang="en-US" sz="2000" kern="0" dirty="0" err="1"/>
              <a:t>MinuteMan</a:t>
            </a:r>
            <a:r>
              <a:rPr lang="en-GB" altLang="en-US" sz="2000" kern="0" dirty="0"/>
              <a:t> tool used by the MCC secretary.</a:t>
            </a:r>
            <a:br>
              <a:rPr lang="en-GB" altLang="en-US" sz="2000" kern="0" dirty="0"/>
            </a:br>
            <a:endParaRPr lang="en-GB" altLang="en-US" sz="2000" kern="0" dirty="0"/>
          </a:p>
          <a:p>
            <a:pPr lvl="1">
              <a:buBlip>
                <a:blip r:embed="rId3"/>
              </a:buBlip>
              <a:defRPr/>
            </a:pPr>
            <a:r>
              <a:rPr lang="en-GB" altLang="en-US" sz="1600" kern="0" dirty="0"/>
              <a:t>This would enable the secretary to provide a good quality report more quickly after the end of the meeting.</a:t>
            </a:r>
          </a:p>
          <a:p>
            <a:pPr lvl="1">
              <a:buBlip>
                <a:blip r:embed="rId3"/>
              </a:buBlip>
              <a:defRPr/>
            </a:pPr>
            <a:r>
              <a:rPr lang="en-GB" altLang="en-US" sz="1600" kern="0" dirty="0"/>
              <a:t>It would enable much more accurate and logically consistent data to be collected and uploaded to the 3GU database.</a:t>
            </a:r>
          </a:p>
          <a:p>
            <a:pPr lvl="1">
              <a:buBlip>
                <a:blip r:embed="rId3"/>
              </a:buBlip>
              <a:defRPr/>
            </a:pPr>
            <a:r>
              <a:rPr lang="en-GB" altLang="en-US" sz="1600" kern="0" dirty="0"/>
              <a:t>It would save many litres of midnight oil burned by secretaries in collating and combining the data from subgroup streams.</a:t>
            </a:r>
            <a:br>
              <a:rPr lang="en-GB" altLang="en-US" sz="1600" kern="0" dirty="0"/>
            </a:br>
            <a:endParaRPr lang="en-GB" altLang="en-US" sz="1600" kern="0" dirty="0"/>
          </a:p>
          <a:p>
            <a:pPr>
              <a:buBlip>
                <a:blip r:embed="rId3"/>
              </a:buBlip>
              <a:defRPr/>
            </a:pPr>
            <a:r>
              <a:rPr lang="en-GB" altLang="en-US" sz="2000" kern="0" dirty="0"/>
              <a:t>So … can the TSGs – particularly RAN – endorse the idea that a single reporting tool be used by the chairmen (secretaries) of all WG subgroups? – and allow MCC to work with those persons to devise such an acceptable tool?</a:t>
            </a:r>
          </a:p>
        </p:txBody>
      </p:sp>
    </p:spTree>
    <p:extLst>
      <p:ext uri="{BB962C8B-B14F-4D97-AF65-F5344CB8AC3E}">
        <p14:creationId xmlns:p14="http://schemas.microsoft.com/office/powerpoint/2010/main" val="3024498786"/>
      </p:ext>
    </p:extLst>
  </p:cSld>
  <p:clrMapOvr>
    <a:masterClrMapping/>
  </p:clrMapOvr>
  <p:transition spd="slow" advClick="0" advTm="30000"/>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bwMode="auto">
          <a:xfrm>
            <a:off x="255587" y="397230"/>
            <a:ext cx="6794918" cy="1143000"/>
          </a:xfrm>
          <a:noFill/>
          <a:ln>
            <a:miter lim="800000"/>
            <a:headEnd/>
            <a:tailEnd/>
          </a:ln>
        </p:spPr>
        <p:txBody>
          <a:bodyPr vert="horz" wrap="square" lIns="91440" tIns="45720" rIns="91440" bIns="45720" numCol="1" anchor="t" anchorCtr="0" compatLnSpc="1">
            <a:prstTxWarp prst="textNoShape">
              <a:avLst/>
            </a:prstTxWarp>
          </a:bodyPr>
          <a:lstStyle/>
          <a:p>
            <a:pPr algn="l"/>
            <a:br>
              <a:rPr lang="en-GB" altLang="en-US" dirty="0"/>
            </a:br>
            <a:r>
              <a:rPr lang="en-GB" altLang="en-US" dirty="0"/>
              <a:t>… and RAN, it just </a:t>
            </a:r>
            <a:r>
              <a:rPr lang="en-GB" altLang="en-US" dirty="0" err="1"/>
              <a:t>growed</a:t>
            </a:r>
            <a:r>
              <a:rPr lang="en-GB" altLang="en-US" dirty="0"/>
              <a:t> like </a:t>
            </a:r>
            <a:r>
              <a:rPr lang="en-GB" altLang="en-US" dirty="0" err="1"/>
              <a:t>Topsy</a:t>
            </a:r>
            <a:r>
              <a:rPr lang="en-GB" altLang="en-US" dirty="0"/>
              <a:t> </a:t>
            </a:r>
            <a:r>
              <a:rPr lang="en-GB" altLang="en-US" sz="2400" dirty="0"/>
              <a:t>(4)</a:t>
            </a:r>
            <a:endParaRPr lang="en-GB" altLang="en-US" dirty="0"/>
          </a:p>
        </p:txBody>
      </p:sp>
      <p:sp>
        <p:nvSpPr>
          <p:cNvPr id="5124" name="Slide Number Placeholder 3"/>
          <p:cNvSpPr>
            <a:spLocks noGrp="1"/>
          </p:cNvSpPr>
          <p:nvPr>
            <p:ph type="sldNum" sz="quarter" idx="4294967295"/>
          </p:nvPr>
        </p:nvSpPr>
        <p:spPr bwMode="auto">
          <a:xfrm>
            <a:off x="8581659" y="7155473"/>
            <a:ext cx="395287" cy="222250"/>
          </a:xfrm>
          <a:prstGeom prst="rect">
            <a:avLst/>
          </a:prstGeom>
          <a:noFill/>
          <a:ln>
            <a:miter lim="800000"/>
            <a:headEnd/>
            <a:tailEnd/>
          </a:ln>
        </p:spPr>
        <p:txBody>
          <a:bodyPr/>
          <a:lstStyle/>
          <a:p>
            <a:fld id="{37C06086-7DA9-49AD-9542-2013D3AB3F24}" type="slidenum">
              <a:rPr lang="en-GB" altLang="en-US"/>
              <a:pPr/>
              <a:t>24</a:t>
            </a:fld>
            <a:endParaRPr lang="en-GB" altLang="en-US"/>
          </a:p>
        </p:txBody>
      </p:sp>
      <p:sp>
        <p:nvSpPr>
          <p:cNvPr id="5125" name="Rectangle 7"/>
          <p:cNvSpPr>
            <a:spLocks noChangeArrowheads="1"/>
          </p:cNvSpPr>
          <p:nvPr/>
        </p:nvSpPr>
        <p:spPr bwMode="auto">
          <a:xfrm>
            <a:off x="7160846" y="2186598"/>
            <a:ext cx="9144000" cy="0"/>
          </a:xfrm>
          <a:prstGeom prst="rect">
            <a:avLst/>
          </a:prstGeom>
          <a:solidFill>
            <a:srgbClr val="FFFFFF"/>
          </a:solidFill>
          <a:ln w="9525">
            <a:noFill/>
            <a:miter lim="800000"/>
            <a:headEnd/>
            <a:tailEnd/>
          </a:ln>
          <a:effectLst/>
        </p:spPr>
        <p:txBody>
          <a:bodyPr wrap="none" lIns="0" tIns="0" rIns="0" bIns="0" anchor="ctr">
            <a:spAutoFit/>
          </a:bodyPr>
          <a:lstStyle/>
          <a:p>
            <a:r>
              <a:rPr lang="en-GB" altLang="en-US" sz="900">
                <a:solidFill>
                  <a:srgbClr val="444444"/>
                </a:solidFill>
              </a:rPr>
              <a:t> </a:t>
            </a:r>
            <a:endParaRPr lang="en-GB" altLang="en-US"/>
          </a:p>
        </p:txBody>
      </p:sp>
      <p:sp>
        <p:nvSpPr>
          <p:cNvPr id="17" name="Content Placeholder 2">
            <a:extLst>
              <a:ext uri="{FF2B5EF4-FFF2-40B4-BE49-F238E27FC236}">
                <a16:creationId xmlns:a16="http://schemas.microsoft.com/office/drawing/2014/main" id="{A1621640-B2EF-4A5B-AC7F-A91009F2A41F}"/>
              </a:ext>
            </a:extLst>
          </p:cNvPr>
          <p:cNvSpPr txBox="1">
            <a:spLocks/>
          </p:cNvSpPr>
          <p:nvPr/>
        </p:nvSpPr>
        <p:spPr bwMode="auto">
          <a:xfrm>
            <a:off x="1" y="1540230"/>
            <a:ext cx="8905460" cy="472539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FontTx/>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buBlip>
                <a:blip r:embed="rId3"/>
              </a:buBlip>
              <a:defRPr/>
            </a:pPr>
            <a:r>
              <a:rPr lang="en-GB" altLang="en-US" sz="2000" kern="0" dirty="0"/>
              <a:t>The increasing population of RAN working groups, and the need for multiple session rooms, is proving problematical for potential hosts. Fewer meeting venues around the world can cater for our needs. The result is that fully collocated meetings (</a:t>
            </a:r>
            <a:r>
              <a:rPr lang="en-GB" altLang="en-US" sz="2000" kern="0" dirty="0" err="1"/>
              <a:t>megameetings</a:t>
            </a:r>
            <a:r>
              <a:rPr lang="en-GB" altLang="en-US" sz="2000" kern="0" dirty="0"/>
              <a:t>) become impossible or at least impractical.</a:t>
            </a:r>
          </a:p>
          <a:p>
            <a:pPr>
              <a:buBlip>
                <a:blip r:embed="rId3"/>
              </a:buBlip>
              <a:defRPr/>
            </a:pPr>
            <a:r>
              <a:rPr lang="en-GB" altLang="en-US" sz="2000" kern="0" dirty="0"/>
              <a:t>This has been “solved” by holding meetings of multiple WGs in the same town but in two, three, or more hotels, often several kilometres apart one from another. This dispersion makes it more difficult for delegates to hop from one meeting to another; it also makes MCC’s IT support heavier, and our response time to problems longer.</a:t>
            </a:r>
            <a:br>
              <a:rPr lang="en-GB" altLang="en-US" sz="2000" kern="0" dirty="0"/>
            </a:br>
            <a:endParaRPr lang="en-GB" altLang="en-US" sz="2000" kern="0" dirty="0"/>
          </a:p>
          <a:p>
            <a:pPr>
              <a:buBlip>
                <a:blip r:embed="rId3"/>
              </a:buBlip>
              <a:defRPr/>
            </a:pPr>
            <a:r>
              <a:rPr lang="en-GB" altLang="en-US" sz="2000" kern="0" dirty="0"/>
              <a:t>In effect, 3GPP is a victim of its own success. The PCG has considered a number of ways in which the meeting problems could be mitigated, but has concluded that face-to-face meetings are in many cases the only, or at least by far the best, means of achieving our goals in the time frame which members feel to be appropriate.</a:t>
            </a:r>
          </a:p>
        </p:txBody>
      </p:sp>
    </p:spTree>
    <p:extLst>
      <p:ext uri="{BB962C8B-B14F-4D97-AF65-F5344CB8AC3E}">
        <p14:creationId xmlns:p14="http://schemas.microsoft.com/office/powerpoint/2010/main" val="2032599013"/>
      </p:ext>
    </p:extLst>
  </p:cSld>
  <p:clrMapOvr>
    <a:masterClrMapping/>
  </p:clrMapOvr>
  <p:transition spd="slow" advClick="0" advTm="30000"/>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bwMode="auto">
          <a:xfrm>
            <a:off x="255587" y="397230"/>
            <a:ext cx="6794918" cy="1143000"/>
          </a:xfrm>
          <a:noFill/>
          <a:ln>
            <a:miter lim="800000"/>
            <a:headEnd/>
            <a:tailEnd/>
          </a:ln>
        </p:spPr>
        <p:txBody>
          <a:bodyPr vert="horz" wrap="square" lIns="91440" tIns="45720" rIns="91440" bIns="45720" numCol="1" anchor="t" anchorCtr="0" compatLnSpc="1">
            <a:prstTxWarp prst="textNoShape">
              <a:avLst/>
            </a:prstTxWarp>
          </a:bodyPr>
          <a:lstStyle/>
          <a:p>
            <a:pPr algn="l"/>
            <a:br>
              <a:rPr lang="en-GB" altLang="en-US" dirty="0"/>
            </a:br>
            <a:r>
              <a:rPr lang="en-GB" altLang="en-US" dirty="0"/>
              <a:t>Decisions requested from TSGs</a:t>
            </a:r>
          </a:p>
        </p:txBody>
      </p:sp>
      <p:sp>
        <p:nvSpPr>
          <p:cNvPr id="5124" name="Slide Number Placeholder 3"/>
          <p:cNvSpPr>
            <a:spLocks noGrp="1"/>
          </p:cNvSpPr>
          <p:nvPr>
            <p:ph type="sldNum" sz="quarter" idx="4294967295"/>
          </p:nvPr>
        </p:nvSpPr>
        <p:spPr bwMode="auto">
          <a:xfrm>
            <a:off x="8581659" y="7155473"/>
            <a:ext cx="395287" cy="222250"/>
          </a:xfrm>
          <a:prstGeom prst="rect">
            <a:avLst/>
          </a:prstGeom>
          <a:noFill/>
          <a:ln>
            <a:miter lim="800000"/>
            <a:headEnd/>
            <a:tailEnd/>
          </a:ln>
        </p:spPr>
        <p:txBody>
          <a:bodyPr/>
          <a:lstStyle/>
          <a:p>
            <a:fld id="{37C06086-7DA9-49AD-9542-2013D3AB3F24}" type="slidenum">
              <a:rPr lang="en-GB" altLang="en-US"/>
              <a:pPr/>
              <a:t>25</a:t>
            </a:fld>
            <a:endParaRPr lang="en-GB" altLang="en-US"/>
          </a:p>
        </p:txBody>
      </p:sp>
      <p:sp>
        <p:nvSpPr>
          <p:cNvPr id="5125" name="Rectangle 7"/>
          <p:cNvSpPr>
            <a:spLocks noChangeArrowheads="1"/>
          </p:cNvSpPr>
          <p:nvPr/>
        </p:nvSpPr>
        <p:spPr bwMode="auto">
          <a:xfrm>
            <a:off x="7160846" y="2186598"/>
            <a:ext cx="9144000" cy="0"/>
          </a:xfrm>
          <a:prstGeom prst="rect">
            <a:avLst/>
          </a:prstGeom>
          <a:solidFill>
            <a:srgbClr val="FFFFFF"/>
          </a:solidFill>
          <a:ln w="9525">
            <a:noFill/>
            <a:miter lim="800000"/>
            <a:headEnd/>
            <a:tailEnd/>
          </a:ln>
          <a:effectLst/>
        </p:spPr>
        <p:txBody>
          <a:bodyPr wrap="none" lIns="0" tIns="0" rIns="0" bIns="0" anchor="ctr">
            <a:spAutoFit/>
          </a:bodyPr>
          <a:lstStyle/>
          <a:p>
            <a:r>
              <a:rPr lang="en-GB" altLang="en-US" sz="900">
                <a:solidFill>
                  <a:srgbClr val="444444"/>
                </a:solidFill>
              </a:rPr>
              <a:t> </a:t>
            </a:r>
            <a:endParaRPr lang="en-GB" altLang="en-US"/>
          </a:p>
        </p:txBody>
      </p:sp>
      <p:sp>
        <p:nvSpPr>
          <p:cNvPr id="17" name="Content Placeholder 2">
            <a:extLst>
              <a:ext uri="{FF2B5EF4-FFF2-40B4-BE49-F238E27FC236}">
                <a16:creationId xmlns:a16="http://schemas.microsoft.com/office/drawing/2014/main" id="{A1621640-B2EF-4A5B-AC7F-A91009F2A41F}"/>
              </a:ext>
            </a:extLst>
          </p:cNvPr>
          <p:cNvSpPr txBox="1">
            <a:spLocks/>
          </p:cNvSpPr>
          <p:nvPr/>
        </p:nvSpPr>
        <p:spPr bwMode="auto">
          <a:xfrm>
            <a:off x="1" y="4483768"/>
            <a:ext cx="8905460" cy="178185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FontTx/>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buBlip>
                <a:blip r:embed="rId3"/>
              </a:buBlip>
              <a:defRPr/>
            </a:pPr>
            <a:endParaRPr lang="en-GB" altLang="en-US" sz="2000" kern="0" dirty="0"/>
          </a:p>
        </p:txBody>
      </p:sp>
      <p:sp>
        <p:nvSpPr>
          <p:cNvPr id="2" name="TextBox 1">
            <a:extLst>
              <a:ext uri="{FF2B5EF4-FFF2-40B4-BE49-F238E27FC236}">
                <a16:creationId xmlns:a16="http://schemas.microsoft.com/office/drawing/2014/main" id="{56927551-1CE4-4C87-B171-69F826881C28}"/>
              </a:ext>
            </a:extLst>
          </p:cNvPr>
          <p:cNvSpPr txBox="1"/>
          <p:nvPr/>
        </p:nvSpPr>
        <p:spPr>
          <a:xfrm>
            <a:off x="401052" y="1713740"/>
            <a:ext cx="8422105" cy="4524315"/>
          </a:xfrm>
          <a:prstGeom prst="rect">
            <a:avLst/>
          </a:prstGeom>
          <a:noFill/>
        </p:spPr>
        <p:txBody>
          <a:bodyPr wrap="square" rtlCol="0">
            <a:spAutoFit/>
          </a:bodyPr>
          <a:lstStyle/>
          <a:p>
            <a:pPr marL="228600" indent="-228600">
              <a:buFont typeface="+mj-lt"/>
              <a:buAutoNum type="arabicPeriod"/>
            </a:pPr>
            <a:r>
              <a:rPr lang="en-GB" sz="1800" dirty="0"/>
              <a:t>TSGs – especially RAN – to endorse, and eventually to mandate, the use of a common minute-taking tool in subgroup sessions to ease the MCC burden in creating the final meeting report and updating 3GU.</a:t>
            </a:r>
            <a:br>
              <a:rPr lang="en-GB" sz="1800" dirty="0"/>
            </a:br>
            <a:endParaRPr lang="en-GB" sz="1800" dirty="0"/>
          </a:p>
          <a:p>
            <a:pPr marL="228600" indent="-228600">
              <a:buFont typeface="+mj-lt"/>
              <a:buAutoNum type="arabicPeriod"/>
            </a:pPr>
            <a:r>
              <a:rPr lang="en-GB" sz="1800" dirty="0"/>
              <a:t>In the absence of any mechanism of improving the meeting size problem, the TSGs should be prepared to consider measures such as</a:t>
            </a:r>
          </a:p>
          <a:p>
            <a:pPr marL="742950" lvl="1" indent="-285750">
              <a:buFont typeface="Arial" panose="020B0604020202020204" pitchFamily="34" charset="0"/>
              <a:buChar char="•"/>
            </a:pPr>
            <a:r>
              <a:rPr lang="en-GB" sz="1800" dirty="0"/>
              <a:t>moving away from collocated meetings (including separation in time as well as distance;</a:t>
            </a:r>
          </a:p>
          <a:p>
            <a:pPr marL="742950" lvl="1" indent="-285750">
              <a:buFont typeface="Arial" panose="020B0604020202020204" pitchFamily="34" charset="0"/>
              <a:buChar char="•"/>
            </a:pPr>
            <a:r>
              <a:rPr lang="en-GB" sz="1800" dirty="0"/>
              <a:t>restructuring working groups (for example, by moving work to RAN6 earlier);</a:t>
            </a:r>
          </a:p>
          <a:p>
            <a:pPr marL="742950" lvl="1" indent="-285750">
              <a:buFont typeface="Arial" panose="020B0604020202020204" pitchFamily="34" charset="0"/>
              <a:buChar char="•"/>
            </a:pPr>
            <a:r>
              <a:rPr lang="en-GB" sz="1800" dirty="0"/>
              <a:t>splitting larger WGs into two or more smaller WGs; </a:t>
            </a:r>
          </a:p>
          <a:p>
            <a:pPr marL="742950" lvl="1" indent="-285750">
              <a:buFont typeface="Arial" panose="020B0604020202020204" pitchFamily="34" charset="0"/>
              <a:buChar char="•"/>
            </a:pPr>
            <a:r>
              <a:rPr lang="en-GB" sz="1800" dirty="0"/>
              <a:t>…</a:t>
            </a:r>
            <a:br>
              <a:rPr lang="en-GB" sz="1800" dirty="0"/>
            </a:br>
            <a:endParaRPr lang="en-GB" sz="1800" dirty="0"/>
          </a:p>
          <a:p>
            <a:pPr marL="342900" indent="-342900">
              <a:buFont typeface="+mj-lt"/>
              <a:buAutoNum type="arabicPeriod"/>
            </a:pPr>
            <a:r>
              <a:rPr lang="en-GB" sz="1800" dirty="0"/>
              <a:t>Considering that the above mechanisms may well imply increased costs, be prepared to approach PCG/OP with justification for corresponding budget increases.</a:t>
            </a:r>
          </a:p>
        </p:txBody>
      </p:sp>
    </p:spTree>
    <p:extLst>
      <p:ext uri="{BB962C8B-B14F-4D97-AF65-F5344CB8AC3E}">
        <p14:creationId xmlns:p14="http://schemas.microsoft.com/office/powerpoint/2010/main" val="806617451"/>
      </p:ext>
    </p:extLst>
  </p:cSld>
  <p:clrMapOvr>
    <a:masterClrMapping/>
  </p:clrMapOvr>
  <p:transition spd="slow" advClick="0" advTm="30000"/>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meredith\Documents\d\2017-09-11_3gpp_Sapporo\02) contribs\01) MCC report\people-silhouette-clipart-people-silhouette-clipart-300_300.jpg"/>
          <p:cNvPicPr>
            <a:picLocks noChangeAspect="1" noChangeArrowheads="1"/>
          </p:cNvPicPr>
          <p:nvPr/>
        </p:nvPicPr>
        <p:blipFill>
          <a:blip r:embed="rId2" cstate="print"/>
          <a:srcRect/>
          <a:stretch>
            <a:fillRect/>
          </a:stretch>
        </p:blipFill>
        <p:spPr bwMode="auto">
          <a:xfrm>
            <a:off x="1823085" y="3280409"/>
            <a:ext cx="1722755" cy="1722755"/>
          </a:xfrm>
          <a:prstGeom prst="rect">
            <a:avLst/>
          </a:prstGeom>
          <a:noFill/>
        </p:spPr>
      </p:pic>
      <p:sp>
        <p:nvSpPr>
          <p:cNvPr id="8" name="TextBox 7"/>
          <p:cNvSpPr txBox="1"/>
          <p:nvPr/>
        </p:nvSpPr>
        <p:spPr>
          <a:xfrm>
            <a:off x="2251393" y="2365058"/>
            <a:ext cx="4162425" cy="1384995"/>
          </a:xfrm>
          <a:prstGeom prst="rect">
            <a:avLst/>
          </a:prstGeom>
          <a:noFill/>
        </p:spPr>
        <p:txBody>
          <a:bodyPr>
            <a:spAutoFit/>
          </a:bodyPr>
          <a:lstStyle/>
          <a:p>
            <a:pPr algn="ctr" eaLnBrk="0" hangingPunct="0">
              <a:defRPr/>
            </a:pPr>
            <a:r>
              <a:rPr lang="en-GB" sz="2800" b="1" dirty="0">
                <a:cs typeface="+mn-cs"/>
                <a:hlinkClick r:id="rId3"/>
              </a:rPr>
              <a:t>www.3gpp.org</a:t>
            </a:r>
            <a:endParaRPr lang="en-GB" sz="2800" b="1" dirty="0">
              <a:cs typeface="+mn-cs"/>
            </a:endParaRPr>
          </a:p>
          <a:p>
            <a:pPr algn="ctr" eaLnBrk="0" hangingPunct="0">
              <a:defRPr/>
            </a:pPr>
            <a:r>
              <a:rPr lang="en-GB" sz="2800" b="1" dirty="0">
                <a:cs typeface="+mn-cs"/>
                <a:hlinkClick r:id="rId4"/>
              </a:rPr>
              <a:t>portal.3gpp.org</a:t>
            </a:r>
            <a:endParaRPr lang="en-GB" sz="2800" b="1" dirty="0">
              <a:cs typeface="+mn-cs"/>
            </a:endParaRPr>
          </a:p>
          <a:p>
            <a:pPr algn="ctr" eaLnBrk="0" hangingPunct="0">
              <a:defRPr/>
            </a:pPr>
            <a:endParaRPr lang="en-GB" sz="2800" b="1" dirty="0">
              <a:cs typeface="+mn-cs"/>
            </a:endParaRPr>
          </a:p>
        </p:txBody>
      </p:sp>
      <p:sp>
        <p:nvSpPr>
          <p:cNvPr id="11" name="Rectangle 10"/>
          <p:cNvSpPr/>
          <p:nvPr/>
        </p:nvSpPr>
        <p:spPr>
          <a:xfrm>
            <a:off x="3417253" y="5382578"/>
            <a:ext cx="1973262" cy="336550"/>
          </a:xfrm>
          <a:prstGeom prst="rect">
            <a:avLst/>
          </a:prstGeom>
        </p:spPr>
        <p:txBody>
          <a:bodyPr wrap="none">
            <a:spAutoFit/>
          </a:bodyPr>
          <a:lstStyle/>
          <a:p>
            <a:pPr algn="ctr" eaLnBrk="0" hangingPunct="0">
              <a:buFont typeface="Calibri" pitchFamily="34" charset="0"/>
              <a:buNone/>
              <a:defRPr/>
            </a:pPr>
            <a:r>
              <a:rPr lang="en-GB" sz="1600" b="1" dirty="0">
                <a:solidFill>
                  <a:schemeClr val="tx1">
                    <a:lumMod val="50000"/>
                    <a:lumOff val="50000"/>
                  </a:schemeClr>
                </a:solidFill>
                <a:cs typeface="+mn-cs"/>
              </a:rPr>
              <a:t>contact@3gpp.org</a:t>
            </a:r>
            <a:endParaRPr lang="en-US" sz="4800" b="1" dirty="0">
              <a:solidFill>
                <a:schemeClr val="tx1">
                  <a:lumMod val="50000"/>
                  <a:lumOff val="50000"/>
                </a:schemeClr>
              </a:solidFill>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500">
        <p:circle/>
      </p:transition>
    </mc:Choice>
    <mc:Fallback xmlns="">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7" name="Group 106"/>
          <p:cNvGrpSpPr/>
          <p:nvPr/>
        </p:nvGrpSpPr>
        <p:grpSpPr>
          <a:xfrm>
            <a:off x="588192" y="1935955"/>
            <a:ext cx="583932" cy="3683307"/>
            <a:chOff x="588192" y="1935955"/>
            <a:chExt cx="583932" cy="3683307"/>
          </a:xfrm>
        </p:grpSpPr>
        <p:sp>
          <p:nvSpPr>
            <p:cNvPr id="102" name="Line 57"/>
            <p:cNvSpPr>
              <a:spLocks noChangeShapeType="1"/>
            </p:cNvSpPr>
            <p:nvPr/>
          </p:nvSpPr>
          <p:spPr bwMode="auto">
            <a:xfrm flipV="1">
              <a:off x="869852" y="3588788"/>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3" name="Line 57"/>
            <p:cNvSpPr>
              <a:spLocks noChangeShapeType="1"/>
            </p:cNvSpPr>
            <p:nvPr/>
          </p:nvSpPr>
          <p:spPr bwMode="auto">
            <a:xfrm flipV="1">
              <a:off x="870890" y="4919785"/>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9" name="Line 57"/>
            <p:cNvSpPr>
              <a:spLocks noChangeShapeType="1"/>
            </p:cNvSpPr>
            <p:nvPr/>
          </p:nvSpPr>
          <p:spPr bwMode="auto">
            <a:xfrm rot="5400000">
              <a:off x="-967369" y="3770831"/>
              <a:ext cx="3683307" cy="13556"/>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0" name="Line 57"/>
            <p:cNvSpPr>
              <a:spLocks noChangeShapeType="1"/>
            </p:cNvSpPr>
            <p:nvPr/>
          </p:nvSpPr>
          <p:spPr bwMode="auto">
            <a:xfrm flipV="1">
              <a:off x="874491" y="1940292"/>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1" name="Line 57"/>
            <p:cNvSpPr>
              <a:spLocks noChangeShapeType="1"/>
            </p:cNvSpPr>
            <p:nvPr/>
          </p:nvSpPr>
          <p:spPr bwMode="auto">
            <a:xfrm flipV="1">
              <a:off x="588192" y="2912879"/>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4" name="Line 57"/>
            <p:cNvSpPr>
              <a:spLocks noChangeShapeType="1"/>
            </p:cNvSpPr>
            <p:nvPr/>
          </p:nvSpPr>
          <p:spPr bwMode="auto">
            <a:xfrm flipV="1">
              <a:off x="871256" y="5248031"/>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5" name="Line 57"/>
            <p:cNvSpPr>
              <a:spLocks noChangeShapeType="1"/>
            </p:cNvSpPr>
            <p:nvPr/>
          </p:nvSpPr>
          <p:spPr bwMode="auto">
            <a:xfrm flipV="1">
              <a:off x="874980" y="5607539"/>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grpSp>
      <p:sp>
        <p:nvSpPr>
          <p:cNvPr id="93" name="Line 42"/>
          <p:cNvSpPr>
            <a:spLocks noChangeShapeType="1"/>
          </p:cNvSpPr>
          <p:nvPr/>
        </p:nvSpPr>
        <p:spPr bwMode="auto">
          <a:xfrm flipV="1">
            <a:off x="2108892" y="3941123"/>
            <a:ext cx="4521200" cy="286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9" name="Line 57"/>
          <p:cNvSpPr>
            <a:spLocks noChangeShapeType="1"/>
          </p:cNvSpPr>
          <p:nvPr/>
        </p:nvSpPr>
        <p:spPr bwMode="auto">
          <a:xfrm>
            <a:off x="2115312" y="2550600"/>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6" name="Line 51"/>
          <p:cNvSpPr>
            <a:spLocks noChangeShapeType="1"/>
          </p:cNvSpPr>
          <p:nvPr/>
        </p:nvSpPr>
        <p:spPr bwMode="auto">
          <a:xfrm flipV="1">
            <a:off x="2123380" y="6282549"/>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1" name="Line 80"/>
          <p:cNvSpPr>
            <a:spLocks noChangeShapeType="1"/>
          </p:cNvSpPr>
          <p:nvPr/>
        </p:nvSpPr>
        <p:spPr bwMode="auto">
          <a:xfrm flipV="1">
            <a:off x="6692106" y="2372742"/>
            <a:ext cx="1641475" cy="0"/>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92" name="Line 80"/>
          <p:cNvSpPr>
            <a:spLocks noChangeShapeType="1"/>
          </p:cNvSpPr>
          <p:nvPr/>
        </p:nvSpPr>
        <p:spPr bwMode="auto">
          <a:xfrm flipV="1">
            <a:off x="6566938" y="2943053"/>
            <a:ext cx="1641475" cy="0"/>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3" name="Line 51"/>
          <p:cNvSpPr>
            <a:spLocks noChangeShapeType="1"/>
          </p:cNvSpPr>
          <p:nvPr/>
        </p:nvSpPr>
        <p:spPr bwMode="auto">
          <a:xfrm flipV="1">
            <a:off x="2047606" y="5942641"/>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67" name="Line 55"/>
          <p:cNvSpPr>
            <a:spLocks noChangeShapeType="1"/>
          </p:cNvSpPr>
          <p:nvPr/>
        </p:nvSpPr>
        <p:spPr bwMode="auto">
          <a:xfrm>
            <a:off x="2170259" y="1606414"/>
            <a:ext cx="4451350" cy="1573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15" name="Line 3"/>
          <p:cNvSpPr>
            <a:spLocks noChangeShapeType="1"/>
          </p:cNvSpPr>
          <p:nvPr/>
        </p:nvSpPr>
        <p:spPr bwMode="auto">
          <a:xfrm flipH="1">
            <a:off x="6545016" y="851877"/>
            <a:ext cx="4276" cy="5502031"/>
          </a:xfrm>
          <a:prstGeom prst="line">
            <a:avLst/>
          </a:prstGeom>
          <a:noFill/>
          <a:ln w="508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16" name="AutoShape 4"/>
          <p:cNvSpPr>
            <a:spLocks noChangeArrowheads="1"/>
          </p:cNvSpPr>
          <p:nvPr/>
        </p:nvSpPr>
        <p:spPr bwMode="auto">
          <a:xfrm>
            <a:off x="3175075" y="567233"/>
            <a:ext cx="1565641" cy="155950"/>
          </a:xfrm>
          <a:prstGeom prst="roundRect">
            <a:avLst>
              <a:gd name="adj" fmla="val 24333"/>
            </a:avLst>
          </a:prstGeom>
          <a:solidFill>
            <a:srgbClr val="CC3300"/>
          </a:solidFill>
          <a:ln>
            <a:noFill/>
          </a:ln>
          <a:effectLst/>
          <a:extLs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solidFill>
                  <a:srgbClr val="FFFFFF"/>
                </a:solidFill>
              </a:rPr>
              <a:t>3GPP Support Team</a:t>
            </a:r>
          </a:p>
        </p:txBody>
      </p:sp>
      <p:sp>
        <p:nvSpPr>
          <p:cNvPr id="13317" name="AutoShape 5"/>
          <p:cNvSpPr>
            <a:spLocks noChangeArrowheads="1"/>
          </p:cNvSpPr>
          <p:nvPr/>
        </p:nvSpPr>
        <p:spPr bwMode="auto">
          <a:xfrm>
            <a:off x="7130042" y="1553745"/>
            <a:ext cx="1778000" cy="446276"/>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John Meredith</a:t>
            </a:r>
          </a:p>
          <a:p>
            <a:pPr algn="ctr"/>
            <a:r>
              <a:rPr lang="en-US" sz="800" dirty="0"/>
              <a:t>Specifications Manager</a:t>
            </a:r>
            <a:br>
              <a:rPr lang="en-US" sz="800" dirty="0"/>
            </a:br>
            <a:r>
              <a:rPr lang="en-US" sz="800" dirty="0"/>
              <a:t>Director MCC, ETSI</a:t>
            </a:r>
          </a:p>
        </p:txBody>
      </p:sp>
      <p:sp>
        <p:nvSpPr>
          <p:cNvPr id="13318" name="AutoShape 6"/>
          <p:cNvSpPr>
            <a:spLocks noChangeArrowheads="1"/>
          </p:cNvSpPr>
          <p:nvPr/>
        </p:nvSpPr>
        <p:spPr bwMode="auto">
          <a:xfrm>
            <a:off x="7130042" y="2137720"/>
            <a:ext cx="1778000" cy="44341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a:p>
            <a:pPr algn="ctr"/>
            <a:r>
              <a:rPr lang="en-GB" sz="800" dirty="0"/>
              <a:t>Work Plan Coordinator </a:t>
            </a:r>
            <a:endParaRPr lang="en-US" sz="800" dirty="0"/>
          </a:p>
        </p:txBody>
      </p:sp>
      <p:sp>
        <p:nvSpPr>
          <p:cNvPr id="13319" name="Rectangle 7"/>
          <p:cNvSpPr>
            <a:spLocks noChangeArrowheads="1"/>
          </p:cNvSpPr>
          <p:nvPr/>
        </p:nvSpPr>
        <p:spPr bwMode="auto">
          <a:xfrm>
            <a:off x="7072892" y="4581743"/>
            <a:ext cx="1954212" cy="1451734"/>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800" dirty="0"/>
          </a:p>
        </p:txBody>
      </p:sp>
      <p:sp>
        <p:nvSpPr>
          <p:cNvPr id="13320" name="AutoShape 8"/>
          <p:cNvSpPr>
            <a:spLocks noChangeArrowheads="1"/>
          </p:cNvSpPr>
          <p:nvPr/>
        </p:nvSpPr>
        <p:spPr bwMode="auto">
          <a:xfrm>
            <a:off x="7072892" y="4356955"/>
            <a:ext cx="1954212" cy="240303"/>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Support</a:t>
            </a:r>
            <a:r>
              <a:rPr lang="en-US" sz="800" b="1" dirty="0"/>
              <a:t> </a:t>
            </a:r>
            <a:r>
              <a:rPr lang="en-US" sz="800" dirty="0"/>
              <a:t>Assistants/Coordinators</a:t>
            </a:r>
          </a:p>
        </p:txBody>
      </p:sp>
      <p:sp>
        <p:nvSpPr>
          <p:cNvPr id="13321" name="AutoShape 9"/>
          <p:cNvSpPr>
            <a:spLocks noChangeArrowheads="1"/>
          </p:cNvSpPr>
          <p:nvPr/>
        </p:nvSpPr>
        <p:spPr bwMode="auto">
          <a:xfrm>
            <a:off x="7176079" y="4679932"/>
            <a:ext cx="1779588" cy="31409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Susanna Kooistra</a:t>
            </a:r>
            <a:br>
              <a:rPr lang="en-US" sz="800" dirty="0"/>
            </a:br>
            <a:r>
              <a:rPr lang="en-US" sz="800" dirty="0"/>
              <a:t>(liaisons, membership, …)</a:t>
            </a:r>
          </a:p>
        </p:txBody>
      </p:sp>
      <p:sp>
        <p:nvSpPr>
          <p:cNvPr id="13322" name="AutoShape 10"/>
          <p:cNvSpPr>
            <a:spLocks noChangeArrowheads="1"/>
          </p:cNvSpPr>
          <p:nvPr/>
        </p:nvSpPr>
        <p:spPr bwMode="auto">
          <a:xfrm>
            <a:off x="7166554" y="5125043"/>
            <a:ext cx="1779588" cy="32228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Anna Riondet</a:t>
            </a:r>
            <a:br>
              <a:rPr lang="en-US" sz="800" dirty="0"/>
            </a:br>
            <a:r>
              <a:rPr lang="en-US" sz="800" dirty="0"/>
              <a:t>(general admin)</a:t>
            </a:r>
          </a:p>
        </p:txBody>
      </p:sp>
      <p:sp>
        <p:nvSpPr>
          <p:cNvPr id="13323" name="AutoShape 11"/>
          <p:cNvSpPr>
            <a:spLocks noChangeArrowheads="1"/>
          </p:cNvSpPr>
          <p:nvPr/>
        </p:nvSpPr>
        <p:spPr bwMode="auto">
          <a:xfrm>
            <a:off x="7150924" y="5576748"/>
            <a:ext cx="1779588" cy="30042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Emmanuelle Wurffel</a:t>
            </a:r>
            <a:br>
              <a:rPr lang="en-US" sz="800" dirty="0"/>
            </a:br>
            <a:r>
              <a:rPr lang="en-US" sz="800" dirty="0"/>
              <a:t>(meetings, …)</a:t>
            </a:r>
          </a:p>
        </p:txBody>
      </p:sp>
      <p:sp>
        <p:nvSpPr>
          <p:cNvPr id="13325" name="Line 13"/>
          <p:cNvSpPr>
            <a:spLocks noChangeShapeType="1"/>
          </p:cNvSpPr>
          <p:nvPr/>
        </p:nvSpPr>
        <p:spPr bwMode="auto">
          <a:xfrm flipV="1">
            <a:off x="2087539" y="5251367"/>
            <a:ext cx="4445000"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26" name="AutoShape 14"/>
          <p:cNvSpPr>
            <a:spLocks noChangeArrowheads="1"/>
          </p:cNvSpPr>
          <p:nvPr/>
        </p:nvSpPr>
        <p:spPr bwMode="auto">
          <a:xfrm>
            <a:off x="3927452" y="5200567"/>
            <a:ext cx="889000" cy="99992"/>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4</a:t>
            </a:r>
          </a:p>
        </p:txBody>
      </p:sp>
      <p:sp>
        <p:nvSpPr>
          <p:cNvPr id="13329" name="AutoShape 17"/>
          <p:cNvSpPr>
            <a:spLocks noChangeArrowheads="1"/>
          </p:cNvSpPr>
          <p:nvPr/>
        </p:nvSpPr>
        <p:spPr bwMode="auto">
          <a:xfrm>
            <a:off x="1112508" y="5156670"/>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Paolo Usai</a:t>
            </a:r>
          </a:p>
        </p:txBody>
      </p:sp>
      <p:sp>
        <p:nvSpPr>
          <p:cNvPr id="13331" name="Line 19"/>
          <p:cNvSpPr>
            <a:spLocks noChangeShapeType="1"/>
          </p:cNvSpPr>
          <p:nvPr/>
        </p:nvSpPr>
        <p:spPr bwMode="auto">
          <a:xfrm>
            <a:off x="1988771" y="3221974"/>
            <a:ext cx="4553893" cy="781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32" name="AutoShape 20"/>
          <p:cNvSpPr>
            <a:spLocks noChangeArrowheads="1"/>
          </p:cNvSpPr>
          <p:nvPr/>
        </p:nvSpPr>
        <p:spPr bwMode="auto">
          <a:xfrm>
            <a:off x="1112508" y="3836401"/>
            <a:ext cx="1226194"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Frédéric Firmin</a:t>
            </a:r>
          </a:p>
        </p:txBody>
      </p:sp>
      <p:sp>
        <p:nvSpPr>
          <p:cNvPr id="13339" name="Line 27"/>
          <p:cNvSpPr>
            <a:spLocks noChangeShapeType="1"/>
          </p:cNvSpPr>
          <p:nvPr/>
        </p:nvSpPr>
        <p:spPr bwMode="auto">
          <a:xfrm>
            <a:off x="2075884" y="4929685"/>
            <a:ext cx="4287588"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40" name="AutoShape 28"/>
          <p:cNvSpPr>
            <a:spLocks noChangeArrowheads="1"/>
          </p:cNvSpPr>
          <p:nvPr/>
        </p:nvSpPr>
        <p:spPr bwMode="auto">
          <a:xfrm>
            <a:off x="1112508" y="4835932"/>
            <a:ext cx="1204085"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Patrick Mérias</a:t>
            </a:r>
          </a:p>
        </p:txBody>
      </p:sp>
      <p:sp>
        <p:nvSpPr>
          <p:cNvPr id="13341" name="Line 29"/>
          <p:cNvSpPr>
            <a:spLocks noChangeShapeType="1"/>
          </p:cNvSpPr>
          <p:nvPr/>
        </p:nvSpPr>
        <p:spPr bwMode="auto">
          <a:xfrm flipV="1">
            <a:off x="2036312" y="4598710"/>
            <a:ext cx="4521200" cy="286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42" name="AutoShape 30"/>
          <p:cNvSpPr>
            <a:spLocks noChangeArrowheads="1"/>
          </p:cNvSpPr>
          <p:nvPr/>
        </p:nvSpPr>
        <p:spPr bwMode="auto">
          <a:xfrm>
            <a:off x="1112508" y="450220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Kimmo Kymalainen</a:t>
            </a:r>
          </a:p>
        </p:txBody>
      </p:sp>
      <p:sp>
        <p:nvSpPr>
          <p:cNvPr id="13343" name="AutoShape 31"/>
          <p:cNvSpPr>
            <a:spLocks noChangeArrowheads="1"/>
          </p:cNvSpPr>
          <p:nvPr/>
        </p:nvSpPr>
        <p:spPr bwMode="auto">
          <a:xfrm>
            <a:off x="4744587" y="4549273"/>
            <a:ext cx="889000" cy="99992"/>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a:t>
            </a:r>
          </a:p>
        </p:txBody>
      </p:sp>
      <p:sp>
        <p:nvSpPr>
          <p:cNvPr id="13344" name="AutoShape 32"/>
          <p:cNvSpPr>
            <a:spLocks noChangeArrowheads="1"/>
          </p:cNvSpPr>
          <p:nvPr/>
        </p:nvSpPr>
        <p:spPr bwMode="auto">
          <a:xfrm>
            <a:off x="4743000" y="4668444"/>
            <a:ext cx="889000" cy="99992"/>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4</a:t>
            </a:r>
          </a:p>
        </p:txBody>
      </p:sp>
      <p:sp>
        <p:nvSpPr>
          <p:cNvPr id="13345" name="Line 33"/>
          <p:cNvSpPr>
            <a:spLocks noChangeShapeType="1"/>
          </p:cNvSpPr>
          <p:nvPr/>
        </p:nvSpPr>
        <p:spPr bwMode="auto">
          <a:xfrm flipV="1">
            <a:off x="6372898" y="3577235"/>
            <a:ext cx="1466056" cy="15878"/>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46" name="AutoShape 34"/>
          <p:cNvSpPr>
            <a:spLocks noChangeArrowheads="1"/>
          </p:cNvSpPr>
          <p:nvPr/>
        </p:nvSpPr>
        <p:spPr bwMode="auto">
          <a:xfrm>
            <a:off x="7149092" y="3913766"/>
            <a:ext cx="1763712" cy="31754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Shicheng Hu / Olivier Genoud</a:t>
            </a:r>
          </a:p>
          <a:p>
            <a:pPr algn="ctr"/>
            <a:r>
              <a:rPr lang="en-US" sz="800" dirty="0"/>
              <a:t>TTCN Support</a:t>
            </a:r>
          </a:p>
        </p:txBody>
      </p:sp>
      <p:sp>
        <p:nvSpPr>
          <p:cNvPr id="13347" name="Line 35"/>
          <p:cNvSpPr>
            <a:spLocks noChangeShapeType="1"/>
          </p:cNvSpPr>
          <p:nvPr/>
        </p:nvSpPr>
        <p:spPr bwMode="auto">
          <a:xfrm>
            <a:off x="2027214" y="3577997"/>
            <a:ext cx="4486275"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49" name="AutoShape 37"/>
          <p:cNvSpPr>
            <a:spLocks noChangeArrowheads="1"/>
          </p:cNvSpPr>
          <p:nvPr/>
        </p:nvSpPr>
        <p:spPr bwMode="auto">
          <a:xfrm>
            <a:off x="1112508" y="349441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Ingbert Sigovich</a:t>
            </a:r>
          </a:p>
        </p:txBody>
      </p:sp>
      <p:sp>
        <p:nvSpPr>
          <p:cNvPr id="13350" name="AutoShape 38"/>
          <p:cNvSpPr>
            <a:spLocks noChangeArrowheads="1"/>
          </p:cNvSpPr>
          <p:nvPr/>
        </p:nvSpPr>
        <p:spPr bwMode="auto">
          <a:xfrm>
            <a:off x="2455839" y="3532735"/>
            <a:ext cx="889000" cy="9926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5</a:t>
            </a:r>
          </a:p>
        </p:txBody>
      </p:sp>
      <p:sp>
        <p:nvSpPr>
          <p:cNvPr id="13351" name="Line 39"/>
          <p:cNvSpPr>
            <a:spLocks noChangeShapeType="1"/>
          </p:cNvSpPr>
          <p:nvPr/>
        </p:nvSpPr>
        <p:spPr bwMode="auto">
          <a:xfrm>
            <a:off x="2047546" y="2896709"/>
            <a:ext cx="4489450" cy="1573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53" name="AutoShape 41"/>
          <p:cNvSpPr>
            <a:spLocks noChangeArrowheads="1"/>
          </p:cNvSpPr>
          <p:nvPr/>
        </p:nvSpPr>
        <p:spPr bwMode="auto">
          <a:xfrm>
            <a:off x="4787022" y="6225772"/>
            <a:ext cx="889000" cy="99261"/>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13354" name="Line 42"/>
          <p:cNvSpPr>
            <a:spLocks noChangeShapeType="1"/>
          </p:cNvSpPr>
          <p:nvPr/>
        </p:nvSpPr>
        <p:spPr bwMode="auto">
          <a:xfrm flipV="1">
            <a:off x="2042461" y="4249831"/>
            <a:ext cx="4521200" cy="286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55" name="AutoShape 43"/>
          <p:cNvSpPr>
            <a:spLocks noChangeArrowheads="1"/>
          </p:cNvSpPr>
          <p:nvPr/>
        </p:nvSpPr>
        <p:spPr bwMode="auto">
          <a:xfrm>
            <a:off x="1112508" y="4167722"/>
            <a:ext cx="1210836" cy="19024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Xavier Piednoir</a:t>
            </a:r>
          </a:p>
        </p:txBody>
      </p:sp>
      <p:sp>
        <p:nvSpPr>
          <p:cNvPr id="13356" name="AutoShape 44" descr="Dark downward diagonal"/>
          <p:cNvSpPr>
            <a:spLocks noChangeArrowheads="1"/>
          </p:cNvSpPr>
          <p:nvPr/>
        </p:nvSpPr>
        <p:spPr bwMode="auto">
          <a:xfrm>
            <a:off x="5461936" y="4206744"/>
            <a:ext cx="889000" cy="99992"/>
          </a:xfrm>
          <a:prstGeom prst="flowChartOnlineStorage">
            <a:avLst/>
          </a:prstGeom>
          <a:pattFill prst="dkDnDiag">
            <a:fgClr>
              <a:srgbClr val="DDDDDD"/>
            </a:fgClr>
            <a:bgClr>
              <a:srgbClr val="FFFFFF"/>
            </a:bgClr>
          </a:patt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solidFill>
                  <a:srgbClr val="777777"/>
                </a:solidFill>
              </a:rPr>
              <a:t>SCP</a:t>
            </a:r>
          </a:p>
        </p:txBody>
      </p:sp>
      <p:sp>
        <p:nvSpPr>
          <p:cNvPr id="13357" name="AutoShape 45"/>
          <p:cNvSpPr>
            <a:spLocks noChangeArrowheads="1"/>
          </p:cNvSpPr>
          <p:nvPr/>
        </p:nvSpPr>
        <p:spPr bwMode="auto">
          <a:xfrm>
            <a:off x="4722161" y="4206744"/>
            <a:ext cx="889000" cy="99992"/>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6</a:t>
            </a:r>
          </a:p>
        </p:txBody>
      </p:sp>
      <p:sp>
        <p:nvSpPr>
          <p:cNvPr id="13360" name="AutoShape 48"/>
          <p:cNvSpPr>
            <a:spLocks noChangeArrowheads="1"/>
          </p:cNvSpPr>
          <p:nvPr/>
        </p:nvSpPr>
        <p:spPr bwMode="auto">
          <a:xfrm>
            <a:off x="3958530" y="3170307"/>
            <a:ext cx="889000" cy="9999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a:t>
            </a:r>
          </a:p>
        </p:txBody>
      </p:sp>
      <p:sp>
        <p:nvSpPr>
          <p:cNvPr id="13361" name="AutoShape 49"/>
          <p:cNvSpPr>
            <a:spLocks noChangeArrowheads="1"/>
          </p:cNvSpPr>
          <p:nvPr/>
        </p:nvSpPr>
        <p:spPr bwMode="auto">
          <a:xfrm>
            <a:off x="1112508" y="3136307"/>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Maurice Pope</a:t>
            </a:r>
          </a:p>
        </p:txBody>
      </p:sp>
      <p:sp>
        <p:nvSpPr>
          <p:cNvPr id="13362" name="AutoShape 50"/>
          <p:cNvSpPr>
            <a:spLocks noChangeArrowheads="1"/>
          </p:cNvSpPr>
          <p:nvPr/>
        </p:nvSpPr>
        <p:spPr bwMode="auto">
          <a:xfrm>
            <a:off x="3942137" y="3294419"/>
            <a:ext cx="889000" cy="9999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2</a:t>
            </a:r>
          </a:p>
        </p:txBody>
      </p:sp>
      <p:sp>
        <p:nvSpPr>
          <p:cNvPr id="13363" name="Line 51"/>
          <p:cNvSpPr>
            <a:spLocks noChangeShapeType="1"/>
          </p:cNvSpPr>
          <p:nvPr/>
        </p:nvSpPr>
        <p:spPr bwMode="auto">
          <a:xfrm flipV="1">
            <a:off x="1982337" y="5587237"/>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64" name="AutoShape 52"/>
          <p:cNvSpPr>
            <a:spLocks noChangeArrowheads="1"/>
          </p:cNvSpPr>
          <p:nvPr/>
        </p:nvSpPr>
        <p:spPr bwMode="auto">
          <a:xfrm>
            <a:off x="1112508" y="5501729"/>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Stefania Sesia</a:t>
            </a:r>
          </a:p>
        </p:txBody>
      </p:sp>
      <p:sp>
        <p:nvSpPr>
          <p:cNvPr id="13365" name="AutoShape 53"/>
          <p:cNvSpPr>
            <a:spLocks noChangeArrowheads="1"/>
          </p:cNvSpPr>
          <p:nvPr/>
        </p:nvSpPr>
        <p:spPr bwMode="auto">
          <a:xfrm>
            <a:off x="2476904" y="5553608"/>
            <a:ext cx="889000" cy="9926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3</a:t>
            </a:r>
          </a:p>
        </p:txBody>
      </p:sp>
      <p:sp>
        <p:nvSpPr>
          <p:cNvPr id="13366" name="AutoShape 54"/>
          <p:cNvSpPr>
            <a:spLocks noChangeArrowheads="1"/>
          </p:cNvSpPr>
          <p:nvPr/>
        </p:nvSpPr>
        <p:spPr bwMode="auto">
          <a:xfrm>
            <a:off x="1131361" y="151489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p:txBody>
      </p:sp>
      <p:sp>
        <p:nvSpPr>
          <p:cNvPr id="13368" name="AutoShape 56"/>
          <p:cNvSpPr>
            <a:spLocks noChangeArrowheads="1"/>
          </p:cNvSpPr>
          <p:nvPr/>
        </p:nvSpPr>
        <p:spPr bwMode="auto">
          <a:xfrm>
            <a:off x="3944717" y="1565914"/>
            <a:ext cx="890588" cy="9926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1</a:t>
            </a:r>
          </a:p>
        </p:txBody>
      </p:sp>
      <p:sp>
        <p:nvSpPr>
          <p:cNvPr id="13369" name="Line 57"/>
          <p:cNvSpPr>
            <a:spLocks noChangeShapeType="1"/>
          </p:cNvSpPr>
          <p:nvPr/>
        </p:nvSpPr>
        <p:spPr bwMode="auto">
          <a:xfrm>
            <a:off x="2057180" y="2237945"/>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70" name="AutoShape 58"/>
          <p:cNvSpPr>
            <a:spLocks noChangeArrowheads="1"/>
          </p:cNvSpPr>
          <p:nvPr/>
        </p:nvSpPr>
        <p:spPr bwMode="auto">
          <a:xfrm>
            <a:off x="1131361" y="2146774"/>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Dionisio Zumerle</a:t>
            </a:r>
          </a:p>
        </p:txBody>
      </p:sp>
      <p:sp>
        <p:nvSpPr>
          <p:cNvPr id="13371" name="AutoShape 59"/>
          <p:cNvSpPr>
            <a:spLocks noChangeArrowheads="1"/>
          </p:cNvSpPr>
          <p:nvPr/>
        </p:nvSpPr>
        <p:spPr bwMode="auto">
          <a:xfrm>
            <a:off x="3977383" y="2266855"/>
            <a:ext cx="889000" cy="9926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a:t>
            </a:r>
          </a:p>
        </p:txBody>
      </p:sp>
      <p:sp>
        <p:nvSpPr>
          <p:cNvPr id="13372" name="AutoShape 60"/>
          <p:cNvSpPr>
            <a:spLocks noChangeArrowheads="1"/>
          </p:cNvSpPr>
          <p:nvPr/>
        </p:nvSpPr>
        <p:spPr bwMode="auto">
          <a:xfrm>
            <a:off x="3977383" y="2139277"/>
            <a:ext cx="889000" cy="9926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5</a:t>
            </a:r>
          </a:p>
        </p:txBody>
      </p:sp>
      <p:sp>
        <p:nvSpPr>
          <p:cNvPr id="13373" name="AutoShape 61"/>
          <p:cNvSpPr>
            <a:spLocks noChangeArrowheads="1"/>
          </p:cNvSpPr>
          <p:nvPr/>
        </p:nvSpPr>
        <p:spPr bwMode="auto">
          <a:xfrm>
            <a:off x="7130042" y="2725095"/>
            <a:ext cx="1778000" cy="44341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Kevin Flynn</a:t>
            </a:r>
          </a:p>
          <a:p>
            <a:pPr algn="ctr"/>
            <a:r>
              <a:rPr lang="en-GB" sz="800" dirty="0"/>
              <a:t>Marketing and Communications </a:t>
            </a:r>
            <a:endParaRPr lang="en-US" sz="800" dirty="0"/>
          </a:p>
        </p:txBody>
      </p:sp>
      <p:sp>
        <p:nvSpPr>
          <p:cNvPr id="13374" name="AutoShape 62"/>
          <p:cNvSpPr>
            <a:spLocks noChangeArrowheads="1"/>
          </p:cNvSpPr>
          <p:nvPr/>
        </p:nvSpPr>
        <p:spPr bwMode="auto">
          <a:xfrm>
            <a:off x="2439172" y="4883005"/>
            <a:ext cx="889000" cy="9999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1</a:t>
            </a:r>
          </a:p>
        </p:txBody>
      </p:sp>
      <p:sp>
        <p:nvSpPr>
          <p:cNvPr id="13375" name="AutoShape 63"/>
          <p:cNvSpPr>
            <a:spLocks noChangeArrowheads="1"/>
          </p:cNvSpPr>
          <p:nvPr/>
        </p:nvSpPr>
        <p:spPr bwMode="auto">
          <a:xfrm>
            <a:off x="4743000" y="3894807"/>
            <a:ext cx="890588" cy="99992"/>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1</a:t>
            </a:r>
          </a:p>
        </p:txBody>
      </p:sp>
      <p:sp>
        <p:nvSpPr>
          <p:cNvPr id="13376" name="Line 64"/>
          <p:cNvSpPr>
            <a:spLocks noChangeShapeType="1"/>
          </p:cNvSpPr>
          <p:nvPr/>
        </p:nvSpPr>
        <p:spPr bwMode="auto">
          <a:xfrm>
            <a:off x="1989344" y="1889840"/>
            <a:ext cx="4506913" cy="1144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77" name="AutoShape 65"/>
          <p:cNvSpPr>
            <a:spLocks noChangeArrowheads="1"/>
          </p:cNvSpPr>
          <p:nvPr/>
        </p:nvSpPr>
        <p:spPr bwMode="auto">
          <a:xfrm>
            <a:off x="2459976" y="1850109"/>
            <a:ext cx="889000" cy="99992"/>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2</a:t>
            </a:r>
          </a:p>
        </p:txBody>
      </p:sp>
      <p:sp>
        <p:nvSpPr>
          <p:cNvPr id="13383" name="AutoShape 71"/>
          <p:cNvSpPr>
            <a:spLocks noChangeArrowheads="1"/>
          </p:cNvSpPr>
          <p:nvPr/>
        </p:nvSpPr>
        <p:spPr bwMode="auto">
          <a:xfrm>
            <a:off x="1131361" y="1830870"/>
            <a:ext cx="1210836" cy="19024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Juha Korhonen</a:t>
            </a:r>
          </a:p>
        </p:txBody>
      </p:sp>
      <p:sp>
        <p:nvSpPr>
          <p:cNvPr id="13384" name="AutoShape 72"/>
          <p:cNvSpPr>
            <a:spLocks noChangeArrowheads="1"/>
          </p:cNvSpPr>
          <p:nvPr/>
        </p:nvSpPr>
        <p:spPr bwMode="auto">
          <a:xfrm>
            <a:off x="1112508" y="550014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Issam Toufik</a:t>
            </a:r>
          </a:p>
        </p:txBody>
      </p:sp>
      <p:sp>
        <p:nvSpPr>
          <p:cNvPr id="13387" name="AutoShape 75"/>
          <p:cNvSpPr>
            <a:spLocks noChangeArrowheads="1"/>
          </p:cNvSpPr>
          <p:nvPr/>
        </p:nvSpPr>
        <p:spPr bwMode="auto">
          <a:xfrm>
            <a:off x="1131361" y="213566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Mirko Cano</a:t>
            </a:r>
          </a:p>
        </p:txBody>
      </p:sp>
      <p:sp>
        <p:nvSpPr>
          <p:cNvPr id="13388" name="AutoShape 76"/>
          <p:cNvSpPr>
            <a:spLocks noChangeArrowheads="1"/>
          </p:cNvSpPr>
          <p:nvPr/>
        </p:nvSpPr>
        <p:spPr bwMode="auto">
          <a:xfrm>
            <a:off x="7157029" y="3395736"/>
            <a:ext cx="1778000" cy="39192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Nicolas Barbance</a:t>
            </a:r>
            <a:br>
              <a:rPr lang="en-US" sz="800" dirty="0"/>
            </a:br>
            <a:r>
              <a:rPr lang="en-US" sz="800" dirty="0"/>
              <a:t>IT Systems Administrator</a:t>
            </a:r>
            <a:r>
              <a:rPr lang="en-GB" sz="800" dirty="0"/>
              <a:t> </a:t>
            </a:r>
            <a:endParaRPr lang="en-US" sz="800" dirty="0"/>
          </a:p>
        </p:txBody>
      </p:sp>
      <p:sp>
        <p:nvSpPr>
          <p:cNvPr id="13335" name="AutoShape 23"/>
          <p:cNvSpPr>
            <a:spLocks noChangeArrowheads="1"/>
          </p:cNvSpPr>
          <p:nvPr/>
        </p:nvSpPr>
        <p:spPr bwMode="auto">
          <a:xfrm>
            <a:off x="2495116" y="2844124"/>
            <a:ext cx="889104" cy="99992"/>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4</a:t>
            </a:r>
          </a:p>
        </p:txBody>
      </p:sp>
      <p:sp>
        <p:nvSpPr>
          <p:cNvPr id="77" name="AutoShape 74"/>
          <p:cNvSpPr>
            <a:spLocks noChangeArrowheads="1"/>
          </p:cNvSpPr>
          <p:nvPr/>
        </p:nvSpPr>
        <p:spPr bwMode="auto">
          <a:xfrm>
            <a:off x="1120187" y="279104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Yong-Jun Chung</a:t>
            </a:r>
          </a:p>
        </p:txBody>
      </p:sp>
      <p:sp>
        <p:nvSpPr>
          <p:cNvPr id="78" name="AutoShape 34"/>
          <p:cNvSpPr>
            <a:spLocks noChangeArrowheads="1"/>
          </p:cNvSpPr>
          <p:nvPr/>
        </p:nvSpPr>
        <p:spPr bwMode="auto">
          <a:xfrm>
            <a:off x="7182430" y="3916147"/>
            <a:ext cx="1763712" cy="31754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Olivier Genoud</a:t>
            </a:r>
          </a:p>
          <a:p>
            <a:pPr algn="ctr"/>
            <a:r>
              <a:rPr lang="en-US" sz="800" dirty="0"/>
              <a:t>TTCN Support</a:t>
            </a:r>
          </a:p>
        </p:txBody>
      </p:sp>
      <p:sp>
        <p:nvSpPr>
          <p:cNvPr id="80" name="AutoShape 72"/>
          <p:cNvSpPr>
            <a:spLocks noChangeArrowheads="1"/>
          </p:cNvSpPr>
          <p:nvPr/>
        </p:nvSpPr>
        <p:spPr bwMode="auto">
          <a:xfrm>
            <a:off x="1112508" y="583811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Bernt Mattsson</a:t>
            </a:r>
          </a:p>
        </p:txBody>
      </p:sp>
      <p:sp>
        <p:nvSpPr>
          <p:cNvPr id="81" name="Line 57"/>
          <p:cNvSpPr>
            <a:spLocks noChangeShapeType="1"/>
          </p:cNvSpPr>
          <p:nvPr/>
        </p:nvSpPr>
        <p:spPr bwMode="auto">
          <a:xfrm>
            <a:off x="2154506" y="944202"/>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90" name="AutoShape 78"/>
          <p:cNvSpPr>
            <a:spLocks noChangeArrowheads="1"/>
          </p:cNvSpPr>
          <p:nvPr/>
        </p:nvSpPr>
        <p:spPr bwMode="auto">
          <a:xfrm>
            <a:off x="3227167" y="913850"/>
            <a:ext cx="889000" cy="99991"/>
          </a:xfrm>
          <a:prstGeom prst="flowChartOnlineStorage">
            <a:avLst/>
          </a:prstGeom>
          <a:solidFill>
            <a:srgbClr val="66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PCG</a:t>
            </a:r>
          </a:p>
        </p:txBody>
      </p:sp>
      <p:sp>
        <p:nvSpPr>
          <p:cNvPr id="13337" name="AutoShape 25"/>
          <p:cNvSpPr>
            <a:spLocks noChangeArrowheads="1"/>
          </p:cNvSpPr>
          <p:nvPr/>
        </p:nvSpPr>
        <p:spPr bwMode="auto">
          <a:xfrm>
            <a:off x="1107915" y="779727"/>
            <a:ext cx="1210836" cy="275631"/>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Adrian Scrase</a:t>
            </a:r>
          </a:p>
          <a:p>
            <a:pPr algn="ctr"/>
            <a:r>
              <a:rPr lang="en-US" sz="800" dirty="0"/>
              <a:t>CTO, ETSI</a:t>
            </a:r>
          </a:p>
        </p:txBody>
      </p:sp>
      <p:sp>
        <p:nvSpPr>
          <p:cNvPr id="82" name="Line 57"/>
          <p:cNvSpPr>
            <a:spLocks noChangeShapeType="1"/>
          </p:cNvSpPr>
          <p:nvPr/>
        </p:nvSpPr>
        <p:spPr bwMode="auto">
          <a:xfrm>
            <a:off x="2102178" y="1313922"/>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36" name="AutoShape 24"/>
          <p:cNvSpPr>
            <a:spLocks noChangeArrowheads="1"/>
          </p:cNvSpPr>
          <p:nvPr/>
        </p:nvSpPr>
        <p:spPr bwMode="auto">
          <a:xfrm>
            <a:off x="1131361" y="1216787"/>
            <a:ext cx="1210978" cy="18942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Joern Krause</a:t>
            </a:r>
          </a:p>
        </p:txBody>
      </p:sp>
      <p:sp>
        <p:nvSpPr>
          <p:cNvPr id="13378" name="AutoShape 66"/>
          <p:cNvSpPr>
            <a:spLocks noChangeArrowheads="1"/>
          </p:cNvSpPr>
          <p:nvPr/>
        </p:nvSpPr>
        <p:spPr bwMode="auto">
          <a:xfrm>
            <a:off x="2484516" y="1267397"/>
            <a:ext cx="889000" cy="9999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a:t>
            </a:r>
          </a:p>
        </p:txBody>
      </p:sp>
      <p:sp>
        <p:nvSpPr>
          <p:cNvPr id="84" name="AutoShape 14"/>
          <p:cNvSpPr>
            <a:spLocks noChangeArrowheads="1"/>
          </p:cNvSpPr>
          <p:nvPr/>
        </p:nvSpPr>
        <p:spPr bwMode="auto">
          <a:xfrm>
            <a:off x="3932184" y="5884513"/>
            <a:ext cx="889000" cy="99992"/>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6</a:t>
            </a:r>
          </a:p>
        </p:txBody>
      </p:sp>
      <p:sp>
        <p:nvSpPr>
          <p:cNvPr id="88" name="Text Box 12"/>
          <p:cNvSpPr txBox="1">
            <a:spLocks noChangeArrowheads="1"/>
          </p:cNvSpPr>
          <p:nvPr/>
        </p:nvSpPr>
        <p:spPr bwMode="auto">
          <a:xfrm>
            <a:off x="7291096" y="6456579"/>
            <a:ext cx="920966" cy="215444"/>
          </a:xfrm>
          <a:prstGeom prst="rect">
            <a:avLst/>
          </a:prstGeom>
          <a:solidFill>
            <a:schemeClr val="bg1"/>
          </a:solidFill>
          <a:ln>
            <a:noFill/>
          </a:ln>
          <a:effectLst/>
        </p:spPr>
        <p:txBody>
          <a:bodyPr wrap="square">
            <a:spAutoFit/>
          </a:bodyPr>
          <a:lstStyle/>
          <a:p>
            <a:pPr algn="r">
              <a:spcBef>
                <a:spcPct val="50000"/>
              </a:spcBef>
            </a:pPr>
            <a:r>
              <a:rPr lang="en-GB" sz="800" dirty="0"/>
              <a:t>2015-09-01</a:t>
            </a:r>
          </a:p>
        </p:txBody>
      </p:sp>
      <p:sp>
        <p:nvSpPr>
          <p:cNvPr id="92" name="AutoShape 72"/>
          <p:cNvSpPr>
            <a:spLocks noChangeArrowheads="1"/>
          </p:cNvSpPr>
          <p:nvPr/>
        </p:nvSpPr>
        <p:spPr bwMode="auto">
          <a:xfrm>
            <a:off x="1092543" y="6151208"/>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Saurav Arora</a:t>
            </a:r>
          </a:p>
        </p:txBody>
      </p:sp>
      <p:sp>
        <p:nvSpPr>
          <p:cNvPr id="79" name="AutoShape 59"/>
          <p:cNvSpPr>
            <a:spLocks noChangeArrowheads="1"/>
          </p:cNvSpPr>
          <p:nvPr/>
        </p:nvSpPr>
        <p:spPr bwMode="auto">
          <a:xfrm>
            <a:off x="4374880" y="2509172"/>
            <a:ext cx="889000" cy="9926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3-LI</a:t>
            </a:r>
          </a:p>
        </p:txBody>
      </p:sp>
      <p:sp>
        <p:nvSpPr>
          <p:cNvPr id="87" name="AutoShape 75"/>
          <p:cNvSpPr>
            <a:spLocks noChangeArrowheads="1"/>
          </p:cNvSpPr>
          <p:nvPr/>
        </p:nvSpPr>
        <p:spPr bwMode="auto">
          <a:xfrm>
            <a:off x="1132933" y="2448317"/>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Carmine (Lino) Rizzo</a:t>
            </a:r>
          </a:p>
        </p:txBody>
      </p:sp>
      <p:sp>
        <p:nvSpPr>
          <p:cNvPr id="90" name="Text Box 12"/>
          <p:cNvSpPr txBox="1">
            <a:spLocks noChangeArrowheads="1"/>
          </p:cNvSpPr>
          <p:nvPr/>
        </p:nvSpPr>
        <p:spPr bwMode="auto">
          <a:xfrm>
            <a:off x="7272046" y="6418479"/>
            <a:ext cx="920966" cy="215444"/>
          </a:xfrm>
          <a:prstGeom prst="rect">
            <a:avLst/>
          </a:prstGeom>
          <a:solidFill>
            <a:schemeClr val="bg1"/>
          </a:solidFill>
          <a:ln>
            <a:noFill/>
          </a:ln>
          <a:effectLst/>
        </p:spPr>
        <p:txBody>
          <a:bodyPr wrap="square">
            <a:spAutoFit/>
          </a:bodyPr>
          <a:lstStyle/>
          <a:p>
            <a:pPr algn="r">
              <a:spcBef>
                <a:spcPct val="50000"/>
              </a:spcBef>
            </a:pPr>
            <a:r>
              <a:rPr lang="en-GB" sz="800" dirty="0"/>
              <a:t>2016-06-01</a:t>
            </a:r>
          </a:p>
        </p:txBody>
      </p:sp>
      <p:sp>
        <p:nvSpPr>
          <p:cNvPr id="85" name="AutoShape 38"/>
          <p:cNvSpPr>
            <a:spLocks noChangeArrowheads="1"/>
          </p:cNvSpPr>
          <p:nvPr/>
        </p:nvSpPr>
        <p:spPr bwMode="auto">
          <a:xfrm>
            <a:off x="2483193" y="5209136"/>
            <a:ext cx="889000" cy="9926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6</a:t>
            </a:r>
          </a:p>
        </p:txBody>
      </p:sp>
      <p:sp>
        <p:nvSpPr>
          <p:cNvPr id="94" name="AutoShape 72"/>
          <p:cNvSpPr>
            <a:spLocks noChangeArrowheads="1"/>
          </p:cNvSpPr>
          <p:nvPr/>
        </p:nvSpPr>
        <p:spPr bwMode="auto">
          <a:xfrm>
            <a:off x="1115440" y="2791785"/>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Kyoungseok Oh</a:t>
            </a:r>
          </a:p>
        </p:txBody>
      </p:sp>
      <p:sp>
        <p:nvSpPr>
          <p:cNvPr id="95" name="AutoShape 43"/>
          <p:cNvSpPr>
            <a:spLocks noChangeArrowheads="1"/>
          </p:cNvSpPr>
          <p:nvPr/>
        </p:nvSpPr>
        <p:spPr bwMode="auto">
          <a:xfrm>
            <a:off x="1097854" y="4161860"/>
            <a:ext cx="1210836" cy="19024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Hakim Mkinsi</a:t>
            </a:r>
          </a:p>
        </p:txBody>
      </p:sp>
      <p:sp>
        <p:nvSpPr>
          <p:cNvPr id="96" name="Text Box 12"/>
          <p:cNvSpPr txBox="1">
            <a:spLocks noChangeArrowheads="1"/>
          </p:cNvSpPr>
          <p:nvPr/>
        </p:nvSpPr>
        <p:spPr bwMode="auto">
          <a:xfrm>
            <a:off x="7354108" y="6395033"/>
            <a:ext cx="920966" cy="215444"/>
          </a:xfrm>
          <a:prstGeom prst="rect">
            <a:avLst/>
          </a:prstGeom>
          <a:solidFill>
            <a:schemeClr val="bg1"/>
          </a:solidFill>
          <a:ln>
            <a:noFill/>
          </a:ln>
          <a:effectLst/>
        </p:spPr>
        <p:txBody>
          <a:bodyPr wrap="square">
            <a:spAutoFit/>
          </a:bodyPr>
          <a:lstStyle/>
          <a:p>
            <a:pPr algn="r">
              <a:spcBef>
                <a:spcPct val="50000"/>
              </a:spcBef>
            </a:pPr>
            <a:r>
              <a:rPr lang="en-GB" sz="800" dirty="0"/>
              <a:t>2019-09-01</a:t>
            </a:r>
          </a:p>
        </p:txBody>
      </p:sp>
      <p:sp>
        <p:nvSpPr>
          <p:cNvPr id="97" name="AutoShape 24"/>
          <p:cNvSpPr>
            <a:spLocks noChangeArrowheads="1"/>
          </p:cNvSpPr>
          <p:nvPr/>
        </p:nvSpPr>
        <p:spPr bwMode="auto">
          <a:xfrm rot="16200000">
            <a:off x="-92013" y="2833150"/>
            <a:ext cx="1210978" cy="18942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Kai-Erik </a:t>
            </a:r>
            <a:r>
              <a:rPr lang="en-US" sz="800" dirty="0" err="1"/>
              <a:t>Sunell</a:t>
            </a:r>
            <a:endParaRPr lang="en-US" sz="800" dirty="0"/>
          </a:p>
        </p:txBody>
      </p:sp>
      <p:sp>
        <p:nvSpPr>
          <p:cNvPr id="2" name="Oval 1">
            <a:extLst>
              <a:ext uri="{FF2B5EF4-FFF2-40B4-BE49-F238E27FC236}">
                <a16:creationId xmlns:a16="http://schemas.microsoft.com/office/drawing/2014/main" id="{1A569448-213B-475B-82E5-F5E0500E5860}"/>
              </a:ext>
            </a:extLst>
          </p:cNvPr>
          <p:cNvSpPr/>
          <p:nvPr/>
        </p:nvSpPr>
        <p:spPr bwMode="auto">
          <a:xfrm>
            <a:off x="1051282" y="5924157"/>
            <a:ext cx="1236909" cy="630225"/>
          </a:xfrm>
          <a:prstGeom prst="ellipse">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1108008258"/>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7" name="Group 106"/>
          <p:cNvGrpSpPr/>
          <p:nvPr/>
        </p:nvGrpSpPr>
        <p:grpSpPr>
          <a:xfrm>
            <a:off x="588192" y="1935955"/>
            <a:ext cx="583932" cy="3683307"/>
            <a:chOff x="588192" y="1935955"/>
            <a:chExt cx="583932" cy="3683307"/>
          </a:xfrm>
        </p:grpSpPr>
        <p:sp>
          <p:nvSpPr>
            <p:cNvPr id="102" name="Line 57"/>
            <p:cNvSpPr>
              <a:spLocks noChangeShapeType="1"/>
            </p:cNvSpPr>
            <p:nvPr/>
          </p:nvSpPr>
          <p:spPr bwMode="auto">
            <a:xfrm flipV="1">
              <a:off x="869852" y="3588788"/>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3" name="Line 57"/>
            <p:cNvSpPr>
              <a:spLocks noChangeShapeType="1"/>
            </p:cNvSpPr>
            <p:nvPr/>
          </p:nvSpPr>
          <p:spPr bwMode="auto">
            <a:xfrm flipV="1">
              <a:off x="870890" y="4919785"/>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9" name="Line 57"/>
            <p:cNvSpPr>
              <a:spLocks noChangeShapeType="1"/>
            </p:cNvSpPr>
            <p:nvPr/>
          </p:nvSpPr>
          <p:spPr bwMode="auto">
            <a:xfrm rot="5400000">
              <a:off x="-967369" y="3770831"/>
              <a:ext cx="3683307" cy="13556"/>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0" name="Line 57"/>
            <p:cNvSpPr>
              <a:spLocks noChangeShapeType="1"/>
            </p:cNvSpPr>
            <p:nvPr/>
          </p:nvSpPr>
          <p:spPr bwMode="auto">
            <a:xfrm flipV="1">
              <a:off x="874491" y="1940292"/>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1" name="Line 57"/>
            <p:cNvSpPr>
              <a:spLocks noChangeShapeType="1"/>
            </p:cNvSpPr>
            <p:nvPr/>
          </p:nvSpPr>
          <p:spPr bwMode="auto">
            <a:xfrm flipV="1">
              <a:off x="588192" y="2912879"/>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4" name="Line 57"/>
            <p:cNvSpPr>
              <a:spLocks noChangeShapeType="1"/>
            </p:cNvSpPr>
            <p:nvPr/>
          </p:nvSpPr>
          <p:spPr bwMode="auto">
            <a:xfrm flipV="1">
              <a:off x="871256" y="5248031"/>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5" name="Line 57"/>
            <p:cNvSpPr>
              <a:spLocks noChangeShapeType="1"/>
            </p:cNvSpPr>
            <p:nvPr/>
          </p:nvSpPr>
          <p:spPr bwMode="auto">
            <a:xfrm flipV="1">
              <a:off x="874980" y="5607539"/>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grpSp>
      <p:sp>
        <p:nvSpPr>
          <p:cNvPr id="93" name="Line 42"/>
          <p:cNvSpPr>
            <a:spLocks noChangeShapeType="1"/>
          </p:cNvSpPr>
          <p:nvPr/>
        </p:nvSpPr>
        <p:spPr bwMode="auto">
          <a:xfrm flipV="1">
            <a:off x="2108892" y="3941123"/>
            <a:ext cx="4521200" cy="286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9" name="Line 57"/>
          <p:cNvSpPr>
            <a:spLocks noChangeShapeType="1"/>
          </p:cNvSpPr>
          <p:nvPr/>
        </p:nvSpPr>
        <p:spPr bwMode="auto">
          <a:xfrm>
            <a:off x="2115312" y="2550600"/>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6" name="Line 51"/>
          <p:cNvSpPr>
            <a:spLocks noChangeShapeType="1"/>
          </p:cNvSpPr>
          <p:nvPr/>
        </p:nvSpPr>
        <p:spPr bwMode="auto">
          <a:xfrm flipV="1">
            <a:off x="2123380" y="6282549"/>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1" name="Line 80"/>
          <p:cNvSpPr>
            <a:spLocks noChangeShapeType="1"/>
          </p:cNvSpPr>
          <p:nvPr/>
        </p:nvSpPr>
        <p:spPr bwMode="auto">
          <a:xfrm flipV="1">
            <a:off x="6692106" y="2372742"/>
            <a:ext cx="1641475" cy="0"/>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92" name="Line 80"/>
          <p:cNvSpPr>
            <a:spLocks noChangeShapeType="1"/>
          </p:cNvSpPr>
          <p:nvPr/>
        </p:nvSpPr>
        <p:spPr bwMode="auto">
          <a:xfrm flipV="1">
            <a:off x="6566938" y="2943053"/>
            <a:ext cx="1641475" cy="0"/>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3" name="Line 51"/>
          <p:cNvSpPr>
            <a:spLocks noChangeShapeType="1"/>
          </p:cNvSpPr>
          <p:nvPr/>
        </p:nvSpPr>
        <p:spPr bwMode="auto">
          <a:xfrm flipV="1">
            <a:off x="2047606" y="5942641"/>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67" name="Line 55"/>
          <p:cNvSpPr>
            <a:spLocks noChangeShapeType="1"/>
          </p:cNvSpPr>
          <p:nvPr/>
        </p:nvSpPr>
        <p:spPr bwMode="auto">
          <a:xfrm>
            <a:off x="2170259" y="1606414"/>
            <a:ext cx="4451350" cy="1573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15" name="Line 3"/>
          <p:cNvSpPr>
            <a:spLocks noChangeShapeType="1"/>
          </p:cNvSpPr>
          <p:nvPr/>
        </p:nvSpPr>
        <p:spPr bwMode="auto">
          <a:xfrm flipH="1">
            <a:off x="6545016" y="851877"/>
            <a:ext cx="4276" cy="5502031"/>
          </a:xfrm>
          <a:prstGeom prst="line">
            <a:avLst/>
          </a:prstGeom>
          <a:noFill/>
          <a:ln w="508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16" name="AutoShape 4"/>
          <p:cNvSpPr>
            <a:spLocks noChangeArrowheads="1"/>
          </p:cNvSpPr>
          <p:nvPr/>
        </p:nvSpPr>
        <p:spPr bwMode="auto">
          <a:xfrm>
            <a:off x="3175075" y="567233"/>
            <a:ext cx="1565641" cy="155950"/>
          </a:xfrm>
          <a:prstGeom prst="roundRect">
            <a:avLst>
              <a:gd name="adj" fmla="val 24333"/>
            </a:avLst>
          </a:prstGeom>
          <a:solidFill>
            <a:srgbClr val="CC3300"/>
          </a:solidFill>
          <a:ln>
            <a:noFill/>
          </a:ln>
          <a:effectLst/>
          <a:extLs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solidFill>
                  <a:srgbClr val="FFFFFF"/>
                </a:solidFill>
              </a:rPr>
              <a:t>3GPP Support Team</a:t>
            </a:r>
          </a:p>
        </p:txBody>
      </p:sp>
      <p:sp>
        <p:nvSpPr>
          <p:cNvPr id="13317" name="AutoShape 5"/>
          <p:cNvSpPr>
            <a:spLocks noChangeArrowheads="1"/>
          </p:cNvSpPr>
          <p:nvPr/>
        </p:nvSpPr>
        <p:spPr bwMode="auto">
          <a:xfrm>
            <a:off x="7130042" y="1553745"/>
            <a:ext cx="1778000" cy="446276"/>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John Meredith</a:t>
            </a:r>
          </a:p>
          <a:p>
            <a:pPr algn="ctr"/>
            <a:r>
              <a:rPr lang="en-US" sz="800" dirty="0"/>
              <a:t>Specifications Manager</a:t>
            </a:r>
            <a:br>
              <a:rPr lang="en-US" sz="800" dirty="0"/>
            </a:br>
            <a:r>
              <a:rPr lang="en-US" sz="800" dirty="0"/>
              <a:t>Director MCC, ETSI</a:t>
            </a:r>
          </a:p>
        </p:txBody>
      </p:sp>
      <p:sp>
        <p:nvSpPr>
          <p:cNvPr id="13318" name="AutoShape 6"/>
          <p:cNvSpPr>
            <a:spLocks noChangeArrowheads="1"/>
          </p:cNvSpPr>
          <p:nvPr/>
        </p:nvSpPr>
        <p:spPr bwMode="auto">
          <a:xfrm>
            <a:off x="7130042" y="2137720"/>
            <a:ext cx="1778000" cy="44341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a:p>
            <a:pPr algn="ctr"/>
            <a:r>
              <a:rPr lang="en-GB" sz="800" dirty="0"/>
              <a:t>Work Plan Coordinator </a:t>
            </a:r>
            <a:endParaRPr lang="en-US" sz="800" dirty="0"/>
          </a:p>
        </p:txBody>
      </p:sp>
      <p:sp>
        <p:nvSpPr>
          <p:cNvPr id="13319" name="Rectangle 7"/>
          <p:cNvSpPr>
            <a:spLocks noChangeArrowheads="1"/>
          </p:cNvSpPr>
          <p:nvPr/>
        </p:nvSpPr>
        <p:spPr bwMode="auto">
          <a:xfrm>
            <a:off x="7072892" y="4581743"/>
            <a:ext cx="1954212" cy="1451734"/>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800" dirty="0"/>
          </a:p>
        </p:txBody>
      </p:sp>
      <p:sp>
        <p:nvSpPr>
          <p:cNvPr id="13320" name="AutoShape 8"/>
          <p:cNvSpPr>
            <a:spLocks noChangeArrowheads="1"/>
          </p:cNvSpPr>
          <p:nvPr/>
        </p:nvSpPr>
        <p:spPr bwMode="auto">
          <a:xfrm>
            <a:off x="7072892" y="4356955"/>
            <a:ext cx="1954212" cy="240303"/>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Support</a:t>
            </a:r>
            <a:r>
              <a:rPr lang="en-US" sz="800" b="1" dirty="0"/>
              <a:t> </a:t>
            </a:r>
            <a:r>
              <a:rPr lang="en-US" sz="800" dirty="0"/>
              <a:t>Assistants/Coordinators</a:t>
            </a:r>
          </a:p>
        </p:txBody>
      </p:sp>
      <p:sp>
        <p:nvSpPr>
          <p:cNvPr id="13321" name="AutoShape 9"/>
          <p:cNvSpPr>
            <a:spLocks noChangeArrowheads="1"/>
          </p:cNvSpPr>
          <p:nvPr/>
        </p:nvSpPr>
        <p:spPr bwMode="auto">
          <a:xfrm>
            <a:off x="7176079" y="4679932"/>
            <a:ext cx="1779588" cy="31409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Susanna Kooistra</a:t>
            </a:r>
            <a:br>
              <a:rPr lang="en-US" sz="800" dirty="0"/>
            </a:br>
            <a:r>
              <a:rPr lang="en-US" sz="800" dirty="0"/>
              <a:t>(liaisons, membership, …)</a:t>
            </a:r>
          </a:p>
        </p:txBody>
      </p:sp>
      <p:sp>
        <p:nvSpPr>
          <p:cNvPr id="13322" name="AutoShape 10"/>
          <p:cNvSpPr>
            <a:spLocks noChangeArrowheads="1"/>
          </p:cNvSpPr>
          <p:nvPr/>
        </p:nvSpPr>
        <p:spPr bwMode="auto">
          <a:xfrm>
            <a:off x="7166554" y="5125043"/>
            <a:ext cx="1779588" cy="32228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Anna Riondet</a:t>
            </a:r>
            <a:br>
              <a:rPr lang="en-US" sz="800" dirty="0"/>
            </a:br>
            <a:r>
              <a:rPr lang="en-US" sz="800" dirty="0"/>
              <a:t>(general admin)</a:t>
            </a:r>
          </a:p>
        </p:txBody>
      </p:sp>
      <p:sp>
        <p:nvSpPr>
          <p:cNvPr id="13323" name="AutoShape 11"/>
          <p:cNvSpPr>
            <a:spLocks noChangeArrowheads="1"/>
          </p:cNvSpPr>
          <p:nvPr/>
        </p:nvSpPr>
        <p:spPr bwMode="auto">
          <a:xfrm>
            <a:off x="7150924" y="5576748"/>
            <a:ext cx="1779588" cy="30042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Emmanuelle Wurffel</a:t>
            </a:r>
            <a:br>
              <a:rPr lang="en-US" sz="800" dirty="0"/>
            </a:br>
            <a:r>
              <a:rPr lang="en-US" sz="800" dirty="0"/>
              <a:t>(meetings, …)</a:t>
            </a:r>
          </a:p>
        </p:txBody>
      </p:sp>
      <p:sp>
        <p:nvSpPr>
          <p:cNvPr id="13325" name="Line 13"/>
          <p:cNvSpPr>
            <a:spLocks noChangeShapeType="1"/>
          </p:cNvSpPr>
          <p:nvPr/>
        </p:nvSpPr>
        <p:spPr bwMode="auto">
          <a:xfrm flipV="1">
            <a:off x="2087539" y="5251367"/>
            <a:ext cx="4445000"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26" name="AutoShape 14"/>
          <p:cNvSpPr>
            <a:spLocks noChangeArrowheads="1"/>
          </p:cNvSpPr>
          <p:nvPr/>
        </p:nvSpPr>
        <p:spPr bwMode="auto">
          <a:xfrm>
            <a:off x="3927452" y="5200567"/>
            <a:ext cx="889000" cy="99992"/>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4</a:t>
            </a:r>
          </a:p>
        </p:txBody>
      </p:sp>
      <p:sp>
        <p:nvSpPr>
          <p:cNvPr id="13329" name="AutoShape 17"/>
          <p:cNvSpPr>
            <a:spLocks noChangeArrowheads="1"/>
          </p:cNvSpPr>
          <p:nvPr/>
        </p:nvSpPr>
        <p:spPr bwMode="auto">
          <a:xfrm>
            <a:off x="1112508" y="5156670"/>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Paolo Usai</a:t>
            </a:r>
          </a:p>
        </p:txBody>
      </p:sp>
      <p:sp>
        <p:nvSpPr>
          <p:cNvPr id="13331" name="Line 19"/>
          <p:cNvSpPr>
            <a:spLocks noChangeShapeType="1"/>
          </p:cNvSpPr>
          <p:nvPr/>
        </p:nvSpPr>
        <p:spPr bwMode="auto">
          <a:xfrm>
            <a:off x="1988771" y="3221974"/>
            <a:ext cx="4553893" cy="781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32" name="AutoShape 20"/>
          <p:cNvSpPr>
            <a:spLocks noChangeArrowheads="1"/>
          </p:cNvSpPr>
          <p:nvPr/>
        </p:nvSpPr>
        <p:spPr bwMode="auto">
          <a:xfrm>
            <a:off x="1112508" y="3836401"/>
            <a:ext cx="1226194"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Frédéric Firmin</a:t>
            </a:r>
          </a:p>
        </p:txBody>
      </p:sp>
      <p:sp>
        <p:nvSpPr>
          <p:cNvPr id="13339" name="Line 27"/>
          <p:cNvSpPr>
            <a:spLocks noChangeShapeType="1"/>
          </p:cNvSpPr>
          <p:nvPr/>
        </p:nvSpPr>
        <p:spPr bwMode="auto">
          <a:xfrm>
            <a:off x="2075884" y="4929685"/>
            <a:ext cx="4287588"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40" name="AutoShape 28"/>
          <p:cNvSpPr>
            <a:spLocks noChangeArrowheads="1"/>
          </p:cNvSpPr>
          <p:nvPr/>
        </p:nvSpPr>
        <p:spPr bwMode="auto">
          <a:xfrm>
            <a:off x="1112508" y="4835932"/>
            <a:ext cx="1204085"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Patrick Mérias</a:t>
            </a:r>
          </a:p>
        </p:txBody>
      </p:sp>
      <p:sp>
        <p:nvSpPr>
          <p:cNvPr id="13341" name="Line 29"/>
          <p:cNvSpPr>
            <a:spLocks noChangeShapeType="1"/>
          </p:cNvSpPr>
          <p:nvPr/>
        </p:nvSpPr>
        <p:spPr bwMode="auto">
          <a:xfrm flipV="1">
            <a:off x="2036312" y="4598710"/>
            <a:ext cx="4521200" cy="286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42" name="AutoShape 30"/>
          <p:cNvSpPr>
            <a:spLocks noChangeArrowheads="1"/>
          </p:cNvSpPr>
          <p:nvPr/>
        </p:nvSpPr>
        <p:spPr bwMode="auto">
          <a:xfrm>
            <a:off x="1112508" y="450220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Kimmo Kymalainen</a:t>
            </a:r>
          </a:p>
        </p:txBody>
      </p:sp>
      <p:sp>
        <p:nvSpPr>
          <p:cNvPr id="13343" name="AutoShape 31"/>
          <p:cNvSpPr>
            <a:spLocks noChangeArrowheads="1"/>
          </p:cNvSpPr>
          <p:nvPr/>
        </p:nvSpPr>
        <p:spPr bwMode="auto">
          <a:xfrm>
            <a:off x="4744587" y="4549273"/>
            <a:ext cx="889000" cy="99992"/>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a:t>
            </a:r>
          </a:p>
        </p:txBody>
      </p:sp>
      <p:sp>
        <p:nvSpPr>
          <p:cNvPr id="13344" name="AutoShape 32"/>
          <p:cNvSpPr>
            <a:spLocks noChangeArrowheads="1"/>
          </p:cNvSpPr>
          <p:nvPr/>
        </p:nvSpPr>
        <p:spPr bwMode="auto">
          <a:xfrm>
            <a:off x="4743000" y="4668444"/>
            <a:ext cx="889000" cy="99992"/>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4</a:t>
            </a:r>
          </a:p>
        </p:txBody>
      </p:sp>
      <p:sp>
        <p:nvSpPr>
          <p:cNvPr id="13345" name="Line 33"/>
          <p:cNvSpPr>
            <a:spLocks noChangeShapeType="1"/>
          </p:cNvSpPr>
          <p:nvPr/>
        </p:nvSpPr>
        <p:spPr bwMode="auto">
          <a:xfrm flipV="1">
            <a:off x="6372898" y="3577235"/>
            <a:ext cx="1466056" cy="15878"/>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46" name="AutoShape 34"/>
          <p:cNvSpPr>
            <a:spLocks noChangeArrowheads="1"/>
          </p:cNvSpPr>
          <p:nvPr/>
        </p:nvSpPr>
        <p:spPr bwMode="auto">
          <a:xfrm>
            <a:off x="7149092" y="3913766"/>
            <a:ext cx="1763712" cy="31754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Shicheng Hu / Olivier Genoud</a:t>
            </a:r>
          </a:p>
          <a:p>
            <a:pPr algn="ctr"/>
            <a:r>
              <a:rPr lang="en-US" sz="800" dirty="0"/>
              <a:t>TTCN Support</a:t>
            </a:r>
          </a:p>
        </p:txBody>
      </p:sp>
      <p:sp>
        <p:nvSpPr>
          <p:cNvPr id="13347" name="Line 35"/>
          <p:cNvSpPr>
            <a:spLocks noChangeShapeType="1"/>
          </p:cNvSpPr>
          <p:nvPr/>
        </p:nvSpPr>
        <p:spPr bwMode="auto">
          <a:xfrm>
            <a:off x="2027214" y="3577997"/>
            <a:ext cx="4486275"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49" name="AutoShape 37"/>
          <p:cNvSpPr>
            <a:spLocks noChangeArrowheads="1"/>
          </p:cNvSpPr>
          <p:nvPr/>
        </p:nvSpPr>
        <p:spPr bwMode="auto">
          <a:xfrm>
            <a:off x="1112508" y="349441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Ingbert Sigovich</a:t>
            </a:r>
          </a:p>
        </p:txBody>
      </p:sp>
      <p:sp>
        <p:nvSpPr>
          <p:cNvPr id="13350" name="AutoShape 38"/>
          <p:cNvSpPr>
            <a:spLocks noChangeArrowheads="1"/>
          </p:cNvSpPr>
          <p:nvPr/>
        </p:nvSpPr>
        <p:spPr bwMode="auto">
          <a:xfrm>
            <a:off x="2455839" y="3532735"/>
            <a:ext cx="889000" cy="9926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5</a:t>
            </a:r>
          </a:p>
        </p:txBody>
      </p:sp>
      <p:sp>
        <p:nvSpPr>
          <p:cNvPr id="13351" name="Line 39"/>
          <p:cNvSpPr>
            <a:spLocks noChangeShapeType="1"/>
          </p:cNvSpPr>
          <p:nvPr/>
        </p:nvSpPr>
        <p:spPr bwMode="auto">
          <a:xfrm>
            <a:off x="2047546" y="2896709"/>
            <a:ext cx="4489450" cy="1573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53" name="AutoShape 41"/>
          <p:cNvSpPr>
            <a:spLocks noChangeArrowheads="1"/>
          </p:cNvSpPr>
          <p:nvPr/>
        </p:nvSpPr>
        <p:spPr bwMode="auto">
          <a:xfrm>
            <a:off x="4787022" y="6225772"/>
            <a:ext cx="889000" cy="99261"/>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13354" name="Line 42"/>
          <p:cNvSpPr>
            <a:spLocks noChangeShapeType="1"/>
          </p:cNvSpPr>
          <p:nvPr/>
        </p:nvSpPr>
        <p:spPr bwMode="auto">
          <a:xfrm flipV="1">
            <a:off x="2042461" y="4249831"/>
            <a:ext cx="4521200" cy="286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55" name="AutoShape 43"/>
          <p:cNvSpPr>
            <a:spLocks noChangeArrowheads="1"/>
          </p:cNvSpPr>
          <p:nvPr/>
        </p:nvSpPr>
        <p:spPr bwMode="auto">
          <a:xfrm>
            <a:off x="1112508" y="4167722"/>
            <a:ext cx="1210836" cy="19024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Xavier Piednoir</a:t>
            </a:r>
          </a:p>
        </p:txBody>
      </p:sp>
      <p:sp>
        <p:nvSpPr>
          <p:cNvPr id="13356" name="AutoShape 44" descr="Dark downward diagonal"/>
          <p:cNvSpPr>
            <a:spLocks noChangeArrowheads="1"/>
          </p:cNvSpPr>
          <p:nvPr/>
        </p:nvSpPr>
        <p:spPr bwMode="auto">
          <a:xfrm>
            <a:off x="5461936" y="4206744"/>
            <a:ext cx="889000" cy="99992"/>
          </a:xfrm>
          <a:prstGeom prst="flowChartOnlineStorage">
            <a:avLst/>
          </a:prstGeom>
          <a:pattFill prst="dkDnDiag">
            <a:fgClr>
              <a:srgbClr val="DDDDDD"/>
            </a:fgClr>
            <a:bgClr>
              <a:srgbClr val="FFFFFF"/>
            </a:bgClr>
          </a:patt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solidFill>
                  <a:srgbClr val="777777"/>
                </a:solidFill>
              </a:rPr>
              <a:t>SCP</a:t>
            </a:r>
          </a:p>
        </p:txBody>
      </p:sp>
      <p:sp>
        <p:nvSpPr>
          <p:cNvPr id="13357" name="AutoShape 45"/>
          <p:cNvSpPr>
            <a:spLocks noChangeArrowheads="1"/>
          </p:cNvSpPr>
          <p:nvPr/>
        </p:nvSpPr>
        <p:spPr bwMode="auto">
          <a:xfrm>
            <a:off x="4722161" y="4206744"/>
            <a:ext cx="889000" cy="99992"/>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6</a:t>
            </a:r>
          </a:p>
        </p:txBody>
      </p:sp>
      <p:sp>
        <p:nvSpPr>
          <p:cNvPr id="13360" name="AutoShape 48"/>
          <p:cNvSpPr>
            <a:spLocks noChangeArrowheads="1"/>
          </p:cNvSpPr>
          <p:nvPr/>
        </p:nvSpPr>
        <p:spPr bwMode="auto">
          <a:xfrm>
            <a:off x="3958530" y="3170307"/>
            <a:ext cx="889000" cy="9999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a:t>
            </a:r>
          </a:p>
        </p:txBody>
      </p:sp>
      <p:sp>
        <p:nvSpPr>
          <p:cNvPr id="13361" name="AutoShape 49"/>
          <p:cNvSpPr>
            <a:spLocks noChangeArrowheads="1"/>
          </p:cNvSpPr>
          <p:nvPr/>
        </p:nvSpPr>
        <p:spPr bwMode="auto">
          <a:xfrm>
            <a:off x="1112508" y="3136307"/>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Maurice Pope</a:t>
            </a:r>
          </a:p>
        </p:txBody>
      </p:sp>
      <p:sp>
        <p:nvSpPr>
          <p:cNvPr id="13362" name="AutoShape 50"/>
          <p:cNvSpPr>
            <a:spLocks noChangeArrowheads="1"/>
          </p:cNvSpPr>
          <p:nvPr/>
        </p:nvSpPr>
        <p:spPr bwMode="auto">
          <a:xfrm>
            <a:off x="3942137" y="3294419"/>
            <a:ext cx="889000" cy="9999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2</a:t>
            </a:r>
          </a:p>
        </p:txBody>
      </p:sp>
      <p:sp>
        <p:nvSpPr>
          <p:cNvPr id="13363" name="Line 51"/>
          <p:cNvSpPr>
            <a:spLocks noChangeShapeType="1"/>
          </p:cNvSpPr>
          <p:nvPr/>
        </p:nvSpPr>
        <p:spPr bwMode="auto">
          <a:xfrm flipV="1">
            <a:off x="1982337" y="5587237"/>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64" name="AutoShape 52"/>
          <p:cNvSpPr>
            <a:spLocks noChangeArrowheads="1"/>
          </p:cNvSpPr>
          <p:nvPr/>
        </p:nvSpPr>
        <p:spPr bwMode="auto">
          <a:xfrm>
            <a:off x="1112508" y="5501729"/>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Stefania Sesia</a:t>
            </a:r>
          </a:p>
        </p:txBody>
      </p:sp>
      <p:sp>
        <p:nvSpPr>
          <p:cNvPr id="13365" name="AutoShape 53"/>
          <p:cNvSpPr>
            <a:spLocks noChangeArrowheads="1"/>
          </p:cNvSpPr>
          <p:nvPr/>
        </p:nvSpPr>
        <p:spPr bwMode="auto">
          <a:xfrm>
            <a:off x="2476904" y="5553608"/>
            <a:ext cx="889000" cy="9926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3</a:t>
            </a:r>
          </a:p>
        </p:txBody>
      </p:sp>
      <p:sp>
        <p:nvSpPr>
          <p:cNvPr id="13366" name="AutoShape 54"/>
          <p:cNvSpPr>
            <a:spLocks noChangeArrowheads="1"/>
          </p:cNvSpPr>
          <p:nvPr/>
        </p:nvSpPr>
        <p:spPr bwMode="auto">
          <a:xfrm>
            <a:off x="1131361" y="151489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p:txBody>
      </p:sp>
      <p:sp>
        <p:nvSpPr>
          <p:cNvPr id="13368" name="AutoShape 56"/>
          <p:cNvSpPr>
            <a:spLocks noChangeArrowheads="1"/>
          </p:cNvSpPr>
          <p:nvPr/>
        </p:nvSpPr>
        <p:spPr bwMode="auto">
          <a:xfrm>
            <a:off x="3944717" y="1565914"/>
            <a:ext cx="890588" cy="9926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1</a:t>
            </a:r>
          </a:p>
        </p:txBody>
      </p:sp>
      <p:sp>
        <p:nvSpPr>
          <p:cNvPr id="13369" name="Line 57"/>
          <p:cNvSpPr>
            <a:spLocks noChangeShapeType="1"/>
          </p:cNvSpPr>
          <p:nvPr/>
        </p:nvSpPr>
        <p:spPr bwMode="auto">
          <a:xfrm>
            <a:off x="2057180" y="2237945"/>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70" name="AutoShape 58"/>
          <p:cNvSpPr>
            <a:spLocks noChangeArrowheads="1"/>
          </p:cNvSpPr>
          <p:nvPr/>
        </p:nvSpPr>
        <p:spPr bwMode="auto">
          <a:xfrm>
            <a:off x="1131361" y="2146774"/>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Dionisio Zumerle</a:t>
            </a:r>
          </a:p>
        </p:txBody>
      </p:sp>
      <p:sp>
        <p:nvSpPr>
          <p:cNvPr id="13371" name="AutoShape 59"/>
          <p:cNvSpPr>
            <a:spLocks noChangeArrowheads="1"/>
          </p:cNvSpPr>
          <p:nvPr/>
        </p:nvSpPr>
        <p:spPr bwMode="auto">
          <a:xfrm>
            <a:off x="3977383" y="2266855"/>
            <a:ext cx="889000" cy="9926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a:t>
            </a:r>
          </a:p>
        </p:txBody>
      </p:sp>
      <p:sp>
        <p:nvSpPr>
          <p:cNvPr id="13372" name="AutoShape 60"/>
          <p:cNvSpPr>
            <a:spLocks noChangeArrowheads="1"/>
          </p:cNvSpPr>
          <p:nvPr/>
        </p:nvSpPr>
        <p:spPr bwMode="auto">
          <a:xfrm>
            <a:off x="3977383" y="2139277"/>
            <a:ext cx="889000" cy="9926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5</a:t>
            </a:r>
          </a:p>
        </p:txBody>
      </p:sp>
      <p:sp>
        <p:nvSpPr>
          <p:cNvPr id="13373" name="AutoShape 61"/>
          <p:cNvSpPr>
            <a:spLocks noChangeArrowheads="1"/>
          </p:cNvSpPr>
          <p:nvPr/>
        </p:nvSpPr>
        <p:spPr bwMode="auto">
          <a:xfrm>
            <a:off x="7130042" y="2725095"/>
            <a:ext cx="1778000" cy="44341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Kevin Flynn</a:t>
            </a:r>
          </a:p>
          <a:p>
            <a:pPr algn="ctr"/>
            <a:r>
              <a:rPr lang="en-GB" sz="800" dirty="0"/>
              <a:t>Marketing and Communications </a:t>
            </a:r>
            <a:endParaRPr lang="en-US" sz="800" dirty="0"/>
          </a:p>
        </p:txBody>
      </p:sp>
      <p:sp>
        <p:nvSpPr>
          <p:cNvPr id="13374" name="AutoShape 62"/>
          <p:cNvSpPr>
            <a:spLocks noChangeArrowheads="1"/>
          </p:cNvSpPr>
          <p:nvPr/>
        </p:nvSpPr>
        <p:spPr bwMode="auto">
          <a:xfrm>
            <a:off x="2439172" y="4883005"/>
            <a:ext cx="889000" cy="9999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1</a:t>
            </a:r>
          </a:p>
        </p:txBody>
      </p:sp>
      <p:sp>
        <p:nvSpPr>
          <p:cNvPr id="13375" name="AutoShape 63"/>
          <p:cNvSpPr>
            <a:spLocks noChangeArrowheads="1"/>
          </p:cNvSpPr>
          <p:nvPr/>
        </p:nvSpPr>
        <p:spPr bwMode="auto">
          <a:xfrm>
            <a:off x="4743000" y="3894807"/>
            <a:ext cx="890588" cy="99992"/>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1</a:t>
            </a:r>
          </a:p>
        </p:txBody>
      </p:sp>
      <p:sp>
        <p:nvSpPr>
          <p:cNvPr id="13376" name="Line 64"/>
          <p:cNvSpPr>
            <a:spLocks noChangeShapeType="1"/>
          </p:cNvSpPr>
          <p:nvPr/>
        </p:nvSpPr>
        <p:spPr bwMode="auto">
          <a:xfrm>
            <a:off x="1989344" y="1889840"/>
            <a:ext cx="4506913" cy="1144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77" name="AutoShape 65"/>
          <p:cNvSpPr>
            <a:spLocks noChangeArrowheads="1"/>
          </p:cNvSpPr>
          <p:nvPr/>
        </p:nvSpPr>
        <p:spPr bwMode="auto">
          <a:xfrm>
            <a:off x="2459976" y="1850109"/>
            <a:ext cx="889000" cy="99992"/>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2</a:t>
            </a:r>
          </a:p>
        </p:txBody>
      </p:sp>
      <p:sp>
        <p:nvSpPr>
          <p:cNvPr id="13383" name="AutoShape 71"/>
          <p:cNvSpPr>
            <a:spLocks noChangeArrowheads="1"/>
          </p:cNvSpPr>
          <p:nvPr/>
        </p:nvSpPr>
        <p:spPr bwMode="auto">
          <a:xfrm>
            <a:off x="1131361" y="1830870"/>
            <a:ext cx="1210836" cy="19024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Juha Korhonen</a:t>
            </a:r>
          </a:p>
        </p:txBody>
      </p:sp>
      <p:sp>
        <p:nvSpPr>
          <p:cNvPr id="13384" name="AutoShape 72"/>
          <p:cNvSpPr>
            <a:spLocks noChangeArrowheads="1"/>
          </p:cNvSpPr>
          <p:nvPr/>
        </p:nvSpPr>
        <p:spPr bwMode="auto">
          <a:xfrm>
            <a:off x="1112508" y="550014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Issam Toufik</a:t>
            </a:r>
          </a:p>
        </p:txBody>
      </p:sp>
      <p:sp>
        <p:nvSpPr>
          <p:cNvPr id="13387" name="AutoShape 75"/>
          <p:cNvSpPr>
            <a:spLocks noChangeArrowheads="1"/>
          </p:cNvSpPr>
          <p:nvPr/>
        </p:nvSpPr>
        <p:spPr bwMode="auto">
          <a:xfrm>
            <a:off x="1131361" y="213566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Mirko Cano</a:t>
            </a:r>
          </a:p>
        </p:txBody>
      </p:sp>
      <p:sp>
        <p:nvSpPr>
          <p:cNvPr id="13388" name="AutoShape 76"/>
          <p:cNvSpPr>
            <a:spLocks noChangeArrowheads="1"/>
          </p:cNvSpPr>
          <p:nvPr/>
        </p:nvSpPr>
        <p:spPr bwMode="auto">
          <a:xfrm>
            <a:off x="7157029" y="3395736"/>
            <a:ext cx="1778000" cy="39192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Nicolas Barbance</a:t>
            </a:r>
            <a:br>
              <a:rPr lang="en-US" sz="800" dirty="0"/>
            </a:br>
            <a:r>
              <a:rPr lang="en-US" sz="800" dirty="0"/>
              <a:t>IT Systems Administrator</a:t>
            </a:r>
            <a:r>
              <a:rPr lang="en-GB" sz="800" dirty="0"/>
              <a:t> </a:t>
            </a:r>
            <a:endParaRPr lang="en-US" sz="800" dirty="0"/>
          </a:p>
        </p:txBody>
      </p:sp>
      <p:sp>
        <p:nvSpPr>
          <p:cNvPr id="13335" name="AutoShape 23"/>
          <p:cNvSpPr>
            <a:spLocks noChangeArrowheads="1"/>
          </p:cNvSpPr>
          <p:nvPr/>
        </p:nvSpPr>
        <p:spPr bwMode="auto">
          <a:xfrm>
            <a:off x="2495116" y="2844124"/>
            <a:ext cx="889104" cy="99992"/>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4</a:t>
            </a:r>
          </a:p>
        </p:txBody>
      </p:sp>
      <p:sp>
        <p:nvSpPr>
          <p:cNvPr id="77" name="AutoShape 74"/>
          <p:cNvSpPr>
            <a:spLocks noChangeArrowheads="1"/>
          </p:cNvSpPr>
          <p:nvPr/>
        </p:nvSpPr>
        <p:spPr bwMode="auto">
          <a:xfrm>
            <a:off x="1120187" y="279104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Yong-Jun Chung</a:t>
            </a:r>
          </a:p>
        </p:txBody>
      </p:sp>
      <p:sp>
        <p:nvSpPr>
          <p:cNvPr id="78" name="AutoShape 34"/>
          <p:cNvSpPr>
            <a:spLocks noChangeArrowheads="1"/>
          </p:cNvSpPr>
          <p:nvPr/>
        </p:nvSpPr>
        <p:spPr bwMode="auto">
          <a:xfrm>
            <a:off x="7182430" y="3916147"/>
            <a:ext cx="1763712" cy="31754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Olivier Genoud</a:t>
            </a:r>
          </a:p>
          <a:p>
            <a:pPr algn="ctr"/>
            <a:r>
              <a:rPr lang="en-US" sz="800" dirty="0"/>
              <a:t>TTCN Support</a:t>
            </a:r>
          </a:p>
        </p:txBody>
      </p:sp>
      <p:sp>
        <p:nvSpPr>
          <p:cNvPr id="80" name="AutoShape 72"/>
          <p:cNvSpPr>
            <a:spLocks noChangeArrowheads="1"/>
          </p:cNvSpPr>
          <p:nvPr/>
        </p:nvSpPr>
        <p:spPr bwMode="auto">
          <a:xfrm>
            <a:off x="1112508" y="583811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Bernt Mattsson</a:t>
            </a:r>
          </a:p>
        </p:txBody>
      </p:sp>
      <p:sp>
        <p:nvSpPr>
          <p:cNvPr id="81" name="Line 57"/>
          <p:cNvSpPr>
            <a:spLocks noChangeShapeType="1"/>
          </p:cNvSpPr>
          <p:nvPr/>
        </p:nvSpPr>
        <p:spPr bwMode="auto">
          <a:xfrm>
            <a:off x="2154506" y="944202"/>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90" name="AutoShape 78"/>
          <p:cNvSpPr>
            <a:spLocks noChangeArrowheads="1"/>
          </p:cNvSpPr>
          <p:nvPr/>
        </p:nvSpPr>
        <p:spPr bwMode="auto">
          <a:xfrm>
            <a:off x="3227167" y="913850"/>
            <a:ext cx="889000" cy="99991"/>
          </a:xfrm>
          <a:prstGeom prst="flowChartOnlineStorage">
            <a:avLst/>
          </a:prstGeom>
          <a:solidFill>
            <a:srgbClr val="66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PCG</a:t>
            </a:r>
          </a:p>
        </p:txBody>
      </p:sp>
      <p:sp>
        <p:nvSpPr>
          <p:cNvPr id="13337" name="AutoShape 25"/>
          <p:cNvSpPr>
            <a:spLocks noChangeArrowheads="1"/>
          </p:cNvSpPr>
          <p:nvPr/>
        </p:nvSpPr>
        <p:spPr bwMode="auto">
          <a:xfrm>
            <a:off x="1107915" y="779727"/>
            <a:ext cx="1210836" cy="275631"/>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Adrian Scrase</a:t>
            </a:r>
          </a:p>
          <a:p>
            <a:pPr algn="ctr"/>
            <a:r>
              <a:rPr lang="en-US" sz="800" dirty="0"/>
              <a:t>CTO, ETSI</a:t>
            </a:r>
          </a:p>
        </p:txBody>
      </p:sp>
      <p:sp>
        <p:nvSpPr>
          <p:cNvPr id="82" name="Line 57"/>
          <p:cNvSpPr>
            <a:spLocks noChangeShapeType="1"/>
          </p:cNvSpPr>
          <p:nvPr/>
        </p:nvSpPr>
        <p:spPr bwMode="auto">
          <a:xfrm>
            <a:off x="2102178" y="1313922"/>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36" name="AutoShape 24"/>
          <p:cNvSpPr>
            <a:spLocks noChangeArrowheads="1"/>
          </p:cNvSpPr>
          <p:nvPr/>
        </p:nvSpPr>
        <p:spPr bwMode="auto">
          <a:xfrm>
            <a:off x="1131361" y="1216787"/>
            <a:ext cx="1210978" cy="18942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Joern Krause</a:t>
            </a:r>
          </a:p>
        </p:txBody>
      </p:sp>
      <p:sp>
        <p:nvSpPr>
          <p:cNvPr id="13378" name="AutoShape 66"/>
          <p:cNvSpPr>
            <a:spLocks noChangeArrowheads="1"/>
          </p:cNvSpPr>
          <p:nvPr/>
        </p:nvSpPr>
        <p:spPr bwMode="auto">
          <a:xfrm>
            <a:off x="2484516" y="1267397"/>
            <a:ext cx="889000" cy="9999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a:t>
            </a:r>
          </a:p>
        </p:txBody>
      </p:sp>
      <p:sp>
        <p:nvSpPr>
          <p:cNvPr id="84" name="AutoShape 14"/>
          <p:cNvSpPr>
            <a:spLocks noChangeArrowheads="1"/>
          </p:cNvSpPr>
          <p:nvPr/>
        </p:nvSpPr>
        <p:spPr bwMode="auto">
          <a:xfrm>
            <a:off x="3932184" y="5884513"/>
            <a:ext cx="889000" cy="99992"/>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6</a:t>
            </a:r>
          </a:p>
        </p:txBody>
      </p:sp>
      <p:sp>
        <p:nvSpPr>
          <p:cNvPr id="88" name="Text Box 12"/>
          <p:cNvSpPr txBox="1">
            <a:spLocks noChangeArrowheads="1"/>
          </p:cNvSpPr>
          <p:nvPr/>
        </p:nvSpPr>
        <p:spPr bwMode="auto">
          <a:xfrm>
            <a:off x="7291096" y="6456579"/>
            <a:ext cx="920966" cy="215444"/>
          </a:xfrm>
          <a:prstGeom prst="rect">
            <a:avLst/>
          </a:prstGeom>
          <a:solidFill>
            <a:schemeClr val="bg1"/>
          </a:solidFill>
          <a:ln>
            <a:noFill/>
          </a:ln>
          <a:effectLst/>
        </p:spPr>
        <p:txBody>
          <a:bodyPr wrap="square">
            <a:spAutoFit/>
          </a:bodyPr>
          <a:lstStyle/>
          <a:p>
            <a:pPr algn="r">
              <a:spcBef>
                <a:spcPct val="50000"/>
              </a:spcBef>
            </a:pPr>
            <a:r>
              <a:rPr lang="en-GB" sz="800" dirty="0"/>
              <a:t>2015-09-01</a:t>
            </a:r>
          </a:p>
        </p:txBody>
      </p:sp>
      <p:sp>
        <p:nvSpPr>
          <p:cNvPr id="92" name="AutoShape 72"/>
          <p:cNvSpPr>
            <a:spLocks noChangeArrowheads="1"/>
          </p:cNvSpPr>
          <p:nvPr/>
        </p:nvSpPr>
        <p:spPr bwMode="auto">
          <a:xfrm>
            <a:off x="1092543" y="6151208"/>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Hao Jing</a:t>
            </a:r>
          </a:p>
        </p:txBody>
      </p:sp>
      <p:sp>
        <p:nvSpPr>
          <p:cNvPr id="79" name="AutoShape 59"/>
          <p:cNvSpPr>
            <a:spLocks noChangeArrowheads="1"/>
          </p:cNvSpPr>
          <p:nvPr/>
        </p:nvSpPr>
        <p:spPr bwMode="auto">
          <a:xfrm>
            <a:off x="4374880" y="2509172"/>
            <a:ext cx="889000" cy="9926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3-LI</a:t>
            </a:r>
          </a:p>
        </p:txBody>
      </p:sp>
      <p:sp>
        <p:nvSpPr>
          <p:cNvPr id="87" name="AutoShape 75"/>
          <p:cNvSpPr>
            <a:spLocks noChangeArrowheads="1"/>
          </p:cNvSpPr>
          <p:nvPr/>
        </p:nvSpPr>
        <p:spPr bwMode="auto">
          <a:xfrm>
            <a:off x="1132933" y="2448317"/>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Carmine (Lino) Rizzo</a:t>
            </a:r>
          </a:p>
        </p:txBody>
      </p:sp>
      <p:sp>
        <p:nvSpPr>
          <p:cNvPr id="90" name="Text Box 12"/>
          <p:cNvSpPr txBox="1">
            <a:spLocks noChangeArrowheads="1"/>
          </p:cNvSpPr>
          <p:nvPr/>
        </p:nvSpPr>
        <p:spPr bwMode="auto">
          <a:xfrm>
            <a:off x="7272046" y="6418479"/>
            <a:ext cx="920966" cy="215444"/>
          </a:xfrm>
          <a:prstGeom prst="rect">
            <a:avLst/>
          </a:prstGeom>
          <a:solidFill>
            <a:schemeClr val="bg1"/>
          </a:solidFill>
          <a:ln>
            <a:noFill/>
          </a:ln>
          <a:effectLst/>
        </p:spPr>
        <p:txBody>
          <a:bodyPr wrap="square">
            <a:spAutoFit/>
          </a:bodyPr>
          <a:lstStyle/>
          <a:p>
            <a:pPr algn="r">
              <a:spcBef>
                <a:spcPct val="50000"/>
              </a:spcBef>
            </a:pPr>
            <a:r>
              <a:rPr lang="en-GB" sz="800" dirty="0"/>
              <a:t>2016-06-01</a:t>
            </a:r>
          </a:p>
        </p:txBody>
      </p:sp>
      <p:sp>
        <p:nvSpPr>
          <p:cNvPr id="85" name="AutoShape 38"/>
          <p:cNvSpPr>
            <a:spLocks noChangeArrowheads="1"/>
          </p:cNvSpPr>
          <p:nvPr/>
        </p:nvSpPr>
        <p:spPr bwMode="auto">
          <a:xfrm>
            <a:off x="2483193" y="5209136"/>
            <a:ext cx="889000" cy="9926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6</a:t>
            </a:r>
          </a:p>
        </p:txBody>
      </p:sp>
      <p:sp>
        <p:nvSpPr>
          <p:cNvPr id="94" name="AutoShape 72"/>
          <p:cNvSpPr>
            <a:spLocks noChangeArrowheads="1"/>
          </p:cNvSpPr>
          <p:nvPr/>
        </p:nvSpPr>
        <p:spPr bwMode="auto">
          <a:xfrm>
            <a:off x="1115440" y="2791785"/>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Kyoungseok Oh</a:t>
            </a:r>
          </a:p>
        </p:txBody>
      </p:sp>
      <p:sp>
        <p:nvSpPr>
          <p:cNvPr id="95" name="AutoShape 43"/>
          <p:cNvSpPr>
            <a:spLocks noChangeArrowheads="1"/>
          </p:cNvSpPr>
          <p:nvPr/>
        </p:nvSpPr>
        <p:spPr bwMode="auto">
          <a:xfrm>
            <a:off x="1097854" y="4161860"/>
            <a:ext cx="1210836" cy="19024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Hakim Mkinsi</a:t>
            </a:r>
          </a:p>
        </p:txBody>
      </p:sp>
      <p:sp>
        <p:nvSpPr>
          <p:cNvPr id="96" name="Text Box 12"/>
          <p:cNvSpPr txBox="1">
            <a:spLocks noChangeArrowheads="1"/>
          </p:cNvSpPr>
          <p:nvPr/>
        </p:nvSpPr>
        <p:spPr bwMode="auto">
          <a:xfrm>
            <a:off x="7354108" y="6395033"/>
            <a:ext cx="920966" cy="215444"/>
          </a:xfrm>
          <a:prstGeom prst="rect">
            <a:avLst/>
          </a:prstGeom>
          <a:solidFill>
            <a:schemeClr val="bg1"/>
          </a:solidFill>
          <a:ln>
            <a:noFill/>
          </a:ln>
          <a:effectLst/>
        </p:spPr>
        <p:txBody>
          <a:bodyPr wrap="square">
            <a:spAutoFit/>
          </a:bodyPr>
          <a:lstStyle/>
          <a:p>
            <a:pPr algn="r">
              <a:spcBef>
                <a:spcPct val="50000"/>
              </a:spcBef>
            </a:pPr>
            <a:r>
              <a:rPr lang="en-GB" sz="800" dirty="0"/>
              <a:t>2019-10-01</a:t>
            </a:r>
          </a:p>
        </p:txBody>
      </p:sp>
      <p:sp>
        <p:nvSpPr>
          <p:cNvPr id="97" name="AutoShape 24"/>
          <p:cNvSpPr>
            <a:spLocks noChangeArrowheads="1"/>
          </p:cNvSpPr>
          <p:nvPr/>
        </p:nvSpPr>
        <p:spPr bwMode="auto">
          <a:xfrm rot="16200000">
            <a:off x="-92013" y="2833150"/>
            <a:ext cx="1210978" cy="18942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Kai-Erik </a:t>
            </a:r>
            <a:r>
              <a:rPr lang="en-US" sz="800" dirty="0" err="1"/>
              <a:t>Sunell</a:t>
            </a:r>
            <a:endParaRPr lang="en-US" sz="800" dirty="0"/>
          </a:p>
        </p:txBody>
      </p:sp>
      <p:sp>
        <p:nvSpPr>
          <p:cNvPr id="2" name="Oval 1">
            <a:extLst>
              <a:ext uri="{FF2B5EF4-FFF2-40B4-BE49-F238E27FC236}">
                <a16:creationId xmlns:a16="http://schemas.microsoft.com/office/drawing/2014/main" id="{1A569448-213B-475B-82E5-F5E0500E5860}"/>
              </a:ext>
            </a:extLst>
          </p:cNvPr>
          <p:cNvSpPr/>
          <p:nvPr/>
        </p:nvSpPr>
        <p:spPr bwMode="auto">
          <a:xfrm>
            <a:off x="1051282" y="5924157"/>
            <a:ext cx="1236909" cy="630225"/>
          </a:xfrm>
          <a:prstGeom prst="ellipse">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4121075905"/>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9" name="Text Box 3"/>
          <p:cNvSpPr txBox="1">
            <a:spLocks noChangeArrowheads="1"/>
          </p:cNvSpPr>
          <p:nvPr/>
        </p:nvSpPr>
        <p:spPr bwMode="auto">
          <a:xfrm>
            <a:off x="468940" y="1933151"/>
            <a:ext cx="8675060" cy="41088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a:t>At the end of January 2019, </a:t>
            </a:r>
            <a:r>
              <a:rPr lang="en-GB" sz="1800" b="1" dirty="0"/>
              <a:t>Paolo Usai </a:t>
            </a:r>
            <a:r>
              <a:rPr lang="en-GB" sz="1600" dirty="0"/>
              <a:t>(SA4 and RAN6, previously GERAN &amp; GERAN1) will retire (for the 4</a:t>
            </a:r>
            <a:r>
              <a:rPr lang="en-GB" sz="1600" baseline="30000" dirty="0"/>
              <a:t>th</a:t>
            </a:r>
            <a:r>
              <a:rPr lang="en-GB" sz="1600" dirty="0"/>
              <a:t> time) having supported 3GPP groups from the start, and ETSI TC SMG groups (via STF12) for some years before that.</a:t>
            </a:r>
          </a:p>
          <a:p>
            <a:pPr>
              <a:spcBef>
                <a:spcPct val="50000"/>
              </a:spcBef>
            </a:pPr>
            <a:r>
              <a:rPr lang="en-GB" sz="1600" dirty="0"/>
              <a:t>Paolo’s SA4 role will be assumed by the first ever secondee from TSDSI, </a:t>
            </a:r>
            <a:br>
              <a:rPr lang="en-GB" sz="1600" dirty="0"/>
            </a:br>
            <a:r>
              <a:rPr lang="en-GB" sz="1800" b="1" dirty="0"/>
              <a:t>Ms Jayeeta Saha</a:t>
            </a:r>
            <a:r>
              <a:rPr lang="en-GB" sz="1600" dirty="0"/>
              <a:t>, who aims to join us by December 2019. Meanwhile, </a:t>
            </a:r>
            <a:r>
              <a:rPr lang="en-GB" sz="1800" b="1" dirty="0"/>
              <a:t>Joern Krause</a:t>
            </a:r>
            <a:r>
              <a:rPr lang="en-GB" sz="1600" dirty="0"/>
              <a:t>, the existing RAN secretary, will take over the cooling embers of RAN6.</a:t>
            </a:r>
          </a:p>
          <a:p>
            <a:pPr>
              <a:spcBef>
                <a:spcPct val="50000"/>
              </a:spcBef>
            </a:pPr>
            <a:r>
              <a:rPr lang="en-GB" sz="1600" dirty="0"/>
              <a:t>At the end of 2019, </a:t>
            </a:r>
            <a:r>
              <a:rPr lang="en-GB" sz="1800" b="1" dirty="0"/>
              <a:t>Kyoungseok Oh </a:t>
            </a:r>
            <a:r>
              <a:rPr lang="en-GB" sz="1600" dirty="0"/>
              <a:t>will return to TTA after three exhausting years of secondment to MCC supporting RAN4. </a:t>
            </a:r>
          </a:p>
          <a:p>
            <a:pPr>
              <a:spcBef>
                <a:spcPct val="50000"/>
              </a:spcBef>
            </a:pPr>
            <a:r>
              <a:rPr lang="en-GB" sz="1800" b="1" dirty="0"/>
              <a:t>Kai-Erik Sunell</a:t>
            </a:r>
            <a:r>
              <a:rPr lang="en-GB" sz="1600" dirty="0"/>
              <a:t>, the current “RAN Rover”, will become full time support officer and secretary for RAN4.</a:t>
            </a:r>
          </a:p>
          <a:p>
            <a:pPr>
              <a:spcBef>
                <a:spcPct val="50000"/>
              </a:spcBef>
            </a:pPr>
            <a:r>
              <a:rPr lang="en-GB" sz="1600" dirty="0"/>
              <a:t>TTA will offer </a:t>
            </a:r>
            <a:r>
              <a:rPr lang="en-GB" sz="1800" b="1" dirty="0"/>
              <a:t>Young </a:t>
            </a:r>
            <a:r>
              <a:rPr lang="en-GB" sz="1800" b="1" dirty="0" err="1"/>
              <a:t>Ik</a:t>
            </a:r>
            <a:r>
              <a:rPr lang="en-GB" sz="1800" b="1" dirty="0"/>
              <a:t> Jo</a:t>
            </a:r>
            <a:r>
              <a:rPr lang="en-GB" sz="1600" dirty="0"/>
              <a:t> as a new</a:t>
            </a:r>
            <a:r>
              <a:rPr lang="en-GB" sz="1600" b="1" dirty="0"/>
              <a:t> </a:t>
            </a:r>
            <a:r>
              <a:rPr lang="en-GB" sz="1600" dirty="0"/>
              <a:t>secondee</a:t>
            </a:r>
            <a:r>
              <a:rPr lang="en-GB" sz="1600" b="1" dirty="0"/>
              <a:t> </a:t>
            </a:r>
            <a:r>
              <a:rPr lang="en-GB" sz="1600" dirty="0"/>
              <a:t>from 2020. Young </a:t>
            </a:r>
            <a:r>
              <a:rPr lang="en-GB" sz="1600" dirty="0" err="1"/>
              <a:t>Ik</a:t>
            </a:r>
            <a:r>
              <a:rPr lang="en-GB" sz="1600" dirty="0"/>
              <a:t> will become the new RAN Rover, helping out as needed in the busiest RAN working groups.</a:t>
            </a:r>
          </a:p>
          <a:p>
            <a:pPr>
              <a:spcBef>
                <a:spcPct val="50000"/>
              </a:spcBef>
            </a:pPr>
            <a:endParaRPr lang="en-GB" sz="1600" dirty="0"/>
          </a:p>
        </p:txBody>
      </p:sp>
      <p:sp>
        <p:nvSpPr>
          <p:cNvPr id="121863" name="Rectangle 7"/>
          <p:cNvSpPr>
            <a:spLocks noGrp="1" noChangeArrowheads="1"/>
          </p:cNvSpPr>
          <p:nvPr>
            <p:ph type="title"/>
          </p:nvPr>
        </p:nvSpPr>
        <p:spPr>
          <a:xfrm>
            <a:off x="376987" y="873125"/>
            <a:ext cx="7339265" cy="11430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dirty="0"/>
              <a:t>Changes of personnel </a:t>
            </a:r>
            <a:r>
              <a:rPr lang="en-US" sz="2800" dirty="0"/>
              <a:t>(tweaked reminder)</a:t>
            </a:r>
            <a:endParaRPr lang="en-GB" dirty="0"/>
          </a:p>
        </p:txBody>
      </p:sp>
      <p:sp>
        <p:nvSpPr>
          <p:cNvPr id="8" name="TextBox 7">
            <a:extLst>
              <a:ext uri="{FF2B5EF4-FFF2-40B4-BE49-F238E27FC236}">
                <a16:creationId xmlns:a16="http://schemas.microsoft.com/office/drawing/2014/main" id="{2629900F-DE7F-4939-8E13-85E6BE9E56AA}"/>
              </a:ext>
            </a:extLst>
          </p:cNvPr>
          <p:cNvSpPr txBox="1"/>
          <p:nvPr/>
        </p:nvSpPr>
        <p:spPr>
          <a:xfrm rot="19926098">
            <a:off x="95416" y="902867"/>
            <a:ext cx="1550504" cy="523220"/>
          </a:xfrm>
          <a:prstGeom prst="rect">
            <a:avLst/>
          </a:prstGeom>
          <a:noFill/>
        </p:spPr>
        <p:txBody>
          <a:bodyPr wrap="square" rtlCol="0">
            <a:spAutoFit/>
          </a:bodyPr>
          <a:lstStyle/>
          <a:p>
            <a:pPr algn="ctr"/>
            <a:r>
              <a:rPr lang="en-GB" sz="2800" b="1" dirty="0">
                <a:highlight>
                  <a:srgbClr val="FFFF00"/>
                </a:highlight>
              </a:rPr>
              <a:t>Future</a:t>
            </a:r>
          </a:p>
        </p:txBody>
      </p:sp>
      <p:grpSp>
        <p:nvGrpSpPr>
          <p:cNvPr id="12" name="Group 11">
            <a:extLst>
              <a:ext uri="{FF2B5EF4-FFF2-40B4-BE49-F238E27FC236}">
                <a16:creationId xmlns:a16="http://schemas.microsoft.com/office/drawing/2014/main" id="{E88DC78E-9CE2-46A4-ABEE-AE8C26332DC1}"/>
              </a:ext>
            </a:extLst>
          </p:cNvPr>
          <p:cNvGrpSpPr/>
          <p:nvPr/>
        </p:nvGrpSpPr>
        <p:grpSpPr>
          <a:xfrm>
            <a:off x="675860" y="1485616"/>
            <a:ext cx="278109" cy="462454"/>
            <a:chOff x="1550504" y="5072932"/>
            <a:chExt cx="254442" cy="492982"/>
          </a:xfrm>
        </p:grpSpPr>
        <p:cxnSp>
          <p:nvCxnSpPr>
            <p:cNvPr id="10" name="Straight Connector 9">
              <a:extLst>
                <a:ext uri="{FF2B5EF4-FFF2-40B4-BE49-F238E27FC236}">
                  <a16:creationId xmlns:a16="http://schemas.microsoft.com/office/drawing/2014/main" id="{9A0FC6EA-889F-4A7F-8B86-468EB10CD540}"/>
                </a:ext>
              </a:extLst>
            </p:cNvPr>
            <p:cNvCxnSpPr/>
            <p:nvPr/>
          </p:nvCxnSpPr>
          <p:spPr bwMode="auto">
            <a:xfrm flipH="1">
              <a:off x="1550504" y="5072932"/>
              <a:ext cx="190832" cy="477078"/>
            </a:xfrm>
            <a:prstGeom prst="line">
              <a:avLst/>
            </a:prstGeom>
            <a:solidFill>
              <a:schemeClr val="accent1"/>
            </a:solidFill>
            <a:ln w="38100" cap="flat" cmpd="sng" algn="ctr">
              <a:solidFill>
                <a:schemeClr val="tx1"/>
              </a:solidFill>
              <a:prstDash val="solid"/>
              <a:round/>
              <a:headEnd type="none" w="med" len="med"/>
              <a:tailEnd type="none" w="med" len="med"/>
            </a:ln>
            <a:effectLst/>
          </p:spPr>
        </p:cxnSp>
        <p:cxnSp>
          <p:nvCxnSpPr>
            <p:cNvPr id="13" name="Straight Connector 12">
              <a:extLst>
                <a:ext uri="{FF2B5EF4-FFF2-40B4-BE49-F238E27FC236}">
                  <a16:creationId xmlns:a16="http://schemas.microsoft.com/office/drawing/2014/main" id="{99CAE28B-7F6E-4660-AF5B-E641700814CF}"/>
                </a:ext>
              </a:extLst>
            </p:cNvPr>
            <p:cNvCxnSpPr>
              <a:cxnSpLocks/>
            </p:cNvCxnSpPr>
            <p:nvPr/>
          </p:nvCxnSpPr>
          <p:spPr bwMode="auto">
            <a:xfrm>
              <a:off x="1637969" y="5311471"/>
              <a:ext cx="166977" cy="254443"/>
            </a:xfrm>
            <a:prstGeom prst="line">
              <a:avLst/>
            </a:prstGeom>
            <a:solidFill>
              <a:schemeClr val="accent1"/>
            </a:solidFill>
            <a:ln w="38100" cap="flat" cmpd="sng" algn="ctr">
              <a:solidFill>
                <a:schemeClr val="tx1"/>
              </a:solidFill>
              <a:prstDash val="solid"/>
              <a:round/>
              <a:headEnd type="none" w="med" len="med"/>
              <a:tailEnd type="none" w="med" len="med"/>
            </a:ln>
            <a:effectLst/>
          </p:spPr>
        </p:cxnSp>
      </p:grpSp>
    </p:spTree>
    <p:extLst>
      <p:ext uri="{BB962C8B-B14F-4D97-AF65-F5344CB8AC3E}">
        <p14:creationId xmlns:p14="http://schemas.microsoft.com/office/powerpoint/2010/main" val="4149661118"/>
      </p:ext>
    </p:extLst>
  </p:cSld>
  <p:clrMapOvr>
    <a:masterClrMapping/>
  </p:clrMapOvr>
  <p:transition spd="slow">
    <p:cover dir="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684213" y="908050"/>
            <a:ext cx="64770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Exciting statistics !</a:t>
            </a:r>
            <a:endParaRPr lang="en-GB" sz="2800" dirty="0"/>
          </a:p>
        </p:txBody>
      </p:sp>
      <p:sp>
        <p:nvSpPr>
          <p:cNvPr id="14339" name="Text Box 3"/>
          <p:cNvSpPr txBox="1">
            <a:spLocks noChangeArrowheads="1"/>
          </p:cNvSpPr>
          <p:nvPr/>
        </p:nvSpPr>
        <p:spPr bwMode="auto">
          <a:xfrm>
            <a:off x="4189413" y="5964238"/>
            <a:ext cx="495458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GB" sz="1800" i="1" dirty="0">
                <a:latin typeface="Times New Roman" panose="02020603050405020304" pitchFamily="18" charset="0"/>
              </a:rPr>
              <a:t>Skip to slide 18 if you are not moved by statistics.</a:t>
            </a:r>
          </a:p>
        </p:txBody>
      </p:sp>
      <p:sp>
        <p:nvSpPr>
          <p:cNvPr id="2" name="TextBox 1"/>
          <p:cNvSpPr txBox="1"/>
          <p:nvPr/>
        </p:nvSpPr>
        <p:spPr>
          <a:xfrm>
            <a:off x="970960" y="2441542"/>
            <a:ext cx="5192448" cy="400110"/>
          </a:xfrm>
          <a:prstGeom prst="rect">
            <a:avLst/>
          </a:prstGeom>
          <a:noFill/>
        </p:spPr>
        <p:txBody>
          <a:bodyPr wrap="square" rtlCol="0">
            <a:spAutoFit/>
          </a:bodyPr>
          <a:lstStyle/>
          <a:p>
            <a:r>
              <a:rPr lang="en-GB" dirty="0">
                <a:solidFill>
                  <a:schemeClr val="bg1"/>
                </a:solidFill>
              </a:rPr>
              <a:t>If your experiment needs a statistician, you need a better experiment.</a:t>
            </a:r>
          </a:p>
          <a:p>
            <a:r>
              <a:rPr lang="en-GB" i="1" dirty="0">
                <a:solidFill>
                  <a:schemeClr val="bg1"/>
                </a:solidFill>
              </a:rPr>
              <a:t> - Ernest Rutherford</a:t>
            </a:r>
          </a:p>
        </p:txBody>
      </p:sp>
      <p:pic>
        <p:nvPicPr>
          <p:cNvPr id="4" name="Picture 3">
            <a:extLst>
              <a:ext uri="{FF2B5EF4-FFF2-40B4-BE49-F238E27FC236}">
                <a16:creationId xmlns:a16="http://schemas.microsoft.com/office/drawing/2014/main" id="{BC6EA02E-A29F-40D7-9286-CEE8128D73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44815" y="3429000"/>
            <a:ext cx="1576137" cy="1576137"/>
          </a:xfrm>
          <a:prstGeom prst="rect">
            <a:avLst/>
          </a:prstGeom>
        </p:spPr>
      </p:pic>
    </p:spTree>
  </p:cSld>
  <p:clrMapOvr>
    <a:masterClrMapping/>
  </p:clrMapOvr>
  <p:transition spd="slow">
    <p:cover dir="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F28EB36-51BF-4376-B179-8B2BD6E4099F}"/>
              </a:ext>
            </a:extLst>
          </p:cNvPr>
          <p:cNvPicPr>
            <a:picLocks noChangeAspect="1"/>
          </p:cNvPicPr>
          <p:nvPr/>
        </p:nvPicPr>
        <p:blipFill>
          <a:blip r:embed="rId2"/>
          <a:stretch>
            <a:fillRect/>
          </a:stretch>
        </p:blipFill>
        <p:spPr>
          <a:xfrm>
            <a:off x="1364977" y="1210966"/>
            <a:ext cx="6410134" cy="2543100"/>
          </a:xfrm>
          <a:prstGeom prst="rect">
            <a:avLst/>
          </a:prstGeom>
        </p:spPr>
      </p:pic>
      <p:pic>
        <p:nvPicPr>
          <p:cNvPr id="5" name="Picture 4">
            <a:extLst>
              <a:ext uri="{FF2B5EF4-FFF2-40B4-BE49-F238E27FC236}">
                <a16:creationId xmlns:a16="http://schemas.microsoft.com/office/drawing/2014/main" id="{1085CE05-73E0-4D67-8061-ABDA0B8CAB82}"/>
              </a:ext>
            </a:extLst>
          </p:cNvPr>
          <p:cNvPicPr>
            <a:picLocks noChangeAspect="1"/>
          </p:cNvPicPr>
          <p:nvPr/>
        </p:nvPicPr>
        <p:blipFill>
          <a:blip r:embed="rId3"/>
          <a:stretch>
            <a:fillRect/>
          </a:stretch>
        </p:blipFill>
        <p:spPr>
          <a:xfrm>
            <a:off x="1364977" y="3754066"/>
            <a:ext cx="6410134" cy="2548867"/>
          </a:xfrm>
          <a:prstGeom prst="rect">
            <a:avLst/>
          </a:prstGeom>
        </p:spPr>
      </p:pic>
    </p:spTree>
  </p:cSld>
  <p:clrMapOvr>
    <a:masterClrMapping/>
  </p:clrMapOvr>
  <p:transition spd="slow">
    <p:cove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E9F20FD-1E4F-47FD-BF56-CF59D6D378C2}"/>
              </a:ext>
            </a:extLst>
          </p:cNvPr>
          <p:cNvPicPr>
            <a:picLocks noChangeAspect="1"/>
          </p:cNvPicPr>
          <p:nvPr/>
        </p:nvPicPr>
        <p:blipFill>
          <a:blip r:embed="rId2"/>
          <a:stretch>
            <a:fillRect/>
          </a:stretch>
        </p:blipFill>
        <p:spPr>
          <a:xfrm>
            <a:off x="4231016" y="3895562"/>
            <a:ext cx="4912984" cy="2316324"/>
          </a:xfrm>
          <a:prstGeom prst="rect">
            <a:avLst/>
          </a:prstGeom>
        </p:spPr>
      </p:pic>
      <p:sp>
        <p:nvSpPr>
          <p:cNvPr id="17411" name="Text Box 3"/>
          <p:cNvSpPr txBox="1">
            <a:spLocks noChangeArrowheads="1"/>
          </p:cNvSpPr>
          <p:nvPr/>
        </p:nvSpPr>
        <p:spPr bwMode="auto">
          <a:xfrm>
            <a:off x="54975" y="5693997"/>
            <a:ext cx="320357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200" dirty="0"/>
              <a:t>* Based on delegates’ postal addresses</a:t>
            </a:r>
          </a:p>
        </p:txBody>
      </p:sp>
      <p:sp>
        <p:nvSpPr>
          <p:cNvPr id="17412" name="Rectangle 4"/>
          <p:cNvSpPr>
            <a:spLocks noChangeArrowheads="1"/>
          </p:cNvSpPr>
          <p:nvPr/>
        </p:nvSpPr>
        <p:spPr bwMode="auto">
          <a:xfrm>
            <a:off x="5219700" y="1066800"/>
            <a:ext cx="3810000"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a:r>
              <a:rPr lang="en-GB" sz="600" dirty="0">
                <a:latin typeface="Times New Roman" panose="02020603050405020304" pitchFamily="18" charset="0"/>
              </a:rPr>
              <a:t>from query 2008-02-21_meeting-attendance-by-region_step02 </a:t>
            </a:r>
          </a:p>
        </p:txBody>
      </p:sp>
      <p:sp>
        <p:nvSpPr>
          <p:cNvPr id="17413" name="Rectangle 5"/>
          <p:cNvSpPr>
            <a:spLocks noChangeArrowheads="1"/>
          </p:cNvSpPr>
          <p:nvPr/>
        </p:nvSpPr>
        <p:spPr bwMode="auto">
          <a:xfrm>
            <a:off x="1242645" y="6127262"/>
            <a:ext cx="2915139" cy="1894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gn="r"/>
            <a:r>
              <a:rPr lang="en-GB" sz="600" dirty="0">
                <a:latin typeface="Times New Roman" panose="02020603050405020304" pitchFamily="18" charset="0"/>
              </a:rPr>
              <a:t>from query 2008-02-21_meeting-attendance-by-region-and-quarter_step03</a:t>
            </a:r>
          </a:p>
        </p:txBody>
      </p:sp>
      <p:sp>
        <p:nvSpPr>
          <p:cNvPr id="17416" name="Text Box 8"/>
          <p:cNvSpPr txBox="1">
            <a:spLocks noChangeArrowheads="1"/>
          </p:cNvSpPr>
          <p:nvPr/>
        </p:nvSpPr>
        <p:spPr bwMode="auto">
          <a:xfrm>
            <a:off x="184150" y="2209800"/>
            <a:ext cx="3178175" cy="228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dirty="0"/>
              <a:t>The table shows the number of participants in TSG and WG meetings over the last year, by region*.</a:t>
            </a:r>
          </a:p>
        </p:txBody>
      </p:sp>
      <p:sp>
        <p:nvSpPr>
          <p:cNvPr id="17414" name="Text Box 6"/>
          <p:cNvSpPr txBox="1">
            <a:spLocks noChangeArrowheads="1"/>
          </p:cNvSpPr>
          <p:nvPr/>
        </p:nvSpPr>
        <p:spPr bwMode="auto">
          <a:xfrm>
            <a:off x="173038" y="4729163"/>
            <a:ext cx="4054475" cy="94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400" dirty="0"/>
              <a:t>Region 1: Europe, Middle East, Africa</a:t>
            </a:r>
          </a:p>
          <a:p>
            <a:pPr>
              <a:spcBef>
                <a:spcPct val="50000"/>
              </a:spcBef>
            </a:pPr>
            <a:r>
              <a:rPr lang="en-US" sz="1400" dirty="0"/>
              <a:t>Region 2: Americas</a:t>
            </a:r>
          </a:p>
          <a:p>
            <a:pPr>
              <a:spcBef>
                <a:spcPct val="50000"/>
              </a:spcBef>
            </a:pPr>
            <a:r>
              <a:rPr lang="en-US" sz="1400" dirty="0"/>
              <a:t>Region 3: Asia</a:t>
            </a:r>
          </a:p>
        </p:txBody>
      </p:sp>
      <p:pic>
        <p:nvPicPr>
          <p:cNvPr id="4" name="Picture 3"/>
          <p:cNvPicPr>
            <a:picLocks noChangeAspect="1"/>
          </p:cNvPicPr>
          <p:nvPr/>
        </p:nvPicPr>
        <p:blipFill>
          <a:blip r:embed="rId3" cstate="print">
            <a:clrChange>
              <a:clrFrom>
                <a:srgbClr val="000000"/>
              </a:clrFrom>
              <a:clrTo>
                <a:srgbClr val="000000">
                  <a:alpha val="0"/>
                </a:srgbClr>
              </a:clrTo>
            </a:clrChange>
            <a:extLst>
              <a:ext uri="{BEBA8EAE-BF5A-486C-A8C5-ECC9F3942E4B}">
                <a14:imgProps xmlns:a14="http://schemas.microsoft.com/office/drawing/2010/main">
                  <a14:imgLayer r:embed="rId4">
                    <a14:imgEffect>
                      <a14:brightnessContrast bright="75000"/>
                    </a14:imgEffect>
                  </a14:imgLayer>
                </a14:imgProps>
              </a:ext>
              <a:ext uri="{28A0092B-C50C-407E-A947-70E740481C1C}">
                <a14:useLocalDpi xmlns:a14="http://schemas.microsoft.com/office/drawing/2010/main" val="0"/>
              </a:ext>
            </a:extLst>
          </a:blip>
          <a:stretch>
            <a:fillRect/>
          </a:stretch>
        </p:blipFill>
        <p:spPr>
          <a:xfrm>
            <a:off x="350046" y="1284364"/>
            <a:ext cx="1561176" cy="926948"/>
          </a:xfrm>
          <a:prstGeom prst="rect">
            <a:avLst/>
          </a:prstGeom>
          <a:noFill/>
          <a:ln>
            <a:noFill/>
          </a:ln>
        </p:spPr>
      </p:pic>
      <p:sp>
        <p:nvSpPr>
          <p:cNvPr id="17415" name="Rectangle 7"/>
          <p:cNvSpPr>
            <a:spLocks noChangeArrowheads="1"/>
          </p:cNvSpPr>
          <p:nvPr/>
        </p:nvSpPr>
        <p:spPr bwMode="auto">
          <a:xfrm>
            <a:off x="265113" y="646114"/>
            <a:ext cx="4513262" cy="588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Meeting delegates by region </a:t>
            </a:r>
            <a:endParaRPr lang="en-GB" sz="2800" dirty="0"/>
          </a:p>
        </p:txBody>
      </p:sp>
      <p:pic>
        <p:nvPicPr>
          <p:cNvPr id="3" name="Picture 2">
            <a:extLst>
              <a:ext uri="{FF2B5EF4-FFF2-40B4-BE49-F238E27FC236}">
                <a16:creationId xmlns:a16="http://schemas.microsoft.com/office/drawing/2014/main" id="{915E7990-4F6A-41DE-8DA6-573645BF9F9C}"/>
              </a:ext>
            </a:extLst>
          </p:cNvPr>
          <p:cNvPicPr>
            <a:picLocks noChangeAspect="1"/>
          </p:cNvPicPr>
          <p:nvPr/>
        </p:nvPicPr>
        <p:blipFill>
          <a:blip r:embed="rId5"/>
          <a:stretch>
            <a:fillRect/>
          </a:stretch>
        </p:blipFill>
        <p:spPr>
          <a:xfrm>
            <a:off x="4807768" y="1252417"/>
            <a:ext cx="2393364" cy="2643144"/>
          </a:xfrm>
          <a:prstGeom prst="rect">
            <a:avLst/>
          </a:prstGeom>
        </p:spPr>
      </p:pic>
      <p:pic>
        <p:nvPicPr>
          <p:cNvPr id="5" name="Picture 4">
            <a:extLst>
              <a:ext uri="{FF2B5EF4-FFF2-40B4-BE49-F238E27FC236}">
                <a16:creationId xmlns:a16="http://schemas.microsoft.com/office/drawing/2014/main" id="{28F3CE47-7DF3-4E03-A29C-F18C97152C8E}"/>
              </a:ext>
            </a:extLst>
          </p:cNvPr>
          <p:cNvPicPr>
            <a:picLocks noChangeAspect="1"/>
          </p:cNvPicPr>
          <p:nvPr/>
        </p:nvPicPr>
        <p:blipFill>
          <a:blip r:embed="rId6"/>
          <a:stretch>
            <a:fillRect/>
          </a:stretch>
        </p:blipFill>
        <p:spPr>
          <a:xfrm>
            <a:off x="7178843" y="1250084"/>
            <a:ext cx="1946944" cy="2760762"/>
          </a:xfrm>
          <a:prstGeom prst="rect">
            <a:avLst/>
          </a:prstGeom>
        </p:spPr>
      </p:pic>
    </p:spTree>
  </p:cSld>
  <p:clrMapOvr>
    <a:masterClrMapping/>
  </p:clrMapOvr>
  <p:transition spd="slow">
    <p:cove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CEA90D8-5E26-4911-BB20-25F67455CDF6}"/>
              </a:ext>
            </a:extLst>
          </p:cNvPr>
          <p:cNvPicPr>
            <a:picLocks noChangeAspect="1"/>
          </p:cNvPicPr>
          <p:nvPr/>
        </p:nvPicPr>
        <p:blipFill>
          <a:blip r:embed="rId2"/>
          <a:stretch>
            <a:fillRect/>
          </a:stretch>
        </p:blipFill>
        <p:spPr>
          <a:xfrm>
            <a:off x="4363026" y="1816820"/>
            <a:ext cx="4780974" cy="3281808"/>
          </a:xfrm>
          <a:prstGeom prst="rect">
            <a:avLst/>
          </a:prstGeom>
        </p:spPr>
      </p:pic>
      <p:sp>
        <p:nvSpPr>
          <p:cNvPr id="18435" name="Rectangle 3"/>
          <p:cNvSpPr>
            <a:spLocks noChangeArrowheads="1"/>
          </p:cNvSpPr>
          <p:nvPr/>
        </p:nvSpPr>
        <p:spPr bwMode="auto">
          <a:xfrm>
            <a:off x="284163" y="873125"/>
            <a:ext cx="4103687" cy="2284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Individual Members by</a:t>
            </a:r>
            <a:br>
              <a:rPr lang="en-US" sz="2800" dirty="0"/>
            </a:br>
            <a:r>
              <a:rPr lang="en-US" sz="2800" dirty="0"/>
              <a:t>Organizational Partner /  Region </a:t>
            </a:r>
            <a:endParaRPr lang="en-GB" sz="2800" dirty="0"/>
          </a:p>
        </p:txBody>
      </p:sp>
      <p:sp>
        <p:nvSpPr>
          <p:cNvPr id="18436" name="Text Box 4"/>
          <p:cNvSpPr txBox="1">
            <a:spLocks noChangeArrowheads="1"/>
          </p:cNvSpPr>
          <p:nvPr/>
        </p:nvSpPr>
        <p:spPr bwMode="auto">
          <a:xfrm>
            <a:off x="5893006" y="4514491"/>
            <a:ext cx="34940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2400" dirty="0"/>
              <a:t>Region 1 = 436 </a:t>
            </a:r>
            <a:r>
              <a:rPr lang="en-US" sz="2400" i="1" dirty="0">
                <a:solidFill>
                  <a:srgbClr val="969696"/>
                </a:solidFill>
              </a:rPr>
              <a:t>(415)</a:t>
            </a:r>
          </a:p>
        </p:txBody>
      </p:sp>
      <p:sp>
        <p:nvSpPr>
          <p:cNvPr id="18437" name="Text Box 5"/>
          <p:cNvSpPr txBox="1">
            <a:spLocks noChangeArrowheads="1"/>
          </p:cNvSpPr>
          <p:nvPr/>
        </p:nvSpPr>
        <p:spPr bwMode="auto">
          <a:xfrm>
            <a:off x="2453236" y="3732635"/>
            <a:ext cx="3294062" cy="457200"/>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sz="2400" dirty="0"/>
              <a:t>Region 2 = 54 </a:t>
            </a:r>
            <a:r>
              <a:rPr lang="en-US" sz="2400" i="1" dirty="0">
                <a:solidFill>
                  <a:srgbClr val="969696"/>
                </a:solidFill>
              </a:rPr>
              <a:t>(48)</a:t>
            </a:r>
          </a:p>
        </p:txBody>
      </p:sp>
      <p:sp>
        <p:nvSpPr>
          <p:cNvPr id="18438" name="Text Box 6"/>
          <p:cNvSpPr txBox="1">
            <a:spLocks noChangeArrowheads="1"/>
          </p:cNvSpPr>
          <p:nvPr/>
        </p:nvSpPr>
        <p:spPr bwMode="auto">
          <a:xfrm>
            <a:off x="2453236" y="2640013"/>
            <a:ext cx="3298825" cy="457200"/>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sz="2400" dirty="0"/>
              <a:t>Region 3 = 193 </a:t>
            </a:r>
            <a:r>
              <a:rPr lang="en-US" sz="2400" i="1" dirty="0">
                <a:solidFill>
                  <a:srgbClr val="969696"/>
                </a:solidFill>
              </a:rPr>
              <a:t>(183)</a:t>
            </a:r>
          </a:p>
        </p:txBody>
      </p:sp>
      <p:sp>
        <p:nvSpPr>
          <p:cNvPr id="18439" name="Text Box 7"/>
          <p:cNvSpPr txBox="1">
            <a:spLocks noChangeArrowheads="1"/>
          </p:cNvSpPr>
          <p:nvPr/>
        </p:nvSpPr>
        <p:spPr bwMode="auto">
          <a:xfrm>
            <a:off x="4692650" y="5902325"/>
            <a:ext cx="414972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dirty="0">
                <a:solidFill>
                  <a:schemeClr val="bg1">
                    <a:lumMod val="65000"/>
                  </a:schemeClr>
                </a:solidFill>
              </a:rPr>
              <a:t>Data from http://webapp.etsi.org/3gppmembership/Queryform.asp</a:t>
            </a:r>
          </a:p>
        </p:txBody>
      </p:sp>
      <p:pic>
        <p:nvPicPr>
          <p:cNvPr id="18440"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0825" y="5426075"/>
            <a:ext cx="654050" cy="48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441" name="Text Box 9"/>
          <p:cNvSpPr txBox="1">
            <a:spLocks noChangeArrowheads="1"/>
          </p:cNvSpPr>
          <p:nvPr/>
        </p:nvSpPr>
        <p:spPr bwMode="auto">
          <a:xfrm>
            <a:off x="6112041" y="5197209"/>
            <a:ext cx="299620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600" i="1" dirty="0">
                <a:solidFill>
                  <a:srgbClr val="969696"/>
                </a:solidFill>
              </a:rPr>
              <a:t>Figures in grey italics relate to previous report.</a:t>
            </a:r>
          </a:p>
        </p:txBody>
      </p:sp>
      <p:sp>
        <p:nvSpPr>
          <p:cNvPr id="18442" name="Text Box 10"/>
          <p:cNvSpPr txBox="1">
            <a:spLocks noChangeArrowheads="1"/>
          </p:cNvSpPr>
          <p:nvPr/>
        </p:nvSpPr>
        <p:spPr bwMode="auto">
          <a:xfrm>
            <a:off x="122238" y="4840288"/>
            <a:ext cx="458311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dirty="0"/>
              <a:t>Total membership = 683 </a:t>
            </a:r>
            <a:r>
              <a:rPr lang="en-US" sz="2400" i="1" dirty="0">
                <a:solidFill>
                  <a:srgbClr val="969696"/>
                </a:solidFill>
              </a:rPr>
              <a:t>(646)</a:t>
            </a:r>
          </a:p>
        </p:txBody>
      </p:sp>
      <p:sp>
        <p:nvSpPr>
          <p:cNvPr id="18443" name="Text Box 11"/>
          <p:cNvSpPr txBox="1">
            <a:spLocks noChangeArrowheads="1"/>
          </p:cNvSpPr>
          <p:nvPr/>
        </p:nvSpPr>
        <p:spPr bwMode="auto">
          <a:xfrm>
            <a:off x="1600200" y="5305425"/>
            <a:ext cx="289401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dirty="0"/>
              <a:t>Guests =   20   </a:t>
            </a:r>
            <a:r>
              <a:rPr lang="en-US" sz="2400" i="1" dirty="0">
                <a:solidFill>
                  <a:srgbClr val="969696"/>
                </a:solidFill>
              </a:rPr>
              <a:t>(24)</a:t>
            </a:r>
          </a:p>
        </p:txBody>
      </p:sp>
    </p:spTree>
  </p:cSld>
  <p:clrMapOvr>
    <a:masterClrMapping/>
  </p:clrMapOvr>
  <p:transition spd="slow">
    <p:cover/>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39750</TotalTime>
  <Words>1311</Words>
  <Application>Microsoft Office PowerPoint</Application>
  <PresentationFormat>On-screen Show (4:3)</PresentationFormat>
  <Paragraphs>241</Paragraphs>
  <Slides>26</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26</vt:i4>
      </vt:variant>
    </vt:vector>
  </HeadingPairs>
  <TitlesOfParts>
    <vt:vector size="31" baseType="lpstr">
      <vt:lpstr>Arial</vt:lpstr>
      <vt:lpstr>Arial </vt:lpstr>
      <vt:lpstr>Calibri</vt:lpstr>
      <vt:lpstr>Times New Roman</vt:lpstr>
      <vt:lpstr>Office Theme</vt:lpstr>
      <vt:lpstr>    Support Team Report    </vt:lpstr>
      <vt:lpstr>Changes of personnel</vt:lpstr>
      <vt:lpstr>PowerPoint Presentation</vt:lpstr>
      <vt:lpstr>PowerPoint Presentation</vt:lpstr>
      <vt:lpstr>Changes of personnel (tweaked reminder)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Marketing matters</vt:lpstr>
      <vt:lpstr>PowerPoint Presentation</vt:lpstr>
      <vt:lpstr> … and RAN, it just growed like Topsy (1)</vt:lpstr>
      <vt:lpstr> … and RAN, it just growed like Topsy (2)</vt:lpstr>
      <vt:lpstr> … and RAN, it just growed like Topsy (3)</vt:lpstr>
      <vt:lpstr> … and RAN, it just growed like Topsy (4)</vt:lpstr>
      <vt:lpstr> Decisions requested from TSGs</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MCC report</dc:title>
  <dc:subject>3GPP support team report</dc:subject>
  <dc:creator>JMM</dc:creator>
  <dc:description>© 2018  All rights reserved</dc:description>
  <cp:lastModifiedBy>John M Meredith</cp:lastModifiedBy>
  <cp:revision>1536</cp:revision>
  <dcterms:created xsi:type="dcterms:W3CDTF">2008-08-30T09:32:10Z</dcterms:created>
  <dcterms:modified xsi:type="dcterms:W3CDTF">2019-09-13T14:36:55Z</dcterms:modified>
</cp:coreProperties>
</file>