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796" autoAdjust="0"/>
  </p:normalViewPr>
  <p:slideViewPr>
    <p:cSldViewPr snapToGrid="0">
      <p:cViewPr varScale="1">
        <p:scale>
          <a:sx n="106" d="100"/>
          <a:sy n="106" d="100"/>
        </p:scale>
        <p:origin x="73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15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4A79D-F084-4E4F-93A4-1F9844859C2F}" type="datetimeFigureOut">
              <a:rPr lang="en-150" smtClean="0"/>
              <a:t>06/05/2019</a:t>
            </a:fld>
            <a:endParaRPr lang="en-15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15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15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25391-4B9F-46F8-A3D5-43685EFCE13D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172239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F25391-4B9F-46F8-A3D5-43685EFCE13D}" type="slidenum">
              <a:rPr lang="en-150" smtClean="0"/>
              <a:t>1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4277007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36042-95BF-40D2-AF6C-BD91FABC7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CCF867-92ED-4B6E-BCB5-92B3B19071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34DCE1-C61C-4C75-8F1F-E2F4AAC89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7F993-82D4-4D86-B6B3-3344DB0C70C1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98DC83-BCC6-44A1-B602-51E8D77E6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D1018E-D18E-47CD-91BE-6C209F2F2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2AE4-B912-47F3-B6DD-3E773E144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BEFCC-4186-4D19-83A5-4125C9109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F01A91-4CCF-403B-A3C9-A3836237D9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0119D-8991-4CBA-B90E-37DAE84EB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7F993-82D4-4D86-B6B3-3344DB0C70C1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80FBCE-77CA-4C9A-B0AA-0CC319A27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FE59F-8CE5-4ACE-978B-AD4B43127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2AE4-B912-47F3-B6DD-3E773E144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27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0BA855-E123-4A26-87AE-8630733408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1BB097-4E37-4718-8F5F-FEEAAF5A68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0B13C-AC23-4E2B-9D4A-1FA1F54FA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7F993-82D4-4D86-B6B3-3344DB0C70C1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25C6B3-2F98-4B45-A4A7-F0BDC4039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9035C5-C11D-4C2E-9615-D45AFDA13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2AE4-B912-47F3-B6DD-3E773E144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120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3A939-0813-43D7-BB9B-40F3A4C50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E837C2-0909-4F7D-A219-AB8BB86440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8F5EA-4C51-4AE4-BB9C-ACA07312B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7F993-82D4-4D86-B6B3-3344DB0C70C1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BC12F6-A08D-4908-B583-A2C45A50A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460FF-A146-44C4-AE4F-C7C40CA9A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2AE4-B912-47F3-B6DD-3E773E144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050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8000D-A347-42C1-AAB2-7C73EDFD4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F0359B-15E8-400C-9240-6F6D31D2BE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53EF6-F5C9-4558-998D-3871A05A3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7F993-82D4-4D86-B6B3-3344DB0C70C1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9DA16-FE99-484A-8824-CED0AFCBD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AF98E3-D66A-45CD-8BDB-7B26611B6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2AE4-B912-47F3-B6DD-3E773E144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5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B98CB-374C-4F74-8B31-CBE23105B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6E05D3-47DA-431A-91C4-A14F08F829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9C5638-D25F-4A62-BAA5-F123896FD8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5BE6F9-BF9B-4ED0-A783-8687503D0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7F993-82D4-4D86-B6B3-3344DB0C70C1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6E4503-1571-4325-BCD8-793B09D6B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0B45D-73CF-4018-9764-591ED7CC4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2AE4-B912-47F3-B6DD-3E773E144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074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77794-9CD1-4E35-AAE1-4AB3054BA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E19251-027E-4A27-BCEC-6D2613956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3E45C8-C0C9-4D71-BEFA-ECE61D2B4A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5E05C4-A140-4619-8F05-81DB2A453B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B97E06-BC10-4B86-B00E-CA1FC03342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7C040C-073F-454A-9918-A93FA1D23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7F993-82D4-4D86-B6B3-3344DB0C70C1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89266B-F954-463F-BA43-7FD1415DC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17B52-A779-462C-985E-B769382E2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2AE4-B912-47F3-B6DD-3E773E144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381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103DD-522D-4C8C-A500-C94F3462C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E342F3-646C-4BB6-92A5-362FA7811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7F993-82D4-4D86-B6B3-3344DB0C70C1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F47BB1-AA94-4A28-979A-488E8EA67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F256C8-F117-4C09-AF26-595934E74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2AE4-B912-47F3-B6DD-3E773E144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160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83FD3C-9710-48E7-B66B-96F7CFB7D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7F993-82D4-4D86-B6B3-3344DB0C70C1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2925EC-B3C9-468E-AF53-64F0967E6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01949D-73EB-411C-B09C-2913BB044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2AE4-B912-47F3-B6DD-3E773E144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081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E8D6E-5510-4E3D-B6D3-3DE6CF083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BC1938-BC64-4FB7-8D1D-8C3A777730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B8348D-612F-43A9-AA35-ED0BC2D715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39D97-89B1-435D-A5E8-7937028B7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7F993-82D4-4D86-B6B3-3344DB0C70C1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F7B20A-B485-46BB-8AA5-896DAC48F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E4807E-5785-46DE-A9B1-A99C70DB2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2AE4-B912-47F3-B6DD-3E773E144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016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4408E-9EE4-4704-B5E5-769761FF4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248AD3-78B3-4F80-94A6-9FF362A529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A8E698-CDF4-4136-A48A-1C6FADC6D2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4DB153-89A0-4835-AF8F-3FFF1E78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7F993-82D4-4D86-B6B3-3344DB0C70C1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301756-168F-4CF7-B8BF-A6E43A3E2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2D7FB6-857C-46F9-9FEB-A69620A05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2AE4-B912-47F3-B6DD-3E773E144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574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00E0A88-2ACE-4E1D-AD6E-B4EF57391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3A8E89-C609-41FA-9E8F-144FAC595D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49A39-9294-48C6-8059-736259380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7F993-82D4-4D86-B6B3-3344DB0C70C1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531823-15F7-4193-B271-7D28E7BCB9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18ECA-97C2-4343-8084-35C4918A51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A2AE4-B912-47F3-B6DD-3E773E144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DB54A7-1AAD-416B-97FD-82BEF0A7B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Potential Way forward on aperiodic CSI-RS (WA#29)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E2EFD81-B18C-4BB5-9E08-2CBD2DA2B6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RAN1</a:t>
            </a:r>
          </a:p>
          <a:p>
            <a:pPr lvl="1"/>
            <a:r>
              <a:rPr lang="en-US" dirty="0"/>
              <a:t>Remove aperiodic CSI-RS functionality from Rel-15 at RAN#84 (this meeting)</a:t>
            </a:r>
          </a:p>
          <a:p>
            <a:pPr lvl="1"/>
            <a:r>
              <a:rPr lang="en-US" dirty="0"/>
              <a:t>Principle agreement at RAN#84 that A-CSI-RS will be added to RAN1 Rel-16 specs at RAN#86 (December) using the exact same technical functionality as what was taken out from Rel-15</a:t>
            </a:r>
            <a:endParaRPr lang="en-US" strike="sngStrike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Rel-16 A-CSI-RS CRs to be formally approved at RAN#86 (December) </a:t>
            </a:r>
          </a:p>
          <a:p>
            <a:endParaRPr lang="en-US" dirty="0"/>
          </a:p>
          <a:p>
            <a:r>
              <a:rPr lang="en-US" dirty="0"/>
              <a:t>RAN2</a:t>
            </a:r>
          </a:p>
          <a:p>
            <a:pPr lvl="1"/>
            <a:r>
              <a:rPr lang="en-US" dirty="0"/>
              <a:t>Keep aperiodic CSI-RS related RRC (and ASN.1) aspects in Rel-15 specs, but add Note-1 to state that these aspects are not valid in this release (Rel-15) – see Annex</a:t>
            </a:r>
          </a:p>
          <a:p>
            <a:pPr lvl="1"/>
            <a:r>
              <a:rPr lang="en-US" dirty="0"/>
              <a:t>Upon </a:t>
            </a:r>
            <a:r>
              <a:rPr lang="en-150" dirty="0"/>
              <a:t>c</a:t>
            </a:r>
            <a:r>
              <a:rPr lang="de-DE" dirty="0"/>
              <a:t>r</a:t>
            </a:r>
            <a:r>
              <a:rPr lang="en-150" dirty="0"/>
              <a:t>e</a:t>
            </a:r>
            <a:r>
              <a:rPr lang="de-DE" dirty="0"/>
              <a:t>a</a:t>
            </a:r>
            <a:r>
              <a:rPr lang="en-150" dirty="0"/>
              <a:t>t</a:t>
            </a:r>
            <a:r>
              <a:rPr lang="de-DE" dirty="0"/>
              <a:t>i</a:t>
            </a:r>
            <a:r>
              <a:rPr lang="en-150" dirty="0"/>
              <a:t>o</a:t>
            </a:r>
            <a:r>
              <a:rPr lang="de-DE" dirty="0"/>
              <a:t>n</a:t>
            </a:r>
            <a:r>
              <a:rPr lang="en-150" dirty="0"/>
              <a:t> </a:t>
            </a:r>
            <a:r>
              <a:rPr lang="de-DE" dirty="0"/>
              <a:t>o</a:t>
            </a:r>
            <a:r>
              <a:rPr lang="en-150" dirty="0"/>
              <a:t>f </a:t>
            </a:r>
            <a:r>
              <a:rPr lang="en-US" dirty="0"/>
              <a:t>of Rel-16 </a:t>
            </a:r>
            <a:r>
              <a:rPr lang="en-150" dirty="0"/>
              <a:t>s</a:t>
            </a:r>
            <a:r>
              <a:rPr lang="de-DE" dirty="0"/>
              <a:t>p</a:t>
            </a:r>
            <a:r>
              <a:rPr lang="en-150" dirty="0"/>
              <a:t>e</a:t>
            </a:r>
            <a:r>
              <a:rPr lang="de-DE" dirty="0"/>
              <a:t>c</a:t>
            </a:r>
            <a:r>
              <a:rPr lang="en-150" dirty="0"/>
              <a:t>s (</a:t>
            </a:r>
            <a:r>
              <a:rPr lang="de-DE" dirty="0"/>
              <a:t>R</a:t>
            </a:r>
            <a:r>
              <a:rPr lang="en-150" dirty="0"/>
              <a:t>A</a:t>
            </a:r>
            <a:r>
              <a:rPr lang="de-DE" dirty="0"/>
              <a:t>N</a:t>
            </a:r>
            <a:r>
              <a:rPr lang="en-150" dirty="0"/>
              <a:t>#85)</a:t>
            </a:r>
            <a:r>
              <a:rPr lang="en-US" dirty="0"/>
              <a:t>: remove the Note-1 in Rel-16 spec, </a:t>
            </a:r>
            <a:r>
              <a:rPr lang="en-US" dirty="0">
                <a:highlight>
                  <a:srgbClr val="FFFF00"/>
                </a:highlight>
              </a:rPr>
              <a:t>and include</a:t>
            </a:r>
            <a:r>
              <a:rPr lang="en-150" dirty="0">
                <a:highlight>
                  <a:srgbClr val="FFFF00"/>
                </a:highlight>
              </a:rPr>
              <a:t> </a:t>
            </a:r>
            <a:r>
              <a:rPr lang="en-US" dirty="0">
                <a:highlight>
                  <a:srgbClr val="FFFF00"/>
                </a:highlight>
              </a:rPr>
              <a:t>Note-2 on the </a:t>
            </a:r>
            <a:r>
              <a:rPr lang="en-150" dirty="0">
                <a:highlight>
                  <a:srgbClr val="FFFF00"/>
                </a:highlight>
              </a:rPr>
              <a:t> </a:t>
            </a:r>
            <a:r>
              <a:rPr lang="de-DE" dirty="0">
                <a:highlight>
                  <a:srgbClr val="FFFF00"/>
                </a:highlight>
              </a:rPr>
              <a:t>R</a:t>
            </a:r>
            <a:r>
              <a:rPr lang="en-150" dirty="0">
                <a:highlight>
                  <a:srgbClr val="FFFF00"/>
                </a:highlight>
              </a:rPr>
              <a:t>A</a:t>
            </a:r>
            <a:r>
              <a:rPr lang="de-DE" dirty="0">
                <a:highlight>
                  <a:srgbClr val="FFFF00"/>
                </a:highlight>
              </a:rPr>
              <a:t>N</a:t>
            </a:r>
            <a:r>
              <a:rPr lang="en-150" dirty="0">
                <a:highlight>
                  <a:srgbClr val="FFFF00"/>
                </a:highlight>
              </a:rPr>
              <a:t>2 </a:t>
            </a:r>
            <a:r>
              <a:rPr lang="de-DE" dirty="0">
                <a:highlight>
                  <a:srgbClr val="FFFF00"/>
                </a:highlight>
              </a:rPr>
              <a:t>C</a:t>
            </a:r>
            <a:r>
              <a:rPr lang="en-150" dirty="0">
                <a:highlight>
                  <a:srgbClr val="FFFF00"/>
                </a:highlight>
              </a:rPr>
              <a:t>R </a:t>
            </a:r>
            <a:r>
              <a:rPr lang="de-DE" dirty="0">
                <a:highlight>
                  <a:srgbClr val="FFFF00"/>
                </a:highlight>
              </a:rPr>
              <a:t>c</a:t>
            </a:r>
            <a:r>
              <a:rPr lang="en-150" dirty="0">
                <a:highlight>
                  <a:srgbClr val="FFFF00"/>
                </a:highlight>
              </a:rPr>
              <a:t>o</a:t>
            </a:r>
            <a:r>
              <a:rPr lang="de-DE" dirty="0">
                <a:highlight>
                  <a:srgbClr val="FFFF00"/>
                </a:highlight>
              </a:rPr>
              <a:t>v</a:t>
            </a:r>
            <a:r>
              <a:rPr lang="en-150" dirty="0">
                <a:highlight>
                  <a:srgbClr val="FFFF00"/>
                </a:highlight>
              </a:rPr>
              <a:t>e</a:t>
            </a:r>
            <a:r>
              <a:rPr lang="de-DE" dirty="0">
                <a:highlight>
                  <a:srgbClr val="FFFF00"/>
                </a:highlight>
              </a:rPr>
              <a:t>r</a:t>
            </a:r>
            <a:r>
              <a:rPr lang="en-150" dirty="0">
                <a:highlight>
                  <a:srgbClr val="FFFF00"/>
                </a:highlight>
              </a:rPr>
              <a:t> </a:t>
            </a:r>
            <a:r>
              <a:rPr lang="de-DE" dirty="0">
                <a:highlight>
                  <a:srgbClr val="FFFF00"/>
                </a:highlight>
              </a:rPr>
              <a:t>s</a:t>
            </a:r>
            <a:r>
              <a:rPr lang="en-150" dirty="0">
                <a:highlight>
                  <a:srgbClr val="FFFF00"/>
                </a:highlight>
              </a:rPr>
              <a:t>h</a:t>
            </a:r>
            <a:r>
              <a:rPr lang="de-DE" dirty="0">
                <a:highlight>
                  <a:srgbClr val="FFFF00"/>
                </a:highlight>
              </a:rPr>
              <a:t>e</a:t>
            </a:r>
            <a:r>
              <a:rPr lang="en-150" dirty="0">
                <a:highlight>
                  <a:srgbClr val="FFFF00"/>
                </a:highlight>
              </a:rPr>
              <a:t>e</a:t>
            </a:r>
            <a:r>
              <a:rPr lang="de-DE" dirty="0">
                <a:highlight>
                  <a:srgbClr val="FFFF00"/>
                </a:highlight>
              </a:rPr>
              <a:t>t – </a:t>
            </a:r>
            <a:r>
              <a:rPr lang="de-DE" dirty="0" err="1">
                <a:highlight>
                  <a:srgbClr val="FFFF00"/>
                </a:highlight>
              </a:rPr>
              <a:t>see</a:t>
            </a:r>
            <a:r>
              <a:rPr lang="de-DE" dirty="0">
                <a:highlight>
                  <a:srgbClr val="FFFF00"/>
                </a:highlight>
              </a:rPr>
              <a:t> Annex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endParaRPr lang="en-US" dirty="0"/>
          </a:p>
          <a:p>
            <a:r>
              <a:rPr lang="en-US" sz="2900" dirty="0"/>
              <a:t>RAN, RAN WGs</a:t>
            </a:r>
          </a:p>
          <a:p>
            <a:pPr lvl="1"/>
            <a:r>
              <a:rPr lang="en-US" altLang="ko-KR" dirty="0"/>
              <a:t>At RAN#84 remove UE feature 6-26 from Release-15 version of TR 38.822</a:t>
            </a:r>
          </a:p>
          <a:p>
            <a:pPr lvl="1"/>
            <a:r>
              <a:rPr lang="en-US" dirty="0"/>
              <a:t>At RAN#86 (December) add UE feature 6-26 to Release-16 version of TR 38.822 (create Release 16 version of this TR at RAN#86)</a:t>
            </a:r>
          </a:p>
        </p:txBody>
      </p:sp>
    </p:spTree>
    <p:extLst>
      <p:ext uri="{BB962C8B-B14F-4D97-AF65-F5344CB8AC3E}">
        <p14:creationId xmlns:p14="http://schemas.microsoft.com/office/powerpoint/2010/main" val="1758969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1FBA2-2359-4EF1-82FF-36ED4FE33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150" dirty="0"/>
              <a:t>An</a:t>
            </a:r>
            <a:r>
              <a:rPr lang="de-DE" dirty="0"/>
              <a:t>n</a:t>
            </a:r>
            <a:r>
              <a:rPr lang="en-150" dirty="0"/>
              <a:t>e</a:t>
            </a:r>
            <a:r>
              <a:rPr lang="de-DE" dirty="0"/>
              <a:t>x</a:t>
            </a:r>
            <a:endParaRPr lang="en-15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0BD71-2F39-4A5B-8906-459FE6234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N</a:t>
            </a:r>
            <a:r>
              <a:rPr lang="en-150" dirty="0"/>
              <a:t>o</a:t>
            </a:r>
            <a:r>
              <a:rPr lang="de-DE" dirty="0"/>
              <a:t>t</a:t>
            </a:r>
            <a:r>
              <a:rPr lang="en-150" dirty="0"/>
              <a:t>e-1:</a:t>
            </a:r>
          </a:p>
          <a:p>
            <a:pPr lvl="1"/>
            <a:r>
              <a:rPr lang="en-US" dirty="0"/>
              <a:t>“</a:t>
            </a:r>
            <a:r>
              <a:rPr lang="en-US" i="1" dirty="0"/>
              <a:t>aperiodic-CSI-</a:t>
            </a:r>
            <a:r>
              <a:rPr lang="en-US" i="1" dirty="0" err="1"/>
              <a:t>diffSCS</a:t>
            </a:r>
            <a:r>
              <a:rPr lang="en-US" dirty="0"/>
              <a:t> is not supported in this Rel-15 version of the specification”</a:t>
            </a:r>
            <a:endParaRPr lang="en-150" dirty="0"/>
          </a:p>
          <a:p>
            <a:endParaRPr lang="en-150" dirty="0"/>
          </a:p>
          <a:p>
            <a:r>
              <a:rPr lang="en-US" dirty="0">
                <a:highlight>
                  <a:srgbClr val="FFFF00"/>
                </a:highlight>
              </a:rPr>
              <a:t>Note-2 (aka ‘magic sentence’)</a:t>
            </a:r>
            <a:r>
              <a:rPr lang="en-150" dirty="0">
                <a:highlight>
                  <a:srgbClr val="FFFF00"/>
                </a:highlight>
              </a:rPr>
              <a:t>: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“Implementation of this capability from Rel-15 will not cause compatibility issues”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The note above is the usual way for RAN2 to indicate that early implementation of a particular feature is possible from the perspective of the specifications</a:t>
            </a:r>
          </a:p>
          <a:p>
            <a:pPr lvl="1"/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1971426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1" ma:contentTypeDescription="Create a new document." ma:contentTypeScope="" ma:versionID="4e9436b0639e5437b2e4da7285442736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2a54a66b8bfe4307b1fd5f4c42a20919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D4D82F9-EB5E-4467-B97E-1351F1593B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97AB55A-AFD4-43CB-A0AA-64877E7CED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2AC920-4D38-4A61-9520-8FB3CA3EE82E}">
  <ds:schemaRefs>
    <ds:schemaRef ds:uri="2f282d3b-eb4a-4b09-b61f-b9593442e286"/>
    <ds:schemaRef ds:uri="http://purl.org/dc/terms/"/>
    <ds:schemaRef ds:uri="http://www.w3.org/XML/1998/namespace"/>
    <ds:schemaRef ds:uri="http://schemas.microsoft.com/office/2006/documentManagement/types"/>
    <ds:schemaRef ds:uri="http://purl.org/dc/elements/1.1/"/>
    <ds:schemaRef ds:uri="9b239327-9e80-40e4-b1b7-4394fed77a33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287</Words>
  <Application>Microsoft Office PowerPoint</Application>
  <PresentationFormat>Widescreen</PresentationFormat>
  <Paragraphs>21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Theme</vt:lpstr>
      <vt:lpstr>Potential Way forward on aperiodic CSI-RS (WA#29)</vt:lpstr>
      <vt:lpstr>Annex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aperiodic CSI-RS (WA#29)</dc:title>
  <dc:creator>Balazs Bertenyi</dc:creator>
  <cp:lastModifiedBy>Balazs Bertenyi</cp:lastModifiedBy>
  <cp:revision>17</cp:revision>
  <dcterms:created xsi:type="dcterms:W3CDTF">2019-06-04T22:57:23Z</dcterms:created>
  <dcterms:modified xsi:type="dcterms:W3CDTF">2019-06-05T18:43:20Z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C:\Users\juho95.lee\AppData\Local\Microsoft\Windows\INetCache\Content.Outlook\INLZUT8R\WA_WF.pptx</vt:lpwstr>
  </property>
  <property fmtid="{D5CDD505-2E9C-101B-9397-08002B2CF9AE}" pid="4" name="ContentTypeId">
    <vt:lpwstr>0x010100F3E9551B3FDDA24EBF0A209BAAD637CA</vt:lpwstr>
  </property>
</Properties>
</file>