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4558" r:id="rId2"/>
    <p:sldId id="4555" r:id="rId3"/>
    <p:sldId id="4522" r:id="rId4"/>
    <p:sldId id="4559" r:id="rId5"/>
    <p:sldId id="4560" r:id="rId6"/>
    <p:sldId id="261" r:id="rId7"/>
  </p:sldIdLst>
  <p:sldSz cx="12192000" cy="6858000"/>
  <p:notesSz cx="6858000" cy="9144000"/>
  <p:embeddedFontLst>
    <p:embeddedFont>
      <p:font typeface="Ericsson Hilda" panose="00000500000000000000" pitchFamily="2" charset="0"/>
      <p:regular r:id="rId10"/>
      <p:bold r:id="rId11"/>
    </p:embeddedFont>
    <p:embeddedFont>
      <p:font typeface="Ericsson Hilda Light" panose="00000400000000000000" pitchFamily="2" charset="0"/>
      <p:regular r:id="rId12"/>
    </p:embeddedFont>
    <p:embeddedFont>
      <p:font typeface="Ericsson Technical Icons" panose="00000500000000000000" pitchFamily="2" charset="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8" name="Author" initials="A" lastIdx="0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BA17"/>
    <a:srgbClr val="FAD22D"/>
    <a:srgbClr val="B7A350"/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B21AD1-7AA5-4AC9-92F6-1F48DE5A5BB8}" v="2" dt="2019-05-27T09:30:34.017"/>
    <p1510:client id="{A150C29C-9C19-4C46-ACA6-CFAC3E9E36A2}" v="7" dt="2019-05-27T12:13:23.857"/>
    <p1510:client id="{B3133879-3570-435C-8579-698D0515375C}" v="81" dt="2019-05-27T15:31:08.851"/>
    <p1510:client id="{D9DE6B24-8FD6-44F5-B503-5180D68F04F9}" v="9" dt="2019-05-27T17:00:52.4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8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F262642-005B-4AFB-9704-C2DCDA8819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303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138073-FA79-4F5D-A74C-DF01C50F6906}" type="slidenum">
              <a:rPr lang="en-US" smtClean="0"/>
              <a:t>2</a:t>
            </a:fld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967318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31B0B3A-5A0D-4334-90F8-DB37824D63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2019-05-27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0531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rgbClr val="1A1816"/>
                </a:solidFill>
                <a:latin typeface="+mn-lt"/>
              </a:rPr>
              <a:t>PA1  |    |  Page </a:t>
            </a:r>
            <a:fld id="{79CDF694-A9F5-4D65-B59D-4DC080726A7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7" r:id="rId46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SON Enhancements in Rel-17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Source:	Ericsson</a:t>
            </a:r>
          </a:p>
          <a:p>
            <a:r>
              <a:rPr lang="en-US" dirty="0"/>
              <a:t>Agenda: 8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871738-641C-4FE4-BF27-89F2C81314F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70B4DFA-740B-4D2B-BB46-385A6C5A778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60DB30C-92A6-4016-9025-19EB74C72AD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7" name="Subtitle 2">
            <a:extLst>
              <a:ext uri="{FF2B5EF4-FFF2-40B4-BE49-F238E27FC236}">
                <a16:creationId xmlns:a16="http://schemas.microsoft.com/office/drawing/2014/main" id="{C431DC0C-EC02-4F12-BCD9-9138A6D078B8}"/>
              </a:ext>
            </a:extLst>
          </p:cNvPr>
          <p:cNvSpPr txBox="1">
            <a:spLocks/>
          </p:cNvSpPr>
          <p:nvPr/>
        </p:nvSpPr>
        <p:spPr bwMode="auto">
          <a:xfrm>
            <a:off x="479425" y="3737963"/>
            <a:ext cx="5472114" cy="44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Font typeface="Ericsson Hilda Light" charset="0"/>
              <a:buNone/>
              <a:defRPr sz="2000" kern="1000" spc="-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b="1" dirty="0"/>
              <a:t>RP-191370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437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4FD809F-9D9B-4B76-B6A1-DF9391191F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In Release 16, MDT, L1/L2 measurements for KPI monitoring and LTE like-SON functions are included.</a:t>
            </a:r>
          </a:p>
          <a:p>
            <a:pPr marL="712470" lvl="1"/>
            <a:r>
              <a:rPr lang="en-US" sz="1600" dirty="0"/>
              <a:t>Depending on the time availability in Rel-16 WI, some of the following SON functions will be standardized in Rel-16</a:t>
            </a:r>
          </a:p>
          <a:p>
            <a:pPr lvl="2"/>
            <a:r>
              <a:rPr lang="en-US" sz="1600" dirty="0"/>
              <a:t>Capacity and Coverage Optimization</a:t>
            </a:r>
            <a:endParaRPr lang="en-US" dirty="0"/>
          </a:p>
          <a:p>
            <a:pPr lvl="2"/>
            <a:r>
              <a:rPr lang="en-US" sz="1600" dirty="0"/>
              <a:t>PCI selection</a:t>
            </a:r>
          </a:p>
          <a:p>
            <a:pPr lvl="2"/>
            <a:r>
              <a:rPr lang="en-US" sz="1600" dirty="0"/>
              <a:t>Mobility optimization</a:t>
            </a:r>
          </a:p>
          <a:p>
            <a:pPr lvl="2"/>
            <a:r>
              <a:rPr lang="en-US" sz="1600" dirty="0"/>
              <a:t>Load Sharing and Load Balancing Optimization</a:t>
            </a:r>
          </a:p>
          <a:p>
            <a:pPr lvl="2"/>
            <a:r>
              <a:rPr lang="en-US" sz="1600" dirty="0"/>
              <a:t>RACH Optimization</a:t>
            </a:r>
          </a:p>
          <a:p>
            <a:pPr lvl="2"/>
            <a:r>
              <a:rPr lang="en-US" sz="1600" dirty="0"/>
              <a:t>Energy Saving</a:t>
            </a:r>
          </a:p>
          <a:p>
            <a:pPr marL="712470" lvl="1"/>
            <a:endParaRPr lang="en-US" sz="1600" dirty="0"/>
          </a:p>
          <a:p>
            <a:r>
              <a:rPr lang="en-US" sz="1600" dirty="0"/>
              <a:t>For Release 17, we should consider SON functions needed for NR specific operations.</a:t>
            </a:r>
          </a:p>
          <a:p>
            <a:pPr marL="712470" lvl="1"/>
            <a:r>
              <a:rPr lang="en-US" sz="1600" dirty="0"/>
              <a:t>SMTC Related Error Reporting</a:t>
            </a:r>
          </a:p>
          <a:p>
            <a:pPr marL="712470" lvl="1"/>
            <a:r>
              <a:rPr lang="en-US" sz="1600" dirty="0"/>
              <a:t>Enhanced CCO Data Collection</a:t>
            </a:r>
          </a:p>
          <a:p>
            <a:r>
              <a:rPr lang="en-US" sz="1600" dirty="0">
                <a:ea typeface="+mn-lt"/>
                <a:cs typeface="+mn-lt"/>
              </a:rPr>
              <a:t>Local RRM policy container for idle mode UEs</a:t>
            </a:r>
          </a:p>
          <a:p>
            <a:r>
              <a:rPr lang="en-US" sz="1600" dirty="0"/>
              <a:t>Part of the time units for Rel-17 SON should be allocated for configuration and optimization challenges based on first deployments.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E15A55E-2316-481D-ACD9-D5AA14221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4007132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56A8EE2-AAAC-4241-8205-E8A10794463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600" dirty="0"/>
              <a:t>Identify problems by checking SMTC.</a:t>
            </a:r>
          </a:p>
          <a:p>
            <a:r>
              <a:rPr lang="en-US" sz="1600" dirty="0"/>
              <a:t>UE assisted detection of PCI collision</a:t>
            </a:r>
          </a:p>
          <a:p>
            <a:pPr marL="712470" lvl="1"/>
            <a:r>
              <a:rPr lang="en-US" sz="1600" dirty="0"/>
              <a:t>SSBs of a given PCI not arriving in ascending order could indicate two cells transmitting the same PCI.</a:t>
            </a:r>
          </a:p>
          <a:p>
            <a:pPr marL="712470" lvl="1"/>
            <a:r>
              <a:rPr lang="en-US" sz="1600" dirty="0"/>
              <a:t> SSBs of a given PCI in the SMTC duration not arriving in correct nominal locations could indicate two cells transmitting the same PCI.</a:t>
            </a:r>
          </a:p>
          <a:p>
            <a:r>
              <a:rPr lang="en-US" sz="1600" dirty="0"/>
              <a:t>UE assisted detection of sub-optimal SMTC configuration</a:t>
            </a:r>
          </a:p>
          <a:p>
            <a:pPr marL="712470" lvl="1"/>
            <a:r>
              <a:rPr lang="en-US" sz="1600" dirty="0"/>
              <a:t>A different SSB index than 1 in the beginning of the SMTC could indicate non-aligned SMTC configuration.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Report identified problems in a </a:t>
            </a:r>
            <a:r>
              <a:rPr lang="en-US" sz="1600" i="1" dirty="0"/>
              <a:t>SMTC Error Report</a:t>
            </a:r>
            <a:r>
              <a:rPr lang="en-US" sz="1600" dirty="0"/>
              <a:t>.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340422" cy="1081088"/>
          </a:xfrm>
        </p:spPr>
        <p:txBody>
          <a:bodyPr/>
          <a:lstStyle/>
          <a:p>
            <a:r>
              <a:rPr lang="en-US"/>
              <a:t>SMTC Related Error Reporting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5353B13-1B0A-43CF-BA1D-47593CD3CD8A}"/>
              </a:ext>
            </a:extLst>
          </p:cNvPr>
          <p:cNvGrpSpPr/>
          <p:nvPr/>
        </p:nvGrpSpPr>
        <p:grpSpPr>
          <a:xfrm>
            <a:off x="9123393" y="2406489"/>
            <a:ext cx="1730964" cy="324293"/>
            <a:chOff x="8988752" y="2090704"/>
            <a:chExt cx="1730964" cy="32429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B715E76-5FB2-449C-AF7D-409CD0324CE8}"/>
                </a:ext>
              </a:extLst>
            </p:cNvPr>
            <p:cNvSpPr/>
            <p:nvPr/>
          </p:nvSpPr>
          <p:spPr bwMode="auto">
            <a:xfrm>
              <a:off x="8988752" y="2090705"/>
              <a:ext cx="1730964" cy="32429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1BF5189-F9AF-4CC1-BFC2-9DA02595DF05}"/>
                </a:ext>
              </a:extLst>
            </p:cNvPr>
            <p:cNvSpPr/>
            <p:nvPr/>
          </p:nvSpPr>
          <p:spPr bwMode="auto">
            <a:xfrm>
              <a:off x="9094329" y="2090705"/>
              <a:ext cx="173756" cy="32429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sv-SE" sz="1200" b="0" i="0" u="none" strike="noStrike" cap="none" normalizeH="0" baseline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1</a:t>
              </a:r>
            </a:p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12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6694AC6-23F1-49F7-A54F-ACDB2C16CA58}"/>
                </a:ext>
              </a:extLst>
            </p:cNvPr>
            <p:cNvSpPr/>
            <p:nvPr/>
          </p:nvSpPr>
          <p:spPr bwMode="auto">
            <a:xfrm>
              <a:off x="9373662" y="2090705"/>
              <a:ext cx="173756" cy="32429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sv-SE" sz="1200" b="0" i="0" u="none" strike="noStrike" cap="none" normalizeH="0" baseline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2</a:t>
              </a:r>
            </a:p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12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208697D-D1E9-4613-9849-5F13F9755BFC}"/>
                </a:ext>
              </a:extLst>
            </p:cNvPr>
            <p:cNvSpPr/>
            <p:nvPr/>
          </p:nvSpPr>
          <p:spPr bwMode="auto">
            <a:xfrm>
              <a:off x="9654156" y="2090705"/>
              <a:ext cx="173756" cy="32429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sv-SE" sz="1200" b="0" i="0" u="none" strike="noStrike" cap="none" normalizeH="0" baseline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3</a:t>
              </a:r>
            </a:p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12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EBC3D15-FD9D-4B5E-99C9-6B16743460AF}"/>
                </a:ext>
              </a:extLst>
            </p:cNvPr>
            <p:cNvSpPr/>
            <p:nvPr/>
          </p:nvSpPr>
          <p:spPr bwMode="auto">
            <a:xfrm>
              <a:off x="10319561" y="2090704"/>
              <a:ext cx="173756" cy="32429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sv-SE" sz="1200" b="0" i="0" u="none" strike="noStrike" cap="none" normalizeH="0" baseline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1</a:t>
              </a:r>
            </a:p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12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B51FDC8-ABB0-4D7B-AE50-E2E8B9F7913B}"/>
              </a:ext>
            </a:extLst>
          </p:cNvPr>
          <p:cNvGrpSpPr/>
          <p:nvPr/>
        </p:nvGrpSpPr>
        <p:grpSpPr>
          <a:xfrm>
            <a:off x="9094329" y="3107701"/>
            <a:ext cx="1730964" cy="324293"/>
            <a:chOff x="8988752" y="2632043"/>
            <a:chExt cx="1730964" cy="324293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9950ACE-BCEA-4023-88AB-CB5D07DEF65E}"/>
                </a:ext>
              </a:extLst>
            </p:cNvPr>
            <p:cNvSpPr/>
            <p:nvPr/>
          </p:nvSpPr>
          <p:spPr bwMode="auto">
            <a:xfrm>
              <a:off x="8988752" y="2632044"/>
              <a:ext cx="1730964" cy="32429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623975C-CD0B-4511-B850-D5A9415B102F}"/>
                </a:ext>
              </a:extLst>
            </p:cNvPr>
            <p:cNvSpPr/>
            <p:nvPr/>
          </p:nvSpPr>
          <p:spPr bwMode="auto">
            <a:xfrm>
              <a:off x="9094329" y="2632044"/>
              <a:ext cx="173756" cy="32429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sv-SE" sz="1200" b="0" i="0" u="none" strike="noStrike" cap="none" normalizeH="0" baseline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1</a:t>
              </a:r>
            </a:p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12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81AD71E-15FD-4D7E-BE6B-7F03D572CF44}"/>
                </a:ext>
              </a:extLst>
            </p:cNvPr>
            <p:cNvSpPr/>
            <p:nvPr/>
          </p:nvSpPr>
          <p:spPr bwMode="auto">
            <a:xfrm>
              <a:off x="9373662" y="2632044"/>
              <a:ext cx="173756" cy="32429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sv-SE" sz="1200" b="0" i="0" u="none" strike="noStrike" cap="none" normalizeH="0" baseline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2</a:t>
              </a:r>
            </a:p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12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B57F87B-0E18-4719-BB56-E43CB5DEC79A}"/>
                </a:ext>
              </a:extLst>
            </p:cNvPr>
            <p:cNvSpPr/>
            <p:nvPr/>
          </p:nvSpPr>
          <p:spPr bwMode="auto">
            <a:xfrm>
              <a:off x="9654156" y="2632043"/>
              <a:ext cx="173756" cy="32429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sv-SE" sz="1200" b="0" i="0" u="none" strike="noStrike" cap="none" normalizeH="0" baseline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5</a:t>
              </a:r>
            </a:p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12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1A7E419-E635-4472-A3E7-B56B4E86FEAE}"/>
              </a:ext>
            </a:extLst>
          </p:cNvPr>
          <p:cNvGrpSpPr/>
          <p:nvPr/>
        </p:nvGrpSpPr>
        <p:grpSpPr>
          <a:xfrm>
            <a:off x="9088883" y="3877868"/>
            <a:ext cx="1730964" cy="324292"/>
            <a:chOff x="8988752" y="3151862"/>
            <a:chExt cx="1730964" cy="324292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7A5427C-CEEF-4341-BCCD-E44830721F1F}"/>
                </a:ext>
              </a:extLst>
            </p:cNvPr>
            <p:cNvSpPr/>
            <p:nvPr/>
          </p:nvSpPr>
          <p:spPr bwMode="auto">
            <a:xfrm>
              <a:off x="8988752" y="3151862"/>
              <a:ext cx="1730964" cy="32429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518A099-D4EA-4382-A02C-736F05F362EA}"/>
                </a:ext>
              </a:extLst>
            </p:cNvPr>
            <p:cNvSpPr/>
            <p:nvPr/>
          </p:nvSpPr>
          <p:spPr bwMode="auto">
            <a:xfrm>
              <a:off x="9094329" y="3151862"/>
              <a:ext cx="173756" cy="32429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sv-SE" sz="1200" b="0" i="0" u="none" strike="noStrike" cap="none" normalizeH="0" baseline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</a:rPr>
                <a:t>5</a:t>
              </a:r>
            </a:p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12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B958846-ED54-46C7-8E2D-A2B243E4F4DF}"/>
              </a:ext>
            </a:extLst>
          </p:cNvPr>
          <p:cNvGrpSpPr/>
          <p:nvPr/>
        </p:nvGrpSpPr>
        <p:grpSpPr>
          <a:xfrm>
            <a:off x="479425" y="4998125"/>
            <a:ext cx="1950167" cy="1097280"/>
            <a:chOff x="8904190" y="3885636"/>
            <a:chExt cx="1950167" cy="109728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E4DECA2-1230-453D-92FE-F5C42C673890}"/>
                </a:ext>
              </a:extLst>
            </p:cNvPr>
            <p:cNvSpPr txBox="1"/>
            <p:nvPr/>
          </p:nvSpPr>
          <p:spPr bwMode="auto">
            <a:xfrm>
              <a:off x="8904190" y="3885636"/>
              <a:ext cx="512064" cy="393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sv-SE" sz="1600"/>
                <a:t>Network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1D91AD6-CA6B-4697-8F54-7D290015AC4B}"/>
                </a:ext>
              </a:extLst>
            </p:cNvPr>
            <p:cNvSpPr txBox="1"/>
            <p:nvPr/>
          </p:nvSpPr>
          <p:spPr bwMode="auto">
            <a:xfrm>
              <a:off x="10342293" y="3885636"/>
              <a:ext cx="512064" cy="393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sv-SE" sz="1600"/>
                <a:t>UE</a:t>
              </a:r>
              <a:endParaRPr lang="sv-SE" sz="2000"/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CCD716A-3954-4E96-B571-11B031C72E0A}"/>
                </a:ext>
              </a:extLst>
            </p:cNvPr>
            <p:cNvCxnSpPr>
              <a:stCxn id="27" idx="2"/>
            </p:cNvCxnSpPr>
            <p:nvPr/>
          </p:nvCxnSpPr>
          <p:spPr bwMode="auto">
            <a:xfrm>
              <a:off x="9160222" y="4278828"/>
              <a:ext cx="0" cy="7040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7028B23-DBC8-4144-861C-31B484F27FC6}"/>
                </a:ext>
              </a:extLst>
            </p:cNvPr>
            <p:cNvCxnSpPr>
              <a:stCxn id="28" idx="2"/>
            </p:cNvCxnSpPr>
            <p:nvPr/>
          </p:nvCxnSpPr>
          <p:spPr bwMode="auto">
            <a:xfrm>
              <a:off x="10598325" y="4278828"/>
              <a:ext cx="0" cy="7040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8018C258-9686-49DF-B31C-24216186C6B8}"/>
                </a:ext>
              </a:extLst>
            </p:cNvPr>
            <p:cNvCxnSpPr/>
            <p:nvPr/>
          </p:nvCxnSpPr>
          <p:spPr bwMode="auto">
            <a:xfrm>
              <a:off x="9160222" y="4508507"/>
              <a:ext cx="1438103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043839DC-1588-409E-BB14-2EFF57F18E4A}"/>
                </a:ext>
              </a:extLst>
            </p:cNvPr>
            <p:cNvCxnSpPr/>
            <p:nvPr/>
          </p:nvCxnSpPr>
          <p:spPr bwMode="auto">
            <a:xfrm flipH="1">
              <a:off x="9160222" y="4827468"/>
              <a:ext cx="1438103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84A9C50-30A3-4730-B141-027FDFCC2E4F}"/>
                </a:ext>
              </a:extLst>
            </p:cNvPr>
            <p:cNvSpPr txBox="1"/>
            <p:nvPr/>
          </p:nvSpPr>
          <p:spPr bwMode="auto">
            <a:xfrm>
              <a:off x="9351624" y="4250867"/>
              <a:ext cx="512064" cy="393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sv-SE" sz="1200"/>
                <a:t>Error report reqt</a:t>
              </a:r>
              <a:endParaRPr lang="sv-SE" sz="160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50496A0-D254-4A23-AB9E-21C56DC44C66}"/>
                </a:ext>
              </a:extLst>
            </p:cNvPr>
            <p:cNvSpPr txBox="1"/>
            <p:nvPr/>
          </p:nvSpPr>
          <p:spPr bwMode="auto">
            <a:xfrm>
              <a:off x="9357720" y="4577003"/>
              <a:ext cx="512064" cy="393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sv-SE" sz="1200"/>
                <a:t>Error report resp</a:t>
              </a:r>
              <a:endParaRPr lang="sv-SE" sz="1600"/>
            </a:p>
          </p:txBody>
        </p:sp>
      </p:grpSp>
    </p:spTree>
    <p:extLst>
      <p:ext uri="{BB962C8B-B14F-4D97-AF65-F5344CB8AC3E}">
        <p14:creationId xmlns:p14="http://schemas.microsoft.com/office/powerpoint/2010/main" val="844326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9A160F6-0C10-4521-B6C0-4517FD936E59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sv-SE" dirty="0"/>
              <a:t>Motivation</a:t>
            </a:r>
          </a:p>
          <a:p>
            <a:pPr marL="712470" lvl="1"/>
            <a:r>
              <a:rPr lang="sv-SE" sz="1800" dirty="0"/>
              <a:t>Measurement reporting procedure in NR is simillar  to LTE with some enhancements related to beam reporting.</a:t>
            </a:r>
          </a:p>
          <a:p>
            <a:pPr marL="712470" lvl="1"/>
            <a:r>
              <a:rPr lang="sv-SE" sz="1800" dirty="0"/>
              <a:t>The measurement report size in NR could be larger and potentially the rate of degradation of the SINR in mmW bands could be very rapid.</a:t>
            </a:r>
          </a:p>
          <a:p>
            <a:pPr marL="712470" lvl="1"/>
            <a:r>
              <a:rPr lang="sv-SE" sz="1800" dirty="0"/>
              <a:t>Sending larger measurement reports in poorer radio condition is challenging.</a:t>
            </a:r>
          </a:p>
          <a:p>
            <a:r>
              <a:rPr lang="en-US" sz="1800" dirty="0">
                <a:ea typeface="+mn-lt"/>
                <a:cs typeface="+mn-lt"/>
              </a:rPr>
              <a:t>Enable separate triggering points for measurement logging and measurement reporting by introducing new reporting configuration options.</a:t>
            </a:r>
          </a:p>
          <a:p>
            <a:endParaRPr lang="sv-SE" sz="1800" dirty="0"/>
          </a:p>
          <a:p>
            <a:pPr marL="712470" lvl="1"/>
            <a:endParaRPr lang="sv-SE" sz="1800" dirty="0"/>
          </a:p>
          <a:p>
            <a:endParaRPr lang="sv-SE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220652E-C85A-47AF-9587-E52153BA2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Enhanced CCO Data Collection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E77B5B8-69E7-453E-A1E7-91F0B65B25DB}"/>
              </a:ext>
            </a:extLst>
          </p:cNvPr>
          <p:cNvGrpSpPr/>
          <p:nvPr/>
        </p:nvGrpSpPr>
        <p:grpSpPr>
          <a:xfrm>
            <a:off x="9109075" y="2880360"/>
            <a:ext cx="2603500" cy="3463290"/>
            <a:chOff x="8904190" y="3885636"/>
            <a:chExt cx="1950167" cy="109728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F49FFDB-B019-4B6E-B3FE-9849D697123B}"/>
                </a:ext>
              </a:extLst>
            </p:cNvPr>
            <p:cNvSpPr txBox="1"/>
            <p:nvPr/>
          </p:nvSpPr>
          <p:spPr bwMode="auto">
            <a:xfrm>
              <a:off x="8904190" y="3885636"/>
              <a:ext cx="512064" cy="13459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sv-SE" sz="1600"/>
                <a:t>Network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F369174-19B6-4829-ACB3-59DB9F913713}"/>
                </a:ext>
              </a:extLst>
            </p:cNvPr>
            <p:cNvSpPr txBox="1"/>
            <p:nvPr/>
          </p:nvSpPr>
          <p:spPr bwMode="auto">
            <a:xfrm>
              <a:off x="10342293" y="3885636"/>
              <a:ext cx="512064" cy="1104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sv-SE" sz="1600"/>
                <a:t>UE</a:t>
              </a:r>
              <a:endParaRPr lang="sv-SE" sz="2000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B908382C-3003-4266-AAA6-C4DA0E0D321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60222" y="3996086"/>
              <a:ext cx="0" cy="98683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683A1E5-9F60-451B-BB83-E1EA173390D4}"/>
                </a:ext>
              </a:extLst>
            </p:cNvPr>
            <p:cNvCxnSpPr>
              <a:cxnSpLocks/>
              <a:stCxn id="6" idx="2"/>
            </p:cNvCxnSpPr>
            <p:nvPr/>
          </p:nvCxnSpPr>
          <p:spPr bwMode="auto">
            <a:xfrm>
              <a:off x="10598325" y="3996086"/>
              <a:ext cx="0" cy="98683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5A9B9C0F-EB3D-483A-8BBA-4B8A24CD7658}"/>
                </a:ext>
              </a:extLst>
            </p:cNvPr>
            <p:cNvCxnSpPr/>
            <p:nvPr/>
          </p:nvCxnSpPr>
          <p:spPr bwMode="auto">
            <a:xfrm>
              <a:off x="9160223" y="4098928"/>
              <a:ext cx="1438103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0067862E-DCC0-43E4-9670-524149A7783A}"/>
                </a:ext>
              </a:extLst>
            </p:cNvPr>
            <p:cNvCxnSpPr/>
            <p:nvPr/>
          </p:nvCxnSpPr>
          <p:spPr bwMode="auto">
            <a:xfrm flipH="1">
              <a:off x="9160222" y="4827468"/>
              <a:ext cx="1438103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7366C1A-EDE8-48A0-84A6-768B82AE981A}"/>
                </a:ext>
              </a:extLst>
            </p:cNvPr>
            <p:cNvSpPr txBox="1"/>
            <p:nvPr/>
          </p:nvSpPr>
          <p:spPr bwMode="auto">
            <a:xfrm>
              <a:off x="9160221" y="4008484"/>
              <a:ext cx="512064" cy="102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sv-SE" sz="1200"/>
                <a:t>Measurement configuration </a:t>
              </a:r>
              <a:endParaRPr lang="sv-SE" sz="16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E06DBF3D-4BAE-4DFD-B58E-F757A901AF3A}"/>
              </a:ext>
            </a:extLst>
          </p:cNvPr>
          <p:cNvSpPr txBox="1"/>
          <p:nvPr/>
        </p:nvSpPr>
        <p:spPr bwMode="auto">
          <a:xfrm>
            <a:off x="10689582" y="4278478"/>
            <a:ext cx="1351362" cy="4248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1100"/>
              <a:t>Certain event condition satisfied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43C7F6-BF57-4168-B208-0869AB86FB5B}"/>
              </a:ext>
            </a:extLst>
          </p:cNvPr>
          <p:cNvSpPr txBox="1"/>
          <p:nvPr/>
        </p:nvSpPr>
        <p:spPr bwMode="auto">
          <a:xfrm>
            <a:off x="10626139" y="4802541"/>
            <a:ext cx="1478247" cy="4248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1100"/>
              <a:t>UE performs logging of measurements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F1C429-FD32-426B-9520-7A9EA2BF8EA0}"/>
              </a:ext>
            </a:extLst>
          </p:cNvPr>
          <p:cNvSpPr txBox="1"/>
          <p:nvPr/>
        </p:nvSpPr>
        <p:spPr bwMode="auto">
          <a:xfrm>
            <a:off x="10626138" y="5308969"/>
            <a:ext cx="1478247" cy="4248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sv-SE" sz="1100"/>
              <a:t>Certain other event condition satisfied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7927814-30C5-43AF-8EB6-63BDFECC6BDC}"/>
              </a:ext>
            </a:extLst>
          </p:cNvPr>
          <p:cNvSpPr txBox="1"/>
          <p:nvPr/>
        </p:nvSpPr>
        <p:spPr bwMode="auto">
          <a:xfrm>
            <a:off x="9475883" y="5833264"/>
            <a:ext cx="683613" cy="3225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1200"/>
              <a:t>Measurement report</a:t>
            </a:r>
            <a:endParaRPr lang="sv-SE" sz="1600"/>
          </a:p>
        </p:txBody>
      </p:sp>
    </p:spTree>
    <p:extLst>
      <p:ext uri="{BB962C8B-B14F-4D97-AF65-F5344CB8AC3E}">
        <p14:creationId xmlns:p14="http://schemas.microsoft.com/office/powerpoint/2010/main" val="2891881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9A160F6-0C10-4521-B6C0-4517FD936E59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sv-SE" dirty="0"/>
              <a:t>Motivation</a:t>
            </a:r>
          </a:p>
          <a:p>
            <a:pPr marL="712470" lvl="1"/>
            <a:r>
              <a:rPr lang="en-US" sz="1800" dirty="0"/>
              <a:t>Learning of the UE specific RRM policies gives better adaptation to the UE's environmental and mobility factors</a:t>
            </a:r>
          </a:p>
          <a:p>
            <a:r>
              <a:rPr lang="sv-SE" sz="1800" dirty="0">
                <a:ea typeface="+mn-lt"/>
                <a:cs typeface="+mn-lt"/>
              </a:rPr>
              <a:t>Introduce the UE specific and vendor specific RRM policy container that can be retrieved at the transition.</a:t>
            </a:r>
          </a:p>
          <a:p>
            <a:endParaRPr lang="sv-SE" sz="1800" dirty="0"/>
          </a:p>
          <a:p>
            <a:pPr marL="712470" lvl="1"/>
            <a:endParaRPr lang="sv-SE" sz="1800" dirty="0"/>
          </a:p>
          <a:p>
            <a:endParaRPr lang="sv-SE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220652E-C85A-47AF-9587-E52153BA2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Local</a:t>
            </a:r>
            <a:r>
              <a:rPr lang="sv-SE" dirty="0"/>
              <a:t> RRM policy container</a:t>
            </a:r>
          </a:p>
        </p:txBody>
      </p:sp>
    </p:spTree>
    <p:extLst>
      <p:ext uri="{BB962C8B-B14F-4D97-AF65-F5344CB8AC3E}">
        <p14:creationId xmlns:p14="http://schemas.microsoft.com/office/powerpoint/2010/main" val="4112602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0</TotalTime>
  <Words>253</Words>
  <Application>Microsoft Office PowerPoint</Application>
  <PresentationFormat>Widescreen</PresentationFormat>
  <Paragraphs>71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Ericsson Hilda Light</vt:lpstr>
      <vt:lpstr>Ericsson Hilda</vt:lpstr>
      <vt:lpstr>Ericsson Technical Icons</vt:lpstr>
      <vt:lpstr>PresentationTemplate2017</vt:lpstr>
      <vt:lpstr>SON Enhancements in Rel-17</vt:lpstr>
      <vt:lpstr>Introduction</vt:lpstr>
      <vt:lpstr>SMTC Related Error Reporting</vt:lpstr>
      <vt:lpstr>Enhanced CCO Data Collection</vt:lpstr>
      <vt:lpstr>Local RRM policy container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/>
  <cp:revision>1</cp:revision>
  <dcterms:created xsi:type="dcterms:W3CDTF">2019-05-27T17:30:31Z</dcterms:created>
  <dcterms:modified xsi:type="dcterms:W3CDTF">2019-05-27T19:57:23Z</dcterms:modified>
</cp:coreProperties>
</file>