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3" r:id="rId3"/>
    <p:sldId id="310" r:id="rId4"/>
    <p:sldId id="317" r:id="rId5"/>
    <p:sldId id="314" r:id="rId6"/>
    <p:sldId id="318" r:id="rId7"/>
    <p:sldId id="29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66" autoAdjust="0"/>
    <p:restoredTop sz="94660"/>
  </p:normalViewPr>
  <p:slideViewPr>
    <p:cSldViewPr snapToGrid="0">
      <p:cViewPr>
        <p:scale>
          <a:sx n="66" d="100"/>
          <a:sy n="66" d="100"/>
        </p:scale>
        <p:origin x="-860" y="-1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803792"/>
            <a:ext cx="1123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63" y="572161"/>
            <a:ext cx="761075" cy="501350"/>
          </a:xfrm>
          <a:prstGeom prst="rect">
            <a:avLst/>
          </a:prstGeom>
        </p:spPr>
      </p:pic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560894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21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383032" y="6589868"/>
            <a:ext cx="3430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522" latinLnBrk="1"/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©2019 </a:t>
            </a:r>
            <a:r>
              <a:rPr lang="ko-KR" altLang="ko-KR" sz="100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Samsung Electronics Co., Ltd.</a:t>
            </a:r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 All rights reserved.</a:t>
            </a:r>
            <a:endParaRPr lang="ko-KR" altLang="en-US" sz="1000">
              <a:solidFill>
                <a:srgbClr val="FFFFFF"/>
              </a:solidFill>
              <a:latin typeface="Arial" panose="020B0604020202020204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11256" y="1995384"/>
            <a:ext cx="101694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400" b="1" i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Motivation for </a:t>
            </a:r>
            <a:r>
              <a:rPr lang="en-US" altLang="ko-KR" sz="4400" b="1" i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New </a:t>
            </a:r>
            <a:r>
              <a:rPr lang="en-US" altLang="ko-KR" sz="4400" b="1" i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WID on </a:t>
            </a:r>
            <a:r>
              <a:rPr lang="en-US" altLang="ko-KR" sz="4400" b="1" i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Extension of Integrated Access and Backhaul (IAB) for NR</a:t>
            </a:r>
            <a:endParaRPr lang="en-US" altLang="ko-KR" sz="4400" b="1" i="1" dirty="0" smtClean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209" y="4638334"/>
            <a:ext cx="2851582" cy="950527"/>
          </a:xfrm>
          <a:prstGeom prst="rect">
            <a:avLst/>
          </a:prstGeom>
        </p:spPr>
      </p:pic>
      <p:sp>
        <p:nvSpPr>
          <p:cNvPr id="5" name="矩形 1"/>
          <p:cNvSpPr/>
          <p:nvPr/>
        </p:nvSpPr>
        <p:spPr>
          <a:xfrm>
            <a:off x="77000" y="136687"/>
            <a:ext cx="73460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#84					</a:t>
            </a:r>
          </a:p>
          <a:p>
            <a:r>
              <a:rPr lang="de-DE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Newport Beach, USA, June 3-6, </a:t>
            </a:r>
            <a:r>
              <a:rPr lang="de-DE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2019</a:t>
            </a:r>
          </a:p>
          <a:p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Agenda Item:	8</a:t>
            </a:r>
          </a:p>
          <a:p>
            <a:pPr hangingPunct="0">
              <a:spcAft>
                <a:spcPts val="900"/>
              </a:spcAft>
            </a:pP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Document </a:t>
            </a:r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for:	</a:t>
            </a:r>
            <a:r>
              <a:rPr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Information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0" name="Rectangle 11"/>
          <p:cNvSpPr>
            <a:spLocks/>
          </p:cNvSpPr>
          <p:nvPr/>
        </p:nvSpPr>
        <p:spPr bwMode="auto">
          <a:xfrm>
            <a:off x="10416899" y="348381"/>
            <a:ext cx="144221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sv-SE" altLang="fr-FR" sz="2000" b="1" dirty="0" smtClean="0">
                <a:solidFill>
                  <a:schemeClr val="bg1"/>
                </a:solidFill>
              </a:rPr>
              <a:t>RP-191181</a:t>
            </a:r>
            <a:endParaRPr lang="sv-SE" altLang="fr-FR" sz="20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sv-SE" altLang="fr-F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38667" y="965200"/>
            <a:ext cx="11514666" cy="545301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Rel-16 IAB aims at basic operations</a:t>
            </a:r>
          </a:p>
          <a:p>
            <a:pPr lvl="1"/>
            <a:r>
              <a:rPr lang="en-US" altLang="zh-CN" dirty="0" smtClean="0"/>
              <a:t>Architecture and protocol design</a:t>
            </a:r>
          </a:p>
          <a:p>
            <a:pPr lvl="1"/>
            <a:r>
              <a:rPr lang="en-US" altLang="zh-CN" dirty="0" smtClean="0"/>
              <a:t>IAB integration procedure </a:t>
            </a:r>
            <a:endParaRPr lang="en-US" altLang="zh-CN" dirty="0"/>
          </a:p>
          <a:p>
            <a:pPr lvl="1"/>
            <a:r>
              <a:rPr lang="en-US" altLang="zh-CN" dirty="0" smtClean="0"/>
              <a:t>Routing, BAP and BH configuration</a:t>
            </a:r>
          </a:p>
          <a:p>
            <a:pPr lvl="1"/>
            <a:r>
              <a:rPr lang="en-US" altLang="zh-CN" dirty="0" smtClean="0"/>
              <a:t>CP and UP data transmission  via IAB</a:t>
            </a:r>
            <a:endParaRPr lang="en-US" altLang="zh-CN" dirty="0"/>
          </a:p>
          <a:p>
            <a:pPr lvl="1"/>
            <a:r>
              <a:rPr lang="en-US" altLang="zh-CN" dirty="0"/>
              <a:t>Topology support: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Spanning </a:t>
            </a:r>
            <a:r>
              <a:rPr lang="en-US" altLang="zh-CN" dirty="0"/>
              <a:t>Tree (ST) and Directed acyclic graph (DAG)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 Intra-Donor </a:t>
            </a:r>
            <a:r>
              <a:rPr lang="en-US" altLang="zh-CN" dirty="0"/>
              <a:t>adaptation is prioritized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The following cannot  be supported in Rel-16</a:t>
            </a:r>
          </a:p>
          <a:p>
            <a:pPr lvl="1"/>
            <a:r>
              <a:rPr lang="en-US" altLang="zh-CN" dirty="0" smtClean="0"/>
              <a:t>Mobile IAB</a:t>
            </a:r>
          </a:p>
          <a:p>
            <a:pPr lvl="1"/>
            <a:r>
              <a:rPr lang="en-US" altLang="zh-CN" dirty="0" smtClean="0"/>
              <a:t>Topology support: Mesh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Some functionalities in Rel-16 may not be completed </a:t>
            </a:r>
            <a:r>
              <a:rPr lang="en-US" altLang="zh-CN" dirty="0" smtClean="0"/>
              <a:t>due </a:t>
            </a:r>
            <a:r>
              <a:rPr lang="en-US" altLang="zh-CN" dirty="0" smtClean="0"/>
              <a:t>to </a:t>
            </a:r>
            <a:r>
              <a:rPr lang="en-US" altLang="zh-CN" dirty="0" smtClean="0"/>
              <a:t>time constrains </a:t>
            </a:r>
            <a:r>
              <a:rPr lang="en-US" altLang="zh-CN" dirty="0" smtClean="0"/>
              <a:t>e.g. </a:t>
            </a:r>
            <a:endParaRPr lang="en-US" altLang="zh-CN" dirty="0"/>
          </a:p>
          <a:p>
            <a:pPr lvl="1"/>
            <a:r>
              <a:rPr lang="en-US" altLang="zh-CN" dirty="0" smtClean="0"/>
              <a:t>Topology adaptation between IAB donors</a:t>
            </a:r>
          </a:p>
          <a:p>
            <a:pPr lvl="1"/>
            <a:r>
              <a:rPr lang="en-GB" altLang="zh-CN" dirty="0" smtClean="0"/>
              <a:t>Mechanisms </a:t>
            </a:r>
            <a:r>
              <a:rPr lang="en-GB" altLang="zh-CN" dirty="0"/>
              <a:t>for efficient control </a:t>
            </a:r>
            <a:r>
              <a:rPr lang="en-GB" altLang="zh-CN" dirty="0" err="1"/>
              <a:t>signaling</a:t>
            </a:r>
            <a:r>
              <a:rPr lang="en-GB" altLang="zh-CN" dirty="0"/>
              <a:t> transmission</a:t>
            </a: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696" y="1175764"/>
            <a:ext cx="33813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704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Mobile IAB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In </a:t>
            </a:r>
            <a:r>
              <a:rPr lang="en-GB" altLang="zh-CN" dirty="0"/>
              <a:t>the subway, bus or train, the instantaneous traffic is </a:t>
            </a:r>
            <a:r>
              <a:rPr lang="en-GB" altLang="zh-CN" dirty="0" smtClean="0"/>
              <a:t>moving. </a:t>
            </a:r>
            <a:r>
              <a:rPr lang="en-GB" altLang="zh-CN" dirty="0" smtClean="0"/>
              <a:t>IAB node </a:t>
            </a:r>
            <a:r>
              <a:rPr lang="en-GB" altLang="zh-CN" dirty="0" smtClean="0"/>
              <a:t>in </a:t>
            </a:r>
            <a:r>
              <a:rPr lang="en-GB" altLang="zh-CN" dirty="0"/>
              <a:t>the vehicle is </a:t>
            </a:r>
            <a:r>
              <a:rPr lang="en-GB" altLang="zh-CN" dirty="0" smtClean="0"/>
              <a:t>economical comparing with deploying </a:t>
            </a:r>
            <a:r>
              <a:rPr lang="en-GB" altLang="zh-CN" dirty="0"/>
              <a:t>so many base </a:t>
            </a:r>
            <a:r>
              <a:rPr lang="en-GB" altLang="zh-CN" dirty="0" smtClean="0"/>
              <a:t>stations or fixed IAB nodes </a:t>
            </a:r>
            <a:r>
              <a:rPr lang="en-GB" altLang="zh-CN" dirty="0"/>
              <a:t>along the </a:t>
            </a:r>
            <a:r>
              <a:rPr lang="en-GB" altLang="zh-CN" dirty="0" smtClean="0"/>
              <a:t>route.</a:t>
            </a:r>
          </a:p>
          <a:p>
            <a:r>
              <a:rPr lang="en-US" altLang="zh-CN" dirty="0" smtClean="0"/>
              <a:t>Poor indoor coverage: </a:t>
            </a:r>
            <a:r>
              <a:rPr lang="en-US" altLang="zh-CN" dirty="0"/>
              <a:t>due to large fluctuation of NR frequency band, especially FR2, the coverage inside various </a:t>
            </a:r>
            <a:r>
              <a:rPr lang="en-US" altLang="zh-CN" dirty="0" smtClean="0"/>
              <a:t>vehicles </a:t>
            </a:r>
            <a:r>
              <a:rPr lang="en-US" altLang="zh-CN" dirty="0"/>
              <a:t>is </a:t>
            </a:r>
            <a:r>
              <a:rPr lang="en-US" altLang="zh-CN" dirty="0" smtClean="0"/>
              <a:t>poor </a:t>
            </a:r>
            <a:r>
              <a:rPr lang="en-US" altLang="zh-CN" dirty="0"/>
              <a:t>compared to the outdoor </a:t>
            </a:r>
            <a:r>
              <a:rPr lang="en-US" altLang="zh-CN" dirty="0" smtClean="0"/>
              <a:t>coverage</a:t>
            </a:r>
            <a:r>
              <a:rPr lang="en-US" altLang="zh-CN" dirty="0"/>
              <a:t>. The backhaul link served by the mobile IAB node has better link quality and large bandwidth </a:t>
            </a:r>
            <a:endParaRPr lang="en-US" altLang="zh-CN" dirty="0" smtClean="0"/>
          </a:p>
          <a:p>
            <a:r>
              <a:rPr lang="en-US" altLang="zh-CN" dirty="0" smtClean="0"/>
              <a:t>Mobility procedure is frequent for users in the vehicle</a:t>
            </a:r>
            <a:r>
              <a:rPr lang="en-US" altLang="zh-CN" dirty="0"/>
              <a:t>. </a:t>
            </a:r>
            <a:r>
              <a:rPr lang="en-US" altLang="zh-CN" dirty="0" smtClean="0"/>
              <a:t>Due </a:t>
            </a:r>
            <a:r>
              <a:rPr lang="en-US" altLang="zh-CN" dirty="0"/>
              <a:t>to multi-hop property of IAB </a:t>
            </a:r>
            <a:r>
              <a:rPr lang="en-US" altLang="zh-CN" dirty="0" smtClean="0"/>
              <a:t>network, the latency for handover could be improved with group mobility for mobile IAB.</a:t>
            </a:r>
          </a:p>
          <a:p>
            <a:pPr marL="355600" lvl="1" indent="0">
              <a:buNone/>
            </a:pP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26" y="3548426"/>
            <a:ext cx="4100362" cy="283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箭头 3"/>
          <p:cNvSpPr/>
          <p:nvPr/>
        </p:nvSpPr>
        <p:spPr>
          <a:xfrm>
            <a:off x="5284446" y="4860748"/>
            <a:ext cx="1740877" cy="3838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477877" y="4418043"/>
            <a:ext cx="121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Mobile IAB</a:t>
            </a:r>
            <a:endParaRPr lang="zh-CN" alt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451" y="3521838"/>
            <a:ext cx="4119611" cy="285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088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Mesh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Wireless backhaul links are vulnerable to blockage due to e.g. moving objects such as vehicles, seasonal changes, or infrastructure changes</a:t>
            </a:r>
            <a:r>
              <a:rPr lang="en-GB" altLang="zh-CN" dirty="0" smtClean="0"/>
              <a:t>.</a:t>
            </a:r>
          </a:p>
          <a:p>
            <a:r>
              <a:rPr lang="en-GB" altLang="zh-CN" dirty="0" smtClean="0"/>
              <a:t>Traffic </a:t>
            </a:r>
            <a:r>
              <a:rPr lang="en-GB" altLang="zh-CN" dirty="0"/>
              <a:t>variations can create uneven load distribution on wireless backhaul links leading to local link or node congestion</a:t>
            </a:r>
            <a:r>
              <a:rPr lang="en-US" altLang="zh-CN" dirty="0" smtClean="0"/>
              <a:t>.</a:t>
            </a:r>
          </a:p>
          <a:p>
            <a:r>
              <a:rPr lang="en-GB" altLang="zh-CN" dirty="0"/>
              <a:t>To improve the coverage, achieve load balancing and reliability, Spanning tree (ST) and Directed acyclic graph (DAG) are included in Rel-16 for IAB topologies</a:t>
            </a:r>
            <a:r>
              <a:rPr lang="en-US" altLang="zh-CN" dirty="0" smtClean="0"/>
              <a:t>.  ST and DAG have their limitations e.g. limited route redundancy, uneven load distribution.</a:t>
            </a:r>
          </a:p>
          <a:p>
            <a:r>
              <a:rPr lang="en-GB" altLang="zh-CN" dirty="0" smtClean="0"/>
              <a:t>Mesh-like </a:t>
            </a:r>
            <a:r>
              <a:rPr lang="en-GB" altLang="zh-CN" dirty="0"/>
              <a:t>optimizations will be beneficial </a:t>
            </a:r>
            <a:r>
              <a:rPr lang="en-GB" altLang="zh-CN" dirty="0" smtClean="0"/>
              <a:t>e.g. to </a:t>
            </a:r>
            <a:r>
              <a:rPr lang="en-GB" altLang="zh-CN" dirty="0"/>
              <a:t>support ad-hoc deployments in case of emergency services, disaster relief, military etc</a:t>
            </a:r>
            <a:r>
              <a:rPr lang="en-GB" altLang="zh-CN" dirty="0" smtClean="0"/>
              <a:t>.</a:t>
            </a:r>
          </a:p>
          <a:p>
            <a:pPr lvl="1"/>
            <a:r>
              <a:rPr lang="en-US" altLang="zh-CN" dirty="0"/>
              <a:t>Each IAB node can have more redundant routes towards the IAB donor</a:t>
            </a:r>
          </a:p>
          <a:p>
            <a:pPr lvl="1"/>
            <a:r>
              <a:rPr lang="en-US" altLang="zh-CN" dirty="0"/>
              <a:t>Improve the load distribution among different IAB nodes </a:t>
            </a:r>
          </a:p>
          <a:p>
            <a:pPr lvl="1"/>
            <a:r>
              <a:rPr lang="en-US" altLang="zh-CN" dirty="0"/>
              <a:t>More robust to the link failures 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355600" lvl="1" indent="0">
              <a:buNone/>
            </a:pPr>
            <a:endParaRPr lang="zh-CN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458" y="4607862"/>
            <a:ext cx="5125915" cy="16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406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Rel-16 Leftovers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Intra-Donor adaptation is prioritized. It’s highly possible that Topology adaptation between IAB donors cannot be completed. </a:t>
            </a:r>
            <a:r>
              <a:rPr lang="en-US" altLang="zh-CN" dirty="0" smtClean="0"/>
              <a:t>To assure the  </a:t>
            </a:r>
            <a:r>
              <a:rPr lang="en-US" altLang="zh-CN" dirty="0"/>
              <a:t>robust to the link </a:t>
            </a:r>
            <a:r>
              <a:rPr lang="en-US" altLang="zh-CN" dirty="0" smtClean="0"/>
              <a:t>failures in various deployment scenarios, topology </a:t>
            </a:r>
            <a:r>
              <a:rPr lang="en-US" altLang="zh-CN" dirty="0"/>
              <a:t>adaptation between IAB donors </a:t>
            </a:r>
            <a:r>
              <a:rPr lang="en-US" altLang="zh-CN" dirty="0" smtClean="0"/>
              <a:t>is also important.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In Rel-16, we focused on to make IAB workable due to tight timeline. Considering the multi-hop property, it is possible to do some optimizations to improve the efficiency of IAB:</a:t>
            </a:r>
          </a:p>
          <a:p>
            <a:pPr lvl="1"/>
            <a:r>
              <a:rPr lang="en-US" altLang="zh-CN" b="1" dirty="0" smtClean="0"/>
              <a:t>Control signaling latency reduction</a:t>
            </a:r>
            <a:r>
              <a:rPr lang="en-US" altLang="zh-CN" dirty="0" smtClean="0"/>
              <a:t>: RRC protocol is in IAB Donor. In case of multi-hop, the control plane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has to be transmitted via multi-hop to the IAB Donor. This may not be acceptable for URLLC services.</a:t>
            </a:r>
          </a:p>
          <a:p>
            <a:pPr lvl="1"/>
            <a:r>
              <a:rPr lang="en-US" altLang="zh-CN" b="1" dirty="0" err="1" smtClean="0"/>
              <a:t>QoS</a:t>
            </a:r>
            <a:r>
              <a:rPr lang="en-US" altLang="zh-CN" b="1" dirty="0" smtClean="0"/>
              <a:t> management</a:t>
            </a:r>
            <a:r>
              <a:rPr lang="en-US" altLang="zh-CN" dirty="0" smtClean="0"/>
              <a:t>: the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management of IAB network is controlled by IAB donor CU with no/little IAB node involvement. The UE DRB/BH RLC CH may be failed to be set up/modified or be released </a:t>
            </a:r>
            <a:r>
              <a:rPr lang="en-US" altLang="zh-CN" dirty="0"/>
              <a:t>due to </a:t>
            </a:r>
            <a:r>
              <a:rPr lang="en-US" altLang="zh-CN" dirty="0" smtClean="0"/>
              <a:t>inappropriate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</a:t>
            </a:r>
            <a:r>
              <a:rPr lang="en-US" altLang="zh-CN" dirty="0"/>
              <a:t>parameter setting</a:t>
            </a:r>
            <a:r>
              <a:rPr lang="en-US" altLang="zh-CN" dirty="0" smtClean="0"/>
              <a:t> </a:t>
            </a:r>
          </a:p>
          <a:p>
            <a:pPr lvl="1"/>
            <a:r>
              <a:rPr lang="en-US" altLang="zh-CN" b="1" dirty="0" smtClean="0"/>
              <a:t>Incomplete flow control scheme</a:t>
            </a:r>
            <a:r>
              <a:rPr lang="en-US" altLang="zh-CN" dirty="0" smtClean="0"/>
              <a:t>: F1-U is reused for end-to-end flow control, while hop-by-hop flow control is focused on the congestion avoidance. E.g. </a:t>
            </a:r>
          </a:p>
          <a:p>
            <a:pPr lvl="2"/>
            <a:r>
              <a:rPr lang="en-US" altLang="zh-CN" dirty="0" smtClean="0"/>
              <a:t>if the packet lost over wireless links and that over the wired link can be differentiated, the lost packet doesn’t need to be retransmitted from the IAB Donor-CU. </a:t>
            </a:r>
          </a:p>
          <a:p>
            <a:pPr lvl="2"/>
            <a:r>
              <a:rPr lang="en-US" altLang="zh-CN" dirty="0" smtClean="0"/>
              <a:t>Hop to hop radio link outage/resume could be supported which is not possible in Rel-16.</a:t>
            </a:r>
          </a:p>
          <a:p>
            <a:pPr lvl="1"/>
            <a:r>
              <a:rPr lang="en-GB" altLang="zh-CN" b="1" dirty="0"/>
              <a:t>Low-latency scheduling </a:t>
            </a:r>
            <a:r>
              <a:rPr lang="en-GB" altLang="zh-CN" b="1" dirty="0" smtClean="0"/>
              <a:t>optimisations</a:t>
            </a:r>
            <a:r>
              <a:rPr lang="en-US" altLang="zh-CN" dirty="0" smtClean="0"/>
              <a:t>: </a:t>
            </a:r>
            <a:r>
              <a:rPr lang="en-US" altLang="zh-CN" dirty="0" smtClean="0"/>
              <a:t>May </a:t>
            </a:r>
            <a:r>
              <a:rPr lang="en-US" altLang="zh-CN" dirty="0" smtClean="0"/>
              <a:t>not be prioritized </a:t>
            </a:r>
            <a:r>
              <a:rPr lang="en-GB" altLang="zh-CN" dirty="0" smtClean="0"/>
              <a:t>in </a:t>
            </a:r>
            <a:r>
              <a:rPr lang="en-GB" altLang="zh-CN" dirty="0"/>
              <a:t>Rel-16, but it </a:t>
            </a:r>
            <a:r>
              <a:rPr lang="en-GB" altLang="zh-CN" dirty="0" smtClean="0"/>
              <a:t>is important for latency reduction.</a:t>
            </a:r>
            <a:endParaRPr lang="en-GB" altLang="zh-CN" dirty="0"/>
          </a:p>
          <a:p>
            <a:pPr lvl="2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80675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Objectives for IAB Extension in Rel-17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GB" altLang="zh-CN" dirty="0"/>
              <a:t>The work item should specify techniques to support mobile IAB, mesh based optimization, and enhancements to Rel-16 baseline . </a:t>
            </a:r>
            <a:endParaRPr lang="en-GB" altLang="zh-CN" dirty="0" smtClean="0"/>
          </a:p>
          <a:p>
            <a:pPr lvl="1" hangingPunct="0"/>
            <a:r>
              <a:rPr lang="en-GB" altLang="zh-CN" dirty="0" smtClean="0"/>
              <a:t>The </a:t>
            </a:r>
            <a:r>
              <a:rPr lang="en-GB" altLang="zh-CN" dirty="0"/>
              <a:t>detailed objectives for mobile IAB are:</a:t>
            </a:r>
            <a:endParaRPr lang="zh-CN" altLang="zh-CN" dirty="0"/>
          </a:p>
          <a:p>
            <a:pPr lvl="2" hangingPunct="0"/>
            <a:r>
              <a:rPr lang="en-GB" altLang="zh-CN" dirty="0" smtClean="0"/>
              <a:t>Support </a:t>
            </a:r>
            <a:r>
              <a:rPr lang="en-GB" altLang="zh-CN" dirty="0"/>
              <a:t>of service continuity for UEs served by mobile IAB. The following scenarios should be covered:</a:t>
            </a:r>
            <a:endParaRPr lang="zh-CN" altLang="zh-CN" dirty="0"/>
          </a:p>
          <a:p>
            <a:pPr lvl="3" hangingPunct="0"/>
            <a:r>
              <a:rPr lang="en-US" altLang="zh-CN" dirty="0"/>
              <a:t>IAB mobility between upstream intermediate IAB-nodes within the same IAB-donor.</a:t>
            </a:r>
            <a:endParaRPr lang="zh-CN" altLang="zh-CN" dirty="0"/>
          </a:p>
          <a:p>
            <a:pPr lvl="3" hangingPunct="0"/>
            <a:r>
              <a:rPr lang="en-US" altLang="zh-CN" dirty="0"/>
              <a:t>IAB mobility between two IAB donors connects to 5GC.</a:t>
            </a:r>
            <a:endParaRPr lang="zh-CN" altLang="zh-CN" dirty="0"/>
          </a:p>
          <a:p>
            <a:pPr lvl="3" hangingPunct="0"/>
            <a:r>
              <a:rPr lang="en-GB" altLang="zh-CN" dirty="0"/>
              <a:t>IAB mobility between IAB-Donors working in different mode i.e. SA or NSA.</a:t>
            </a:r>
            <a:endParaRPr lang="zh-CN" altLang="zh-CN" dirty="0"/>
          </a:p>
          <a:p>
            <a:pPr lvl="3" hangingPunct="0"/>
            <a:r>
              <a:rPr lang="en-GB" altLang="zh-CN" dirty="0"/>
              <a:t>IAB mobility between two IAB-Donors working in NSA mode.</a:t>
            </a:r>
            <a:endParaRPr lang="zh-CN" altLang="zh-CN" dirty="0"/>
          </a:p>
          <a:p>
            <a:pPr lvl="2" hangingPunct="0"/>
            <a:r>
              <a:rPr lang="en-GB" altLang="zh-CN" dirty="0" smtClean="0"/>
              <a:t>Specify </a:t>
            </a:r>
            <a:r>
              <a:rPr lang="en-GB" altLang="zh-CN" dirty="0"/>
              <a:t>group mobility mechanisms to reduce the latency and signalling load.</a:t>
            </a:r>
            <a:endParaRPr lang="zh-CN" altLang="zh-CN" dirty="0"/>
          </a:p>
          <a:p>
            <a:pPr lvl="1" hangingPunct="0"/>
            <a:endParaRPr lang="zh-CN" altLang="zh-CN" dirty="0"/>
          </a:p>
          <a:p>
            <a:pPr lvl="1" hangingPunct="0"/>
            <a:r>
              <a:rPr lang="en-GB" altLang="zh-CN" dirty="0"/>
              <a:t>The detailed objectives for </a:t>
            </a:r>
            <a:r>
              <a:rPr lang="en-US" altLang="zh-CN" dirty="0"/>
              <a:t>mesh topology for multi-hop backhauling enhancements</a:t>
            </a:r>
            <a:r>
              <a:rPr lang="en-GB" altLang="zh-CN" dirty="0"/>
              <a:t> are:</a:t>
            </a:r>
            <a:endParaRPr lang="zh-CN" altLang="zh-CN" dirty="0"/>
          </a:p>
          <a:p>
            <a:pPr lvl="2" hangingPunct="0"/>
            <a:r>
              <a:rPr lang="en-GB" altLang="zh-CN" dirty="0"/>
              <a:t>Specify procedures to configure multiple paths from IAB-donor to an IAB node.</a:t>
            </a:r>
            <a:endParaRPr lang="en-GB" altLang="zh-CN" dirty="0" smtClean="0"/>
          </a:p>
          <a:p>
            <a:pPr lvl="2" hangingPunct="0"/>
            <a:r>
              <a:rPr lang="en-GB" altLang="zh-CN" dirty="0" smtClean="0"/>
              <a:t>Specify </a:t>
            </a:r>
            <a:r>
              <a:rPr lang="en-GB" altLang="zh-CN" dirty="0"/>
              <a:t>control plane signalling for transmitting assistant information between IAB nodes to support route selection</a:t>
            </a:r>
            <a:r>
              <a:rPr lang="en-GB" altLang="zh-CN" dirty="0" smtClean="0"/>
              <a:t>.</a:t>
            </a:r>
          </a:p>
          <a:p>
            <a:pPr lvl="2" hangingPunct="0"/>
            <a:r>
              <a:rPr lang="en-GB" altLang="zh-CN" dirty="0"/>
              <a:t>Specify procedures to dynamic change the </a:t>
            </a:r>
            <a:r>
              <a:rPr lang="en-GB" altLang="zh-CN" dirty="0" smtClean="0"/>
              <a:t>route and/or the role </a:t>
            </a:r>
            <a:r>
              <a:rPr lang="en-GB" altLang="zh-CN" dirty="0"/>
              <a:t>of IAB </a:t>
            </a:r>
            <a:r>
              <a:rPr lang="en-GB" altLang="zh-CN" dirty="0" smtClean="0"/>
              <a:t>nodes.</a:t>
            </a:r>
          </a:p>
          <a:p>
            <a:pPr lvl="1" hangingPunct="0"/>
            <a:endParaRPr lang="zh-CN" altLang="zh-CN" dirty="0"/>
          </a:p>
          <a:p>
            <a:pPr lvl="1" hangingPunct="0"/>
            <a:r>
              <a:rPr lang="en-GB" altLang="zh-CN" dirty="0"/>
              <a:t>The detailed objectives for enhancements to Rel-16 baseline include:</a:t>
            </a:r>
            <a:endParaRPr lang="zh-CN" altLang="zh-CN" dirty="0"/>
          </a:p>
          <a:p>
            <a:pPr lvl="2" hangingPunct="0"/>
            <a:r>
              <a:rPr lang="en-GB" altLang="zh-CN" dirty="0" smtClean="0"/>
              <a:t>Specify </a:t>
            </a:r>
            <a:r>
              <a:rPr lang="en-GB" altLang="zh-CN" dirty="0"/>
              <a:t>mechanisms for efficient control </a:t>
            </a:r>
            <a:r>
              <a:rPr lang="en-GB" altLang="zh-CN" dirty="0" smtClean="0"/>
              <a:t>signalling </a:t>
            </a:r>
            <a:r>
              <a:rPr lang="en-GB" altLang="zh-CN" dirty="0"/>
              <a:t>transmission.</a:t>
            </a:r>
            <a:endParaRPr lang="zh-CN" altLang="zh-CN" dirty="0"/>
          </a:p>
          <a:p>
            <a:pPr lvl="2" hangingPunct="0"/>
            <a:r>
              <a:rPr lang="en-GB" altLang="zh-CN" dirty="0" err="1" smtClean="0"/>
              <a:t>QoS</a:t>
            </a:r>
            <a:r>
              <a:rPr lang="en-GB" altLang="zh-CN" dirty="0" smtClean="0"/>
              <a:t> management optimisation</a:t>
            </a:r>
          </a:p>
          <a:p>
            <a:pPr lvl="2" hangingPunct="0"/>
            <a:r>
              <a:rPr lang="en-US" altLang="zh-CN" dirty="0" smtClean="0"/>
              <a:t>Hop-by-hop </a:t>
            </a:r>
            <a:r>
              <a:rPr lang="en-US" altLang="zh-CN" dirty="0"/>
              <a:t>flow </a:t>
            </a:r>
            <a:r>
              <a:rPr lang="en-US" altLang="zh-CN" dirty="0" smtClean="0"/>
              <a:t>control enhancement</a:t>
            </a:r>
          </a:p>
          <a:p>
            <a:pPr lvl="2" hangingPunct="0"/>
            <a:r>
              <a:rPr lang="en-GB" altLang="zh-CN" dirty="0"/>
              <a:t>Low-latency scheduling optimisations</a:t>
            </a:r>
            <a:endParaRPr lang="en-GB" altLang="zh-CN" dirty="0" smtClean="0"/>
          </a:p>
          <a:p>
            <a:pPr lvl="2" hangingPunct="0"/>
            <a:endParaRPr lang="en-GB" altLang="zh-CN" dirty="0" smtClean="0"/>
          </a:p>
          <a:p>
            <a:pPr lvl="2" hangingPunct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05407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11256" y="3044280"/>
            <a:ext cx="10169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400" b="1" i="1" dirty="0" smtClean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4369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21739</TotalTime>
  <Words>564</Words>
  <Application>Microsoft Office PowerPoint</Application>
  <PresentationFormat>Custom</PresentationFormat>
  <Paragraphs>69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테마</vt:lpstr>
      <vt:lpstr>PowerPoint Presentation</vt:lpstr>
      <vt:lpstr>Background </vt:lpstr>
      <vt:lpstr>Mobile IAB</vt:lpstr>
      <vt:lpstr>Mesh</vt:lpstr>
      <vt:lpstr>Rel-16 Leftovers</vt:lpstr>
      <vt:lpstr>Objectives for IAB Extension in Rel-17</vt:lpstr>
      <vt:lpstr>PowerPoint Presentation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Samsung</cp:lastModifiedBy>
  <cp:revision>423</cp:revision>
  <dcterms:created xsi:type="dcterms:W3CDTF">2019-02-14T07:06:45Z</dcterms:created>
  <dcterms:modified xsi:type="dcterms:W3CDTF">2019-05-27T09:37:20Z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D:\Documents\SEC Documents\2019 documents\PPT template.pptx</vt:lpwstr>
  </property>
</Properties>
</file>