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8"/>
  </p:notesMasterIdLst>
  <p:sldIdLst>
    <p:sldId id="256" r:id="rId2"/>
    <p:sldId id="771" r:id="rId3"/>
    <p:sldId id="767" r:id="rId4"/>
    <p:sldId id="768" r:id="rId5"/>
    <p:sldId id="770" r:id="rId6"/>
    <p:sldId id="772" r:id="rId7"/>
  </p:sldIdLst>
  <p:sldSz cx="9144000" cy="6858000" type="screen4x3"/>
  <p:notesSz cx="7099300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8510C4E-79DA-4DE8-A08A-1AC28D040681}">
          <p14:sldIdLst>
            <p14:sldId id="256"/>
            <p14:sldId id="771"/>
            <p14:sldId id="767"/>
            <p14:sldId id="768"/>
            <p14:sldId id="770"/>
            <p14:sldId id="772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646"/>
    <a:srgbClr val="4F81BD"/>
    <a:srgbClr val="7DB24A"/>
    <a:srgbClr val="1D95B8"/>
    <a:srgbClr val="9BC5C0"/>
    <a:srgbClr val="89CE18"/>
    <a:srgbClr val="9A9D23"/>
    <a:srgbClr val="FFFF99"/>
    <a:srgbClr val="80808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7292A2E-F333-43FB-9621-5CBBE7FDCDCB}" styleName="浅色样式 2 - 强调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3" autoAdjust="0"/>
    <p:restoredTop sz="95764" autoAdjust="0"/>
  </p:normalViewPr>
  <p:slideViewPr>
    <p:cSldViewPr>
      <p:cViewPr varScale="1">
        <p:scale>
          <a:sx n="87" d="100"/>
          <a:sy n="87" d="100"/>
        </p:scale>
        <p:origin x="-1181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984EFEB8-2F4D-449B-8322-652C55BC06DC}" type="datetimeFigureOut">
              <a:rPr lang="zh-CN" altLang="en-US" smtClean="0"/>
              <a:pPr/>
              <a:t>2019-03-11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8FA2C0A4-3E90-48C3-AE8B-C92430CDBE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494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C0A4-3E90-48C3-AE8B-C92430CDBE5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283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图片 2" descr="ppt模板-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sz="quarter" idx="10"/>
          </p:nvPr>
        </p:nvSpPr>
        <p:spPr>
          <a:xfrm>
            <a:off x="428624" y="1000108"/>
            <a:ext cx="8286780" cy="914400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defRPr sz="1800">
                <a:latin typeface="微软雅黑" pitchFamily="34" charset="-122"/>
                <a:ea typeface="微软雅黑" pitchFamily="34" charset="-122"/>
              </a:defRPr>
            </a:lvl3pPr>
            <a:lvl4pPr>
              <a:defRPr sz="1600">
                <a:latin typeface="微软雅黑" pitchFamily="34" charset="-122"/>
                <a:ea typeface="微软雅黑" pitchFamily="34" charset="-122"/>
              </a:defRPr>
            </a:lvl4pPr>
            <a:lvl5pPr>
              <a:defRPr sz="16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128614" y="142876"/>
            <a:ext cx="8229600" cy="500042"/>
          </a:xfrm>
          <a:prstGeom prst="rect">
            <a:avLst/>
          </a:prstGeom>
        </p:spPr>
        <p:txBody>
          <a:bodyPr/>
          <a:lstStyle>
            <a:lvl1pPr algn="l">
              <a:defRPr sz="2400" b="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图片 2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7335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9DEB57-EE55-49C7-A890-292666EC8741}" type="datetimeFigureOut">
              <a:rPr lang="zh-CN" altLang="en-US"/>
              <a:pPr>
                <a:defRPr/>
              </a:pPr>
              <a:t>2019-03-11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71692-EE2E-402B-B35C-65E4B00A1D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28650" y="343094"/>
            <a:ext cx="7886700" cy="790575"/>
          </a:xfrm>
        </p:spPr>
        <p:txBody>
          <a:bodyPr/>
          <a:lstStyle>
            <a:lvl1pPr algn="ctr">
              <a:defRPr sz="2400"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351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790575"/>
          </a:xfrm>
        </p:spPr>
        <p:txBody>
          <a:bodyPr/>
          <a:lstStyle>
            <a:lvl1pPr>
              <a:defRPr>
                <a:solidFill>
                  <a:srgbClr val="8DC63F"/>
                </a:solidFill>
                <a:latin typeface="华文琥珀" pitchFamily="2" charset="-122"/>
                <a:ea typeface="华文琥珀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409703"/>
            <a:ext cx="7886700" cy="4767263"/>
          </a:xfrm>
        </p:spPr>
        <p:txBody>
          <a:bodyPr/>
          <a:lstStyle>
            <a:lvl1pPr>
              <a:defRPr sz="1800">
                <a:latin typeface="幼圆" pitchFamily="49" charset="-122"/>
                <a:ea typeface="幼圆" pitchFamily="49" charset="-122"/>
              </a:defRPr>
            </a:lvl1pPr>
            <a:lvl2pPr>
              <a:defRPr sz="1500">
                <a:latin typeface="幼圆" pitchFamily="49" charset="-122"/>
                <a:ea typeface="幼圆" pitchFamily="49" charset="-122"/>
              </a:defRPr>
            </a:lvl2pPr>
            <a:lvl3pPr>
              <a:defRPr sz="1350">
                <a:latin typeface="幼圆" pitchFamily="49" charset="-122"/>
                <a:ea typeface="幼圆" pitchFamily="49" charset="-122"/>
              </a:defRPr>
            </a:lvl3pPr>
            <a:lvl4pPr>
              <a:defRPr sz="1350">
                <a:latin typeface="幼圆" pitchFamily="49" charset="-122"/>
                <a:ea typeface="幼圆" pitchFamily="49" charset="-122"/>
              </a:defRPr>
            </a:lvl4pPr>
            <a:lvl5pPr>
              <a:defRPr sz="1350">
                <a:latin typeface="幼圆" pitchFamily="49" charset="-122"/>
                <a:ea typeface="幼圆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C1CC9-5990-40BA-B43C-3B6451A4A6D5}" type="datetimeFigureOut">
              <a:rPr lang="zh-CN" altLang="en-US"/>
              <a:pPr>
                <a:defRPr/>
              </a:pPr>
              <a:t>2019-03-11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2022D-795A-4BFA-928E-DD35046C64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921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6" r:id="rId3"/>
    <p:sldLayoutId id="2147483655" r:id="rId4"/>
    <p:sldLayoutId id="2147483649" r:id="rId5"/>
    <p:sldLayoutId id="2147483657" r:id="rId6"/>
    <p:sldLayoutId id="2147483658" r:id="rId7"/>
    <p:sldLayoutId id="2147483659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645024"/>
            <a:ext cx="8100900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Motivation for NR to Support local </a:t>
            </a:r>
            <a:r>
              <a:rPr lang="en-US" altLang="zh-CN" sz="2800" b="1" dirty="0" smtClean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LMF </a:t>
            </a:r>
            <a:r>
              <a:rPr lang="en-US" altLang="zh-CN" sz="2800" b="1" dirty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in RAN</a:t>
            </a:r>
            <a:endParaRPr lang="en-US" altLang="zh-CN" sz="2800" b="1" dirty="0" smtClean="0">
              <a:solidFill>
                <a:srgbClr val="0070C0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35796" y="4653136"/>
            <a:ext cx="3744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CMCC</a:t>
            </a:r>
            <a:endParaRPr lang="zh-CN" altLang="en-US" sz="2000" b="1" dirty="0">
              <a:solidFill>
                <a:srgbClr val="0070C0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865" y="1612020"/>
            <a:ext cx="5710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algn="l"/>
            <a:r>
              <a:rPr lang="en-US" altLang="zh-CN" dirty="0">
                <a:latin typeface="Calibri" pitchFamily="34" charset="0"/>
              </a:rPr>
              <a:t>3GPP TSG RAN WG Meeting #83</a:t>
            </a:r>
          </a:p>
          <a:p>
            <a:pPr algn="l"/>
            <a:r>
              <a:rPr lang="en-GB" altLang="zh-CN" dirty="0">
                <a:latin typeface="Calibri" pitchFamily="34" charset="0"/>
              </a:rPr>
              <a:t>Shenzhen, </a:t>
            </a:r>
            <a:r>
              <a:rPr lang="en-GB" altLang="zh-CN" dirty="0" err="1">
                <a:latin typeface="Calibri" pitchFamily="34" charset="0"/>
              </a:rPr>
              <a:t>P.R.China</a:t>
            </a:r>
            <a:r>
              <a:rPr lang="en-GB" altLang="zh-CN" dirty="0">
                <a:latin typeface="Calibri" pitchFamily="34" charset="0"/>
              </a:rPr>
              <a:t>, Mar. 18th -21st, 2019 </a:t>
            </a:r>
          </a:p>
          <a:p>
            <a:pPr algn="l"/>
            <a:r>
              <a:rPr lang="en-GB" altLang="zh-CN" dirty="0">
                <a:latin typeface="Calibri" pitchFamily="34" charset="0"/>
              </a:rPr>
              <a:t>Document for: Discussion</a:t>
            </a:r>
          </a:p>
          <a:p>
            <a:pPr algn="l"/>
            <a:r>
              <a:rPr lang="en-GB" altLang="zh-CN" dirty="0">
                <a:latin typeface="Calibri" pitchFamily="34" charset="0"/>
              </a:rPr>
              <a:t>Agenda Item</a:t>
            </a:r>
            <a:r>
              <a:rPr lang="en-US" altLang="zh-CN" dirty="0">
                <a:latin typeface="Calibri" pitchFamily="34" charset="0"/>
              </a:rPr>
              <a:t>:  </a:t>
            </a:r>
            <a:r>
              <a:rPr lang="en-US" altLang="zh-CN" dirty="0" smtClean="0">
                <a:latin typeface="Calibri" pitchFamily="34" charset="0"/>
              </a:rPr>
              <a:t>9.3.13</a:t>
            </a:r>
            <a:endParaRPr lang="en-US" altLang="zh-CN" dirty="0">
              <a:latin typeface="Calibri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68142" y="1612020"/>
            <a:ext cx="13227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RP-190323</a:t>
            </a:r>
            <a:endParaRPr lang="zh-CN" altLang="en-US" sz="2000" b="1" dirty="0">
              <a:solidFill>
                <a:srgbClr val="0070C0"/>
              </a:solidFill>
              <a:latin typeface="Calibri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 bwMode="auto">
          <a:xfrm>
            <a:off x="175553" y="80628"/>
            <a:ext cx="6939233" cy="62898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ct val="0"/>
              </a:spcBef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j-cs"/>
              </a:rPr>
              <a:t>Operators </a:t>
            </a:r>
            <a:r>
              <a:rPr lang="en-US" altLang="zh-CN" sz="2800" b="1" dirty="0" smtClean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j-cs"/>
              </a:rPr>
              <a:t>requirements and use cases</a:t>
            </a:r>
            <a:endParaRPr lang="zh-CN" altLang="en-US" sz="2800" b="1" dirty="0" smtClean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+mj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1353" y="908720"/>
            <a:ext cx="8217716" cy="429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defTabSz="914400" eaLnBrk="1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Tx/>
              <a:buSzTx/>
              <a:tabLst/>
              <a:defRPr/>
            </a:pPr>
            <a:r>
              <a:rPr lang="en-US" altLang="zh-CN" dirty="0" smtClean="0"/>
              <a:t>NR positioning requirements </a:t>
            </a:r>
            <a:r>
              <a:rPr lang="en-US" altLang="zh-CN" dirty="0"/>
              <a:t>of operators:</a:t>
            </a:r>
          </a:p>
          <a:p>
            <a:pPr marL="742950" marR="0" lvl="1" indent="-285750" defTabSz="914400" eaLnBrk="1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lang="en-US" altLang="zh-CN" dirty="0" smtClean="0"/>
              <a:t>Support of low </a:t>
            </a:r>
            <a:r>
              <a:rPr lang="en-US" altLang="zh-CN" dirty="0"/>
              <a:t>latency and high performance </a:t>
            </a:r>
            <a:r>
              <a:rPr lang="en-US" altLang="zh-CN" dirty="0" smtClean="0"/>
              <a:t>LCS</a:t>
            </a:r>
          </a:p>
          <a:p>
            <a:pPr marL="1257300" lvl="2" indent="-34290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altLang="zh-CN" dirty="0"/>
              <a:t>For </a:t>
            </a:r>
            <a:r>
              <a:rPr lang="en-US" altLang="zh-CN" dirty="0" smtClean="0"/>
              <a:t>use </a:t>
            </a:r>
            <a:r>
              <a:rPr lang="en-US" altLang="zh-CN" dirty="0"/>
              <a:t>cases related to vehicular positioning and positioning of objects in a factory</a:t>
            </a:r>
          </a:p>
          <a:p>
            <a:pPr marL="742950" lvl="1" indent="-285750" hangingPunct="0"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n-US" altLang="zh-CN" dirty="0"/>
              <a:t>Allow the RAN to have UE location</a:t>
            </a:r>
          </a:p>
          <a:p>
            <a:pPr marL="1257300" lvl="2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zh-CN" dirty="0"/>
              <a:t>For complementing MDT, better </a:t>
            </a:r>
            <a:r>
              <a:rPr lang="en-GB" altLang="zh-CN" dirty="0" err="1"/>
              <a:t>beamforming</a:t>
            </a:r>
            <a:r>
              <a:rPr lang="en-GB" altLang="zh-CN" dirty="0"/>
              <a:t>, and indoor/outdoor classification, etc.</a:t>
            </a:r>
          </a:p>
          <a:p>
            <a:pPr marL="742950" lvl="1" indent="-285750" hangingPunct="0"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dirty="0" smtClean="0"/>
              <a:t>Improve </a:t>
            </a:r>
            <a:r>
              <a:rPr lang="en-GB" altLang="zh-CN" dirty="0"/>
              <a:t>the utilization rate of radio </a:t>
            </a:r>
            <a:r>
              <a:rPr lang="en-GB" altLang="zh-CN" dirty="0" smtClean="0"/>
              <a:t>resources</a:t>
            </a:r>
          </a:p>
          <a:p>
            <a:pPr marL="1257300" lvl="2" indent="-34290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GB" altLang="zh-CN" dirty="0"/>
              <a:t>Through dynamic coordination of position resources among the neighbouring </a:t>
            </a:r>
            <a:r>
              <a:rPr lang="en-GB" altLang="zh-CN" dirty="0" err="1"/>
              <a:t>gNBs</a:t>
            </a:r>
            <a:endParaRPr lang="en-GB" altLang="zh-CN" dirty="0"/>
          </a:p>
          <a:p>
            <a:pPr marL="742950" lvl="1" indent="-285750" hangingPunct="0"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dirty="0"/>
              <a:t>Support of </a:t>
            </a:r>
            <a:r>
              <a:rPr lang="en-GB" altLang="zh-CN" dirty="0" smtClean="0"/>
              <a:t>flexible deployment</a:t>
            </a:r>
          </a:p>
          <a:p>
            <a:pPr marL="1257300" lvl="2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zh-CN" dirty="0"/>
              <a:t>Distributed deploy the location management function in NG-RAN, e.g. near </a:t>
            </a:r>
            <a:r>
              <a:rPr lang="en-GB" altLang="zh-CN" dirty="0" smtClean="0"/>
              <a:t>UEs, to reduce signalling latency and overhead</a:t>
            </a:r>
            <a:endParaRPr lang="en-GB" altLang="zh-CN" dirty="0"/>
          </a:p>
        </p:txBody>
      </p:sp>
      <p:sp>
        <p:nvSpPr>
          <p:cNvPr id="5" name="矩形 4"/>
          <p:cNvSpPr/>
          <p:nvPr/>
        </p:nvSpPr>
        <p:spPr>
          <a:xfrm>
            <a:off x="461353" y="5488128"/>
            <a:ext cx="85241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Observation1:  </a:t>
            </a:r>
            <a:r>
              <a:rPr lang="en-US" altLang="zh-CN" b="1" dirty="0" smtClean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NR positioning architecture in Rel-15 cannot fully satisfy the requirements of operators and aforementioned use cases. </a:t>
            </a:r>
            <a:endParaRPr lang="en-US" altLang="zh-CN" b="1" dirty="0">
              <a:solidFill>
                <a:srgbClr val="0070C0"/>
              </a:solidFill>
              <a:latin typeface="Calibri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512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 bwMode="auto">
          <a:xfrm>
            <a:off x="175553" y="80628"/>
            <a:ext cx="6939233" cy="62898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ct val="0"/>
              </a:spcBef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j-cs"/>
              </a:rPr>
              <a:t>Back ground</a:t>
            </a:r>
            <a:endParaRPr lang="zh-CN" altLang="en-US" sz="2800" b="1" dirty="0" smtClean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9940" y="836712"/>
            <a:ext cx="8334527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altLang="zh-CN" dirty="0"/>
              <a:t>SA2 </a:t>
            </a:r>
            <a:r>
              <a:rPr lang="en-US" altLang="zh-CN" dirty="0" smtClean="0"/>
              <a:t>has carefully studied the feature “local </a:t>
            </a:r>
            <a:r>
              <a:rPr lang="en-US" altLang="zh-CN" dirty="0"/>
              <a:t>LCS management function in </a:t>
            </a:r>
            <a:r>
              <a:rPr lang="en-US" altLang="zh-CN" dirty="0" smtClean="0"/>
              <a:t>NG-RAN” and recognized it as one of the effective solution</a:t>
            </a:r>
            <a:r>
              <a:rPr lang="en-GB" altLang="zh-CN" dirty="0" smtClean="0"/>
              <a:t> </a:t>
            </a:r>
            <a:r>
              <a:rPr lang="en-GB" altLang="zh-CN" dirty="0"/>
              <a:t>to resolve “Key Issue 3: Support of low latency and high performance LCS</a:t>
            </a:r>
            <a:r>
              <a:rPr lang="en-GB" altLang="zh-CN" dirty="0" smtClean="0"/>
              <a:t>”. The related conclusion is as follows</a:t>
            </a:r>
            <a:r>
              <a:rPr lang="en-US" altLang="zh-CN" dirty="0" smtClean="0"/>
              <a:t>:</a:t>
            </a:r>
            <a:endParaRPr lang="en-US" altLang="zh-CN" dirty="0"/>
          </a:p>
          <a:p>
            <a:pPr marL="800100" lvl="1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en-US" altLang="zh-CN" b="1" dirty="0"/>
              <a:t>23.731 V16.0.0 </a:t>
            </a:r>
            <a:r>
              <a:rPr lang="en-US" altLang="zh-CN" b="1" dirty="0" smtClean="0"/>
              <a:t>section 7.8 “</a:t>
            </a:r>
            <a:r>
              <a:rPr lang="en-GB" altLang="zh-CN" b="1" dirty="0"/>
              <a:t>Evaluation of Solutions for Key Issue #3</a:t>
            </a:r>
            <a:r>
              <a:rPr lang="en-US" altLang="zh-CN" b="1" dirty="0" smtClean="0"/>
              <a:t>”: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GB" altLang="zh-CN" dirty="0"/>
              <a:t>The low latency and high performance </a:t>
            </a:r>
            <a:r>
              <a:rPr lang="en-GB" altLang="zh-CN" dirty="0" smtClean="0"/>
              <a:t>can be achieved </a:t>
            </a:r>
            <a:r>
              <a:rPr lang="en-GB" altLang="zh-CN" dirty="0"/>
              <a:t>by:</a:t>
            </a:r>
            <a:endParaRPr lang="zh-CN" altLang="zh-CN" dirty="0"/>
          </a:p>
          <a:p>
            <a:pPr marL="1200150" lvl="2" indent="-285750">
              <a:spcAft>
                <a:spcPts val="600"/>
              </a:spcAft>
              <a:buFont typeface="Calibri" pitchFamily="34" charset="0"/>
              <a:buChar char="‒"/>
            </a:pPr>
            <a:r>
              <a:rPr lang="en-GB" altLang="zh-CN" dirty="0" smtClean="0">
                <a:solidFill>
                  <a:srgbClr val="FF0000"/>
                </a:solidFill>
              </a:rPr>
              <a:t>allowing </a:t>
            </a:r>
            <a:r>
              <a:rPr lang="en-GB" altLang="zh-CN" dirty="0">
                <a:solidFill>
                  <a:srgbClr val="FF0000"/>
                </a:solidFill>
              </a:rPr>
              <a:t>location management functionality supported in NG-RAN, as supported by Solution 15, 23, 26 and 28.</a:t>
            </a:r>
            <a:endParaRPr lang="en-US" altLang="zh-CN" dirty="0">
              <a:solidFill>
                <a:srgbClr val="FF0000"/>
              </a:solidFill>
            </a:endParaRPr>
          </a:p>
          <a:p>
            <a:pPr marL="800100" lvl="1" indent="-342900">
              <a:buFont typeface="Arial" pitchFamily="34" charset="0"/>
              <a:buChar char="•"/>
            </a:pPr>
            <a:r>
              <a:rPr lang="en-US" altLang="zh-CN" b="1" dirty="0" smtClean="0"/>
              <a:t>23.731 V16.0.0 section 8.8 “</a:t>
            </a:r>
            <a:r>
              <a:rPr lang="en-GB" altLang="zh-CN" b="1" dirty="0"/>
              <a:t>Conclusions for Key Issue #3</a:t>
            </a:r>
            <a:r>
              <a:rPr lang="en-US" altLang="zh-CN" b="1" dirty="0" smtClean="0"/>
              <a:t>”: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The </a:t>
            </a:r>
            <a:r>
              <a:rPr lang="en-US" altLang="zh-CN" dirty="0"/>
              <a:t>following means to achieve low latency and high-performance location estimation can be considered in R16 normative work development:</a:t>
            </a:r>
          </a:p>
          <a:p>
            <a:pPr marL="1200150" lvl="2" indent="-285750">
              <a:spcAft>
                <a:spcPts val="600"/>
              </a:spcAft>
              <a:buFont typeface="Calibri" pitchFamily="34" charset="0"/>
              <a:buChar char="‒"/>
            </a:pPr>
            <a:r>
              <a:rPr lang="en-US" altLang="zh-CN" dirty="0">
                <a:solidFill>
                  <a:srgbClr val="FF0000"/>
                </a:solidFill>
              </a:rPr>
              <a:t>NG-RAN node enhanced with the support of location management functionality may be selected to perform UE positioning locally in the RAN under the condition that RAN WG(s) concludes that NG-RAN supports location management functionality.</a:t>
            </a: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464295" y="5697252"/>
            <a:ext cx="8248166" cy="564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68000" indent="-1440000">
              <a:buNone/>
            </a:pPr>
            <a:endParaRPr lang="en-US" altLang="zh-CN" dirty="0"/>
          </a:p>
        </p:txBody>
      </p:sp>
      <p:sp>
        <p:nvSpPr>
          <p:cNvPr id="9" name="矩形 8"/>
          <p:cNvSpPr/>
          <p:nvPr/>
        </p:nvSpPr>
        <p:spPr>
          <a:xfrm>
            <a:off x="355130" y="5518037"/>
            <a:ext cx="85241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altLang="zh-CN" b="1" dirty="0" smtClean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Observation 2:  </a:t>
            </a:r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SA2 has already studied the feature with local LCS management function in NG-RAN and recognized it as one of the effective </a:t>
            </a:r>
            <a:r>
              <a:rPr lang="en-US" altLang="zh-CN" b="1" dirty="0" smtClean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solutions </a:t>
            </a:r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to support </a:t>
            </a:r>
            <a:r>
              <a:rPr lang="en-US" altLang="zh-CN" b="1" dirty="0" smtClean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low </a:t>
            </a:r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latency and high performance LCS.</a:t>
            </a:r>
          </a:p>
        </p:txBody>
      </p:sp>
    </p:spTree>
    <p:extLst>
      <p:ext uri="{BB962C8B-B14F-4D97-AF65-F5344CB8AC3E}">
        <p14:creationId xmlns:p14="http://schemas.microsoft.com/office/powerpoint/2010/main" val="187682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 bwMode="auto">
          <a:xfrm>
            <a:off x="175553" y="80628"/>
            <a:ext cx="6939233" cy="62898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ct val="0"/>
              </a:spcBef>
              <a:defRPr/>
            </a:pPr>
            <a:r>
              <a:rPr lang="en-US" altLang="zh-CN" sz="2800" b="1" dirty="0" smtClean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j-cs"/>
              </a:rPr>
              <a:t>RAN2 </a:t>
            </a:r>
            <a:r>
              <a:rPr lang="en-US" altLang="zh-CN" sz="28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j-cs"/>
              </a:rPr>
              <a:t>conclusion on architecture</a:t>
            </a:r>
            <a:endParaRPr lang="zh-CN" altLang="en-US" sz="2800" b="1" dirty="0" smtClean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9130" y="728700"/>
            <a:ext cx="8334009" cy="5001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/>
              <a:t>Based on SA2 conclusions and suggestions, RAN2 has also carefully analyzed the pros and cons of the architecture “local </a:t>
            </a:r>
            <a:r>
              <a:rPr lang="en-US" altLang="zh-CN" sz="1600" dirty="0"/>
              <a:t>LCS management function in NG-RAN”</a:t>
            </a:r>
            <a:r>
              <a:rPr lang="en-US" altLang="zh-CN" sz="1600" dirty="0" smtClean="0"/>
              <a:t>, and finally made the following conclusion in RAN2#105 meeting after exhaustive discussions:</a:t>
            </a:r>
          </a:p>
          <a:p>
            <a:pPr marL="1200150" lvl="2" indent="-285750">
              <a:spcBef>
                <a:spcPts val="600"/>
              </a:spcBef>
              <a:spcAft>
                <a:spcPts val="600"/>
              </a:spcAft>
              <a:buFont typeface="Calibri" pitchFamily="34" charset="0"/>
              <a:buChar char="‒"/>
            </a:pPr>
            <a:r>
              <a:rPr lang="en-US" altLang="zh-CN" sz="1600" dirty="0">
                <a:solidFill>
                  <a:srgbClr val="FF0000"/>
                </a:solidFill>
              </a:rPr>
              <a:t>From RAN2 perspective, we conclude that this option is recommended for normative work, provided the concerns </a:t>
            </a:r>
            <a:r>
              <a:rPr lang="en-US" altLang="zh-CN" sz="1600" dirty="0" smtClean="0">
                <a:solidFill>
                  <a:srgbClr val="FF0000"/>
                </a:solidFill>
              </a:rPr>
              <a:t>raised </a:t>
            </a:r>
            <a:r>
              <a:rPr lang="en-US" altLang="zh-CN" sz="1600" dirty="0">
                <a:solidFill>
                  <a:srgbClr val="FF0000"/>
                </a:solidFill>
              </a:rPr>
              <a:t>in the study phase are </a:t>
            </a:r>
            <a:r>
              <a:rPr lang="en-US" altLang="zh-CN" sz="1600" dirty="0" smtClean="0">
                <a:solidFill>
                  <a:srgbClr val="FF0000"/>
                </a:solidFill>
              </a:rPr>
              <a:t>addressed</a:t>
            </a:r>
            <a:endParaRPr lang="en-US" altLang="zh-CN" sz="1600" dirty="0" smtClean="0"/>
          </a:p>
          <a:p>
            <a:pPr marL="0"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 smtClean="0"/>
              <a:t>The </a:t>
            </a:r>
            <a:r>
              <a:rPr lang="en-US" altLang="zh-CN" sz="1600" dirty="0"/>
              <a:t>concerns </a:t>
            </a:r>
            <a:r>
              <a:rPr lang="en-US" altLang="zh-CN" sz="1600" dirty="0" smtClean="0"/>
              <a:t>mentioned above are </a:t>
            </a:r>
            <a:r>
              <a:rPr lang="en-US" altLang="zh-CN" sz="1600" dirty="0"/>
              <a:t>about security risk and latency </a:t>
            </a:r>
            <a:r>
              <a:rPr lang="en-US" altLang="zh-CN" sz="1600" dirty="0" smtClean="0"/>
              <a:t>gains. However,</a:t>
            </a:r>
            <a:endParaRPr lang="en-US" altLang="zh-CN" sz="1600" dirty="0"/>
          </a:p>
          <a:p>
            <a:pPr marL="1200150" lvl="2" indent="-285750">
              <a:spcAft>
                <a:spcPts val="600"/>
              </a:spcAft>
              <a:buFont typeface="Calibri" pitchFamily="34" charset="0"/>
              <a:buChar char="‒"/>
            </a:pPr>
            <a:r>
              <a:rPr lang="en-US" altLang="zh-CN" sz="1600" dirty="0"/>
              <a:t>The security aspects should be assessed by SA3 as it is out of </a:t>
            </a:r>
            <a:r>
              <a:rPr lang="en-US" altLang="zh-CN" sz="1600" dirty="0" smtClean="0"/>
              <a:t>RAN </a:t>
            </a:r>
            <a:r>
              <a:rPr lang="en-US" altLang="zh-CN" sz="1600" dirty="0"/>
              <a:t>scope</a:t>
            </a:r>
            <a:r>
              <a:rPr lang="en-US" altLang="zh-CN" sz="1600" dirty="0" smtClean="0"/>
              <a:t>.</a:t>
            </a:r>
          </a:p>
          <a:p>
            <a:pPr marL="1200150" lvl="2" indent="-285750">
              <a:spcAft>
                <a:spcPts val="600"/>
              </a:spcAft>
              <a:buFont typeface="Calibri" pitchFamily="34" charset="0"/>
              <a:buChar char="‒"/>
            </a:pPr>
            <a:r>
              <a:rPr lang="en-US" altLang="zh-CN" sz="1600" dirty="0" smtClean="0"/>
              <a:t>The latency gains have already been evaluated and confirmed by SA2.</a:t>
            </a:r>
          </a:p>
          <a:p>
            <a:pPr marL="1657350" lvl="3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400" b="1" dirty="0"/>
              <a:t>23.731 section </a:t>
            </a:r>
            <a:r>
              <a:rPr lang="en-US" altLang="zh-CN" sz="1400" b="1" dirty="0" smtClean="0"/>
              <a:t>6.26.5 (solution 26): </a:t>
            </a:r>
            <a:r>
              <a:rPr lang="en-GB" altLang="zh-CN" sz="1400" dirty="0" smtClean="0"/>
              <a:t>Since </a:t>
            </a:r>
            <a:r>
              <a:rPr lang="en-GB" altLang="zh-CN" sz="1400" dirty="0"/>
              <a:t>the LMF related capabilities are supported in NG-RAN, </a:t>
            </a:r>
            <a:r>
              <a:rPr lang="en-GB" altLang="zh-CN" sz="1400" dirty="0">
                <a:solidFill>
                  <a:srgbClr val="FF0000"/>
                </a:solidFill>
              </a:rPr>
              <a:t>the </a:t>
            </a:r>
            <a:r>
              <a:rPr lang="en-GB" altLang="zh-CN" sz="1400" dirty="0" err="1">
                <a:solidFill>
                  <a:srgbClr val="FF0000"/>
                </a:solidFill>
              </a:rPr>
              <a:t>signaling</a:t>
            </a:r>
            <a:r>
              <a:rPr lang="en-GB" altLang="zh-CN" sz="1400" dirty="0">
                <a:solidFill>
                  <a:srgbClr val="FF0000"/>
                </a:solidFill>
              </a:rPr>
              <a:t> transmission process via 5GC can be avoided</a:t>
            </a:r>
            <a:r>
              <a:rPr lang="en-GB" altLang="zh-CN" sz="1400" dirty="0"/>
              <a:t>, the solution can greatly improve the latency performance of the location service. </a:t>
            </a:r>
            <a:endParaRPr lang="en-US" altLang="zh-CN" sz="1400" b="1" dirty="0"/>
          </a:p>
          <a:p>
            <a:pPr marL="1657350" lvl="3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400" b="1" dirty="0" smtClean="0"/>
              <a:t>23.731 section 6.28.5 (solution 28): </a:t>
            </a:r>
            <a:r>
              <a:rPr lang="en-US" altLang="zh-CN" sz="1400" dirty="0"/>
              <a:t>The proposed solution enables timely delivery of the high accurate UE location estimation </a:t>
            </a:r>
            <a:r>
              <a:rPr lang="en-US" altLang="zh-CN" sz="1400" dirty="0">
                <a:solidFill>
                  <a:srgbClr val="FF0000"/>
                </a:solidFill>
              </a:rPr>
              <a:t>by reducing latency introduced at the mobile backhaul</a:t>
            </a:r>
            <a:r>
              <a:rPr lang="en-US" altLang="zh-CN" sz="1400" dirty="0"/>
              <a:t> for the UE positioning. The latency is reduced to the largest extent.</a:t>
            </a:r>
            <a:endParaRPr lang="en-US" altLang="zh-CN" sz="1400" dirty="0" smtClean="0"/>
          </a:p>
          <a:p>
            <a:pPr marL="1657350" lvl="3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zh-CN" sz="1400" dirty="0"/>
              <a:t>In our view, </a:t>
            </a:r>
            <a:r>
              <a:rPr lang="en-GB" altLang="zh-CN" sz="1400" dirty="0">
                <a:solidFill>
                  <a:srgbClr val="FF0000"/>
                </a:solidFill>
              </a:rPr>
              <a:t>the latency gain is not just depending on the number of signalling reduced but also depending on the </a:t>
            </a:r>
            <a:r>
              <a:rPr lang="en-US" altLang="zh-CN" sz="1400" dirty="0">
                <a:solidFill>
                  <a:srgbClr val="FF0000"/>
                </a:solidFill>
              </a:rPr>
              <a:t>deployment</a:t>
            </a:r>
            <a:r>
              <a:rPr lang="en-US" altLang="zh-CN" sz="1400" dirty="0"/>
              <a:t>. </a:t>
            </a:r>
            <a:r>
              <a:rPr lang="en-US" altLang="zh-CN" sz="1400" dirty="0" smtClean="0"/>
              <a:t>E.g. if </a:t>
            </a:r>
            <a:r>
              <a:rPr lang="en-US" altLang="zh-CN" sz="1400" dirty="0"/>
              <a:t>the </a:t>
            </a:r>
            <a:r>
              <a:rPr lang="en-GB" altLang="zh-CN" sz="1400" dirty="0"/>
              <a:t>serving LMF is very remote from the AMF, the latency </a:t>
            </a:r>
            <a:r>
              <a:rPr lang="en-GB" altLang="zh-CN" sz="1400" dirty="0" smtClean="0"/>
              <a:t>for </a:t>
            </a:r>
            <a:r>
              <a:rPr lang="en-GB" altLang="zh-CN" sz="1400" dirty="0"/>
              <a:t>AMF to LMF signalling are sure to be </a:t>
            </a:r>
            <a:r>
              <a:rPr lang="en-US" altLang="zh-CN" sz="1400" dirty="0"/>
              <a:t>costly.</a:t>
            </a:r>
          </a:p>
        </p:txBody>
      </p:sp>
      <p:sp>
        <p:nvSpPr>
          <p:cNvPr id="4" name="矩形 3"/>
          <p:cNvSpPr/>
          <p:nvPr/>
        </p:nvSpPr>
        <p:spPr>
          <a:xfrm>
            <a:off x="379948" y="5580727"/>
            <a:ext cx="85203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Observation 3: </a:t>
            </a:r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RAN2 has already studied </a:t>
            </a:r>
            <a:r>
              <a:rPr lang="en-US" altLang="zh-CN" b="1" dirty="0" smtClean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and </a:t>
            </a:r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recommended to support LMC in RAN in NR positioning in Rel-16</a:t>
            </a:r>
            <a:r>
              <a:rPr lang="en-US" altLang="zh-CN" b="1" dirty="0" smtClean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.</a:t>
            </a:r>
          </a:p>
          <a:p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Observation </a:t>
            </a:r>
            <a:r>
              <a:rPr lang="en-US" altLang="zh-CN" b="1" dirty="0" smtClean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4: The </a:t>
            </a:r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security </a:t>
            </a:r>
            <a:r>
              <a:rPr lang="en-US" altLang="zh-CN" b="1" dirty="0" smtClean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and </a:t>
            </a:r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latency </a:t>
            </a:r>
            <a:r>
              <a:rPr lang="en-US" altLang="zh-CN" b="1" dirty="0" smtClean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issues is in the scope of SA WGs instead of RAN WGs.</a:t>
            </a:r>
            <a:endParaRPr lang="en-US" altLang="zh-CN" b="1" dirty="0">
              <a:solidFill>
                <a:srgbClr val="0070C0"/>
              </a:solidFill>
              <a:latin typeface="Calibri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299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 bwMode="auto">
          <a:xfrm>
            <a:off x="175553" y="80628"/>
            <a:ext cx="8140863" cy="62898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defRPr/>
            </a:pPr>
            <a:r>
              <a:rPr lang="en-US" altLang="zh-CN" sz="2800" b="1" dirty="0" smtClean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j-cs"/>
              </a:rPr>
              <a:t>RAN3 </a:t>
            </a:r>
            <a:r>
              <a:rPr lang="en-US" altLang="zh-CN" sz="28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j-cs"/>
              </a:rPr>
              <a:t>conclusion on </a:t>
            </a:r>
            <a:r>
              <a:rPr lang="en-US" altLang="zh-CN" sz="2800" b="1" dirty="0" smtClean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j-cs"/>
              </a:rPr>
              <a:t>architecture</a:t>
            </a:r>
            <a:endParaRPr lang="zh-CN" altLang="en-US" sz="2800" b="1" dirty="0" smtClean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5817" y="908720"/>
            <a:ext cx="8334009" cy="2416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Due to </a:t>
            </a:r>
            <a:r>
              <a:rPr lang="en-US" altLang="zh-CN" dirty="0"/>
              <a:t>the fact it is challenging to review, discuss, and conclude on all topics related to the Study Item on NR Positioning in one meeting</a:t>
            </a:r>
            <a:r>
              <a:rPr lang="en-US" altLang="zh-CN" dirty="0" smtClean="0"/>
              <a:t>, RAN3 could only make the following conclusion:</a:t>
            </a:r>
          </a:p>
          <a:p>
            <a:pPr marL="1200150" lvl="2" indent="-285750">
              <a:spcBef>
                <a:spcPts val="600"/>
              </a:spcBef>
              <a:spcAft>
                <a:spcPts val="600"/>
              </a:spcAft>
              <a:buFont typeface="Calibri" pitchFamily="34" charset="0"/>
              <a:buChar char="‒"/>
            </a:pPr>
            <a:r>
              <a:rPr lang="en-US" altLang="zh-CN" dirty="0" smtClean="0"/>
              <a:t>Regarding </a:t>
            </a:r>
            <a:r>
              <a:rPr lang="en-US" altLang="zh-CN" dirty="0"/>
              <a:t>location management functionality in RAN, RAN3 could not reach a common understanding on any recommendation</a:t>
            </a:r>
            <a:r>
              <a:rPr lang="en-US" altLang="zh-CN" dirty="0" smtClean="0"/>
              <a:t>.</a:t>
            </a:r>
          </a:p>
          <a:p>
            <a:pPr marL="0" lvl="2">
              <a:spcBef>
                <a:spcPts val="1800"/>
              </a:spcBef>
              <a:spcAft>
                <a:spcPts val="600"/>
              </a:spcAft>
            </a:pPr>
            <a:r>
              <a:rPr lang="en-US" altLang="zh-CN" dirty="0" smtClean="0"/>
              <a:t>But </a:t>
            </a:r>
            <a:r>
              <a:rPr lang="en-US" altLang="zh-CN" dirty="0"/>
              <a:t>they have already </a:t>
            </a:r>
            <a:r>
              <a:rPr lang="en-US" altLang="zh-CN" dirty="0" smtClean="0"/>
              <a:t>identified the potential enhancements when defining future </a:t>
            </a:r>
            <a:r>
              <a:rPr lang="en-US" altLang="zh-CN" dirty="0"/>
              <a:t>work for NR </a:t>
            </a:r>
            <a:r>
              <a:rPr lang="en-US" altLang="zh-CN" dirty="0" smtClean="0"/>
              <a:t>positioning, as described in the </a:t>
            </a:r>
            <a:r>
              <a:rPr lang="en-US" altLang="zh-CN" dirty="0"/>
              <a:t>agreed </a:t>
            </a:r>
            <a:r>
              <a:rPr lang="en-US" altLang="zh-CN" dirty="0" err="1"/>
              <a:t>pCR</a:t>
            </a:r>
            <a:r>
              <a:rPr lang="en-US" altLang="zh-CN" dirty="0"/>
              <a:t>(R3-191089).</a:t>
            </a:r>
          </a:p>
        </p:txBody>
      </p:sp>
      <p:sp>
        <p:nvSpPr>
          <p:cNvPr id="4" name="矩形 3"/>
          <p:cNvSpPr/>
          <p:nvPr/>
        </p:nvSpPr>
        <p:spPr>
          <a:xfrm>
            <a:off x="528841" y="5373216"/>
            <a:ext cx="83515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rPr>
              <a:t>Observation 5: </a:t>
            </a:r>
            <a:r>
              <a:rPr lang="en-US" altLang="zh-CN" b="1" dirty="0">
                <a:solidFill>
                  <a:srgbClr val="0070C0"/>
                </a:solidFill>
              </a:rPr>
              <a:t>RAN3 has </a:t>
            </a:r>
            <a:r>
              <a:rPr lang="en-US" altLang="zh-CN" b="1" dirty="0" smtClean="0">
                <a:solidFill>
                  <a:srgbClr val="0070C0"/>
                </a:solidFill>
              </a:rPr>
              <a:t>already</a:t>
            </a:r>
            <a:r>
              <a:rPr lang="en-US" altLang="zh-CN" b="1" dirty="0">
                <a:solidFill>
                  <a:srgbClr val="0070C0"/>
                </a:solidFill>
              </a:rPr>
              <a:t> identified the potential enhancements </a:t>
            </a:r>
            <a:r>
              <a:rPr lang="en-US" altLang="zh-CN" b="1" dirty="0" smtClean="0">
                <a:solidFill>
                  <a:srgbClr val="0070C0"/>
                </a:solidFill>
              </a:rPr>
              <a:t>for </a:t>
            </a:r>
            <a:r>
              <a:rPr lang="en-US" altLang="zh-CN" b="1" dirty="0">
                <a:solidFill>
                  <a:srgbClr val="0070C0"/>
                </a:solidFill>
              </a:rPr>
              <a:t>the architecture with LMC in </a:t>
            </a:r>
            <a:r>
              <a:rPr lang="en-US" altLang="zh-CN" b="1" dirty="0" smtClean="0">
                <a:solidFill>
                  <a:srgbClr val="0070C0"/>
                </a:solidFill>
              </a:rPr>
              <a:t>RAN, though they have no </a:t>
            </a:r>
            <a:r>
              <a:rPr lang="en-US" altLang="zh-CN" b="1" dirty="0">
                <a:solidFill>
                  <a:srgbClr val="0070C0"/>
                </a:solidFill>
              </a:rPr>
              <a:t>time to discuss in NR positioning SI phase. </a:t>
            </a:r>
            <a:endParaRPr lang="en-US" altLang="zh-CN" b="1" dirty="0">
              <a:solidFill>
                <a:srgbClr val="0070C0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584" y="3348194"/>
            <a:ext cx="8255512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en-GB" altLang="zh-CN" b="1" dirty="0"/>
              <a:t>TP for TR 38.855</a:t>
            </a:r>
            <a:endParaRPr lang="zh-CN" altLang="zh-CN" b="1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b="1" dirty="0"/>
              <a:t>9.x Architecture procedure and protocol High Layer aspects	</a:t>
            </a:r>
            <a:endParaRPr lang="zh-CN" altLang="zh-CN" b="1" dirty="0"/>
          </a:p>
          <a:p>
            <a:r>
              <a:rPr lang="en-GB" altLang="zh-CN" dirty="0" smtClean="0"/>
              <a:t>Regarding </a:t>
            </a:r>
            <a:r>
              <a:rPr lang="en-GB" altLang="zh-CN" dirty="0"/>
              <a:t>location management functionality in the NG-RAN, </a:t>
            </a:r>
            <a:r>
              <a:rPr lang="en-US" altLang="zh-CN" dirty="0">
                <a:solidFill>
                  <a:srgbClr val="FF0000"/>
                </a:solidFill>
              </a:rPr>
              <a:t>the location of the LMC function should be further considered</a:t>
            </a:r>
            <a:r>
              <a:rPr lang="en-GB" altLang="zh-CN" dirty="0">
                <a:solidFill>
                  <a:srgbClr val="FF0000"/>
                </a:solidFill>
              </a:rPr>
              <a:t>, including possible new interface(s), impact on existing protocols, and coordination with the LMF in the 5GC. </a:t>
            </a:r>
            <a:endParaRPr lang="zh-CN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05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 bwMode="auto">
          <a:xfrm>
            <a:off x="175553" y="80628"/>
            <a:ext cx="8140863" cy="62898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defRPr/>
            </a:pPr>
            <a:r>
              <a:rPr lang="en-US" altLang="zh-CN" sz="2800" b="1" dirty="0" smtClean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j-cs"/>
              </a:rPr>
              <a:t>Our p</a:t>
            </a:r>
            <a:r>
              <a:rPr lang="en-US" altLang="zh-CN" sz="2800" b="1" dirty="0" smtClean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roposals</a:t>
            </a:r>
            <a:endParaRPr lang="zh-CN" altLang="en-US" sz="28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  <a:p>
            <a:pPr lvl="0">
              <a:spcBef>
                <a:spcPct val="0"/>
              </a:spcBef>
              <a:defRPr/>
            </a:pPr>
            <a:endParaRPr lang="zh-CN" altLang="en-US" sz="2800" b="1" dirty="0" smtClean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2018" y="2276872"/>
            <a:ext cx="8154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altLang="zh-CN" b="1" dirty="0" smtClean="0">
                <a:solidFill>
                  <a:srgbClr val="0070C0"/>
                </a:solidFill>
              </a:rPr>
              <a:t>Proposal 1: </a:t>
            </a:r>
            <a:r>
              <a:rPr lang="en-US" altLang="zh-CN" b="1" dirty="0" smtClean="0">
                <a:solidFill>
                  <a:srgbClr val="0070C0"/>
                </a:solidFill>
              </a:rPr>
              <a:t>Specify Local </a:t>
            </a:r>
            <a:r>
              <a:rPr lang="en-US" altLang="zh-CN" b="1" dirty="0" smtClean="0">
                <a:solidFill>
                  <a:srgbClr val="0070C0"/>
                </a:solidFill>
              </a:rPr>
              <a:t>LMC in NG-RAN in </a:t>
            </a:r>
            <a:r>
              <a:rPr lang="en-US" altLang="zh-CN" b="1" dirty="0" smtClean="0">
                <a:solidFill>
                  <a:srgbClr val="0070C0"/>
                </a:solidFill>
              </a:rPr>
              <a:t>Rel-16 NR </a:t>
            </a:r>
            <a:r>
              <a:rPr lang="en-US" altLang="zh-CN" b="1" dirty="0" smtClean="0">
                <a:solidFill>
                  <a:srgbClr val="0070C0"/>
                </a:solidFill>
              </a:rPr>
              <a:t>positioning WI.</a:t>
            </a:r>
            <a:endParaRPr lang="en-US" altLang="zh-CN" b="1" dirty="0" smtClean="0">
              <a:solidFill>
                <a:srgbClr val="0070C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6710" y="1239155"/>
            <a:ext cx="83340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Considering SA2 and RAN2 have carefully studied the architecture with LMC in NG-RAN and both recommended it to </a:t>
            </a:r>
            <a:r>
              <a:rPr lang="en-GB" altLang="zh-CN" dirty="0" smtClean="0"/>
              <a:t>be </a:t>
            </a:r>
            <a:r>
              <a:rPr lang="en-GB" altLang="zh-CN" dirty="0"/>
              <a:t>considered in R16 normative work </a:t>
            </a:r>
            <a:r>
              <a:rPr lang="en-GB" altLang="zh-CN" dirty="0" smtClean="0"/>
              <a:t>development, we propose: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962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版PPT演示文稿模板_2014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新版PPT演示文稿模板_2014.thmx</Template>
  <TotalTime>138041</TotalTime>
  <Words>739</Words>
  <Application>Microsoft Office PowerPoint</Application>
  <PresentationFormat>全屏显示(4:3)</PresentationFormat>
  <Paragraphs>51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新版PPT演示文稿模板_2014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lvzhe</dc:creator>
  <cp:lastModifiedBy>李娜（无线）</cp:lastModifiedBy>
  <cp:revision>1233</cp:revision>
  <cp:lastPrinted>2017-08-08T06:34:02Z</cp:lastPrinted>
  <dcterms:created xsi:type="dcterms:W3CDTF">2013-11-22T10:39:44Z</dcterms:created>
  <dcterms:modified xsi:type="dcterms:W3CDTF">2019-03-11T09:31:56Z</dcterms:modified>
</cp:coreProperties>
</file>