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312" r:id="rId3"/>
    <p:sldId id="301" r:id="rId4"/>
    <p:sldId id="310" r:id="rId5"/>
    <p:sldId id="313" r:id="rId6"/>
    <p:sldId id="258" r:id="rId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ina Telecom" initials="CTC" lastIdx="1" clrIdx="0">
    <p:extLst>
      <p:ext uri="{19B8F6BF-5375-455C-9EA6-DF929625EA0E}">
        <p15:presenceInfo xmlns:p15="http://schemas.microsoft.com/office/powerpoint/2012/main" xmlns="" userId="China Teleco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BCBCBC"/>
    <a:srgbClr val="B4B4B4"/>
    <a:srgbClr val="B0B0B0"/>
    <a:srgbClr val="7F7F7F"/>
    <a:srgbClr val="EAEAEA"/>
    <a:srgbClr val="AEAEAE"/>
    <a:srgbClr val="B2B2B2"/>
    <a:srgbClr val="00277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250" autoAdjust="0"/>
    <p:restoredTop sz="94660"/>
  </p:normalViewPr>
  <p:slideViewPr>
    <p:cSldViewPr>
      <p:cViewPr varScale="1">
        <p:scale>
          <a:sx n="110" d="100"/>
          <a:sy n="110" d="100"/>
        </p:scale>
        <p:origin x="-1560" y="-90"/>
      </p:cViewPr>
      <p:guideLst>
        <p:guide orient="horz" pos="2160"/>
        <p:guide pos="2880"/>
      </p:guideLst>
    </p:cSldViewPr>
  </p:slideViewPr>
  <p:notesTextViewPr>
    <p:cViewPr>
      <p:scale>
        <a:sx n="100" d="100"/>
        <a:sy n="100" d="100"/>
      </p:scale>
      <p:origin x="0" y="0"/>
    </p:cViewPr>
  </p:notesTextViewPr>
  <p:notesViewPr>
    <p:cSldViewPr>
      <p:cViewPr varScale="1">
        <p:scale>
          <a:sx n="86" d="100"/>
          <a:sy n="86" d="100"/>
        </p:scale>
        <p:origin x="-3834"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9EC3920-DF14-4066-8F94-485B9EAE25A6}" type="datetimeFigureOut">
              <a:rPr lang="zh-CN" altLang="en-US" smtClean="0"/>
              <a:pPr/>
              <a:t>2019/3/11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016274B-61EA-42D2-AF35-6C97C8EF9C78}" type="slidenum">
              <a:rPr lang="zh-CN" altLang="en-US" smtClean="0"/>
              <a:pPr/>
              <a:t>‹#›</a:t>
            </a:fld>
            <a:endParaRPr lang="zh-CN" altLang="en-US"/>
          </a:p>
        </p:txBody>
      </p:sp>
    </p:spTree>
    <p:extLst>
      <p:ext uri="{BB962C8B-B14F-4D97-AF65-F5344CB8AC3E}">
        <p14:creationId xmlns:p14="http://schemas.microsoft.com/office/powerpoint/2010/main" xmlns="" val="8308746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94FD2E-C893-4D31-90F3-0ACF5CE94657}" type="datetimeFigureOut">
              <a:rPr lang="zh-CN" altLang="en-US" smtClean="0"/>
              <a:pPr/>
              <a:t>2019/3/11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FD05DB-7C04-4339-B15E-4CF1F8B324DE}" type="slidenum">
              <a:rPr lang="zh-CN" altLang="en-US" smtClean="0"/>
              <a:pPr/>
              <a:t>‹#›</a:t>
            </a:fld>
            <a:endParaRPr lang="zh-CN" altLang="en-US"/>
          </a:p>
        </p:txBody>
      </p:sp>
    </p:spTree>
    <p:extLst>
      <p:ext uri="{BB962C8B-B14F-4D97-AF65-F5344CB8AC3E}">
        <p14:creationId xmlns:p14="http://schemas.microsoft.com/office/powerpoint/2010/main" xmlns="" val="2406027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8.jpeg"/><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6" name="Picture 1" descr="C:\Users\x230\AppData\Roaming\Tencent\Users\741791342\QQ\WinTemp\RichOle\OF0@PTWW(JTIHXQH3S@QL$5.jpg"/>
          <p:cNvPicPr>
            <a:picLocks noChangeAspect="1" noChangeArrowheads="1"/>
          </p:cNvPicPr>
          <p:nvPr userDrawn="1"/>
        </p:nvPicPr>
        <p:blipFill>
          <a:blip r:embed="rId2" cstate="print">
            <a:lum contrast="-10000"/>
          </a:blip>
          <a:srcRect/>
          <a:stretch>
            <a:fillRect/>
          </a:stretch>
        </p:blipFill>
        <p:spPr bwMode="auto">
          <a:xfrm>
            <a:off x="4690536" y="1720800"/>
            <a:ext cx="2833792" cy="16600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C:\Users\x230\AppData\Roaming\Tencent\Users\741791342\QQ\WinTemp\RichOle\J_W%B`E%_YIOS%M7C$X[N`8.jpg"/>
          <p:cNvPicPr>
            <a:picLocks noChangeAspect="1" noChangeArrowheads="1"/>
          </p:cNvPicPr>
          <p:nvPr userDrawn="1"/>
        </p:nvPicPr>
        <p:blipFill>
          <a:blip r:embed="rId3" cstate="print"/>
          <a:srcRect r="11628"/>
          <a:stretch>
            <a:fillRect/>
          </a:stretch>
        </p:blipFill>
        <p:spPr bwMode="auto">
          <a:xfrm>
            <a:off x="2051720" y="1719196"/>
            <a:ext cx="2736304" cy="1656184"/>
          </a:xfrm>
          <a:prstGeom prst="rect">
            <a:avLst/>
          </a:prstGeom>
          <a:noFill/>
          <a:ln>
            <a:noFill/>
          </a:ln>
        </p:spPr>
      </p:pic>
      <p:sp>
        <p:nvSpPr>
          <p:cNvPr id="9" name="Rectangle 2"/>
          <p:cNvSpPr>
            <a:spLocks noGrp="1" noChangeArrowheads="1"/>
          </p:cNvSpPr>
          <p:nvPr>
            <p:ph type="ctrTitle" sz="quarter"/>
          </p:nvPr>
        </p:nvSpPr>
        <p:spPr>
          <a:xfrm>
            <a:off x="683568" y="4191223"/>
            <a:ext cx="7772400" cy="893961"/>
          </a:xfrm>
        </p:spPr>
        <p:txBody>
          <a:bodyPr>
            <a:normAutofit/>
          </a:bodyPr>
          <a:lstStyle>
            <a:lvl1pPr algn="ctr">
              <a:defRPr sz="3600" b="1">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0" name="Rectangle 3"/>
          <p:cNvSpPr>
            <a:spLocks noGrp="1" noChangeArrowheads="1"/>
          </p:cNvSpPr>
          <p:nvPr>
            <p:ph type="subTitle" sz="quarter" idx="1"/>
          </p:nvPr>
        </p:nvSpPr>
        <p:spPr>
          <a:xfrm>
            <a:off x="1331640" y="5294040"/>
            <a:ext cx="6400800" cy="1015280"/>
          </a:xfrm>
        </p:spPr>
        <p:txBody>
          <a:bodyPr/>
          <a:lstStyle>
            <a:lvl1pPr marL="0" indent="0" algn="ctr">
              <a:buFont typeface="Wingdings" pitchFamily="2" charset="2"/>
              <a:buNone/>
              <a:defRPr sz="2400">
                <a:solidFill>
                  <a:srgbClr val="002060"/>
                </a:solidFill>
                <a:latin typeface="微软雅黑" pitchFamily="34" charset="-122"/>
                <a:ea typeface="微软雅黑" pitchFamily="34" charset="-122"/>
              </a:defRPr>
            </a:lvl1pPr>
          </a:lstStyle>
          <a:p>
            <a:r>
              <a:rPr lang="zh-CN" altLang="en-US" dirty="0"/>
              <a:t>单击此处编辑母版副标题样式</a:t>
            </a:r>
          </a:p>
        </p:txBody>
      </p:sp>
      <p:sp>
        <p:nvSpPr>
          <p:cNvPr id="12" name="TextBox 11"/>
          <p:cNvSpPr txBox="1"/>
          <p:nvPr userDrawn="1"/>
        </p:nvSpPr>
        <p:spPr>
          <a:xfrm>
            <a:off x="3491880" y="1003996"/>
            <a:ext cx="5976664" cy="338554"/>
          </a:xfrm>
          <a:prstGeom prst="rect">
            <a:avLst/>
          </a:prstGeom>
          <a:noFill/>
        </p:spPr>
        <p:txBody>
          <a:bodyPr wrap="square" rtlCol="0">
            <a:spAutoFit/>
          </a:bodyPr>
          <a:lstStyle/>
          <a:p>
            <a:pPr algn="ctr"/>
            <a:r>
              <a:rPr lang="en-US" altLang="zh-CN" sz="1600" b="1" kern="1200" dirty="0" smtClean="0">
                <a:solidFill>
                  <a:srgbClr val="D65700"/>
                </a:solidFill>
                <a:latin typeface="+mn-lt"/>
                <a:ea typeface="微软雅黑" pitchFamily="34" charset="-122"/>
                <a:cs typeface="+mn-cs"/>
              </a:rPr>
              <a:t>Let Our Customers Fully Enjoy the New Information Life</a:t>
            </a:r>
            <a:endParaRPr lang="zh-CN" altLang="en-US" sz="1600" b="1" dirty="0">
              <a:solidFill>
                <a:srgbClr val="D65700"/>
              </a:solidFill>
              <a:latin typeface="+mn-lt"/>
              <a:ea typeface="微软雅黑" pitchFamily="34" charset="-122"/>
            </a:endParaRPr>
          </a:p>
        </p:txBody>
      </p:sp>
      <p:sp>
        <p:nvSpPr>
          <p:cNvPr id="13" name="梯形 12"/>
          <p:cNvSpPr/>
          <p:nvPr userDrawn="1"/>
        </p:nvSpPr>
        <p:spPr bwMode="auto">
          <a:xfrm rot="10800000">
            <a:off x="395537" y="1719196"/>
            <a:ext cx="2304256" cy="1656184"/>
          </a:xfrm>
          <a:prstGeom prst="trapezoid">
            <a:avLst/>
          </a:prstGeom>
          <a:gradFill flip="none" rotWithShape="1">
            <a:gsLst>
              <a:gs pos="0">
                <a:srgbClr val="262626"/>
              </a:gs>
              <a:gs pos="50000">
                <a:srgbClr val="595959"/>
              </a:gs>
              <a:gs pos="100000">
                <a:srgbClr val="E9E9E9">
                  <a:alpha val="76863"/>
                </a:srgbClr>
              </a:gs>
            </a:gsLst>
            <a:lin ang="0" scaled="1"/>
            <a:tileRect/>
          </a:gradFill>
          <a:ln>
            <a:noFill/>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4" name="流程图: 手动输入 13"/>
          <p:cNvSpPr/>
          <p:nvPr userDrawn="1"/>
        </p:nvSpPr>
        <p:spPr bwMode="auto">
          <a:xfrm rot="5400000">
            <a:off x="701824" y="792000"/>
            <a:ext cx="1872208" cy="3275856"/>
          </a:xfrm>
          <a:prstGeom prst="flowChartManualInput">
            <a:avLst/>
          </a:prstGeom>
          <a:gradFill flip="none" rotWithShape="1">
            <a:gsLst>
              <a:gs pos="0">
                <a:srgbClr val="011C73">
                  <a:alpha val="84000"/>
                </a:srgbClr>
              </a:gs>
              <a:gs pos="50000">
                <a:srgbClr val="222268">
                  <a:alpha val="58824"/>
                </a:srgbClr>
              </a:gs>
              <a:gs pos="100000">
                <a:srgbClr val="1D1D6D">
                  <a:alpha val="41961"/>
                </a:srgbClr>
              </a:gs>
            </a:gsLst>
            <a:lin ang="16200000" scaled="1"/>
            <a:tileRect/>
          </a:gradFill>
          <a:ln>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sp>
        <p:nvSpPr>
          <p:cNvPr id="15" name="流程图: 手动输入 14"/>
          <p:cNvSpPr/>
          <p:nvPr userDrawn="1"/>
        </p:nvSpPr>
        <p:spPr bwMode="auto">
          <a:xfrm rot="16200000">
            <a:off x="7074024" y="1305404"/>
            <a:ext cx="1656184" cy="2483768"/>
          </a:xfrm>
          <a:prstGeom prst="flowChartManualInput">
            <a:avLst/>
          </a:prstGeom>
          <a:solidFill>
            <a:srgbClr val="FF6600"/>
          </a:solidFill>
          <a:ln>
            <a:noFill/>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7" name="TextBox 16"/>
          <p:cNvSpPr txBox="1"/>
          <p:nvPr userDrawn="1"/>
        </p:nvSpPr>
        <p:spPr>
          <a:xfrm>
            <a:off x="539552" y="960983"/>
            <a:ext cx="1944216" cy="307777"/>
          </a:xfrm>
          <a:prstGeom prst="rect">
            <a:avLst/>
          </a:prstGeom>
          <a:noFill/>
        </p:spPr>
        <p:txBody>
          <a:bodyPr wrap="square" rtlCol="0">
            <a:spAutoFit/>
          </a:bodyPr>
          <a:lstStyle/>
          <a:p>
            <a:r>
              <a:rPr lang="en-US" altLang="zh-CN" sz="1400" b="1" dirty="0" smtClean="0">
                <a:solidFill>
                  <a:srgbClr val="002774"/>
                </a:solidFill>
                <a:latin typeface="Microsoft YaHei UI" pitchFamily="34" charset="-122"/>
                <a:ea typeface="Microsoft YaHei UI" pitchFamily="34" charset="-122"/>
                <a:cs typeface="Arial" pitchFamily="34" charset="0"/>
              </a:rPr>
              <a:t>CHINA TELECOM</a:t>
            </a:r>
            <a:endParaRPr lang="zh-CN" altLang="en-US" sz="1400" b="1" dirty="0">
              <a:solidFill>
                <a:srgbClr val="002774"/>
              </a:solidFill>
              <a:latin typeface="Microsoft YaHei UI" pitchFamily="34" charset="-122"/>
              <a:ea typeface="Microsoft YaHei UI" pitchFamily="34" charset="-122"/>
              <a:cs typeface="Arial" pitchFamily="34" charset="0"/>
            </a:endParaRPr>
          </a:p>
        </p:txBody>
      </p:sp>
      <p:sp>
        <p:nvSpPr>
          <p:cNvPr id="18" name="TextBox 17"/>
          <p:cNvSpPr txBox="1"/>
          <p:nvPr userDrawn="1"/>
        </p:nvSpPr>
        <p:spPr>
          <a:xfrm>
            <a:off x="251520" y="1269340"/>
            <a:ext cx="2016224" cy="215444"/>
          </a:xfrm>
          <a:prstGeom prst="rect">
            <a:avLst/>
          </a:prstGeom>
          <a:noFill/>
        </p:spPr>
        <p:txBody>
          <a:bodyPr wrap="square" rtlCol="0">
            <a:spAutoFit/>
          </a:bodyPr>
          <a:lstStyle/>
          <a:p>
            <a:r>
              <a:rPr lang="en-US" altLang="zh-CN" sz="800" b="1" i="1" kern="1200" spc="300" dirty="0" smtClean="0">
                <a:solidFill>
                  <a:srgbClr val="002774"/>
                </a:solidFill>
                <a:latin typeface="Arial" pitchFamily="34" charset="0"/>
                <a:ea typeface="Arial Unicode MS" pitchFamily="34" charset="-122"/>
                <a:cs typeface="Arial" pitchFamily="34" charset="0"/>
              </a:rPr>
              <a:t>Connecting the World</a:t>
            </a:r>
            <a:endParaRPr lang="zh-CN" altLang="en-US" sz="800" b="1" i="1" kern="1200" spc="300" dirty="0">
              <a:solidFill>
                <a:srgbClr val="002774"/>
              </a:solidFill>
              <a:latin typeface="Arial" pitchFamily="34" charset="0"/>
              <a:ea typeface="Arial Unicode MS" pitchFamily="34" charset="-122"/>
              <a:cs typeface="Arial" pitchFamily="34" charset="0"/>
            </a:endParaRPr>
          </a:p>
        </p:txBody>
      </p:sp>
      <p:cxnSp>
        <p:nvCxnSpPr>
          <p:cNvPr id="19" name="直接连接符 18"/>
          <p:cNvCxnSpPr/>
          <p:nvPr userDrawn="1"/>
        </p:nvCxnSpPr>
        <p:spPr>
          <a:xfrm>
            <a:off x="323528" y="1268760"/>
            <a:ext cx="1800200" cy="0"/>
          </a:xfrm>
          <a:prstGeom prst="line">
            <a:avLst/>
          </a:prstGeom>
          <a:ln>
            <a:solidFill>
              <a:srgbClr val="002774"/>
            </a:solidFill>
          </a:ln>
        </p:spPr>
        <p:style>
          <a:lnRef idx="1">
            <a:schemeClr val="accent1"/>
          </a:lnRef>
          <a:fillRef idx="0">
            <a:schemeClr val="accent1"/>
          </a:fillRef>
          <a:effectRef idx="0">
            <a:schemeClr val="accent1"/>
          </a:effectRef>
          <a:fontRef idx="minor">
            <a:schemeClr val="tx1"/>
          </a:fontRef>
        </p:style>
      </p:cxnSp>
      <p:pic>
        <p:nvPicPr>
          <p:cNvPr id="20" name="Picture 1" descr="C:\Users\x230\AppData\Roaming\Tencent\Users\741791342\QQ\WinTemp\RichOle\T~2RM5ZT%4L@N@6AC({]Y}4.jpg"/>
          <p:cNvPicPr>
            <a:picLocks noChangeAspect="1" noChangeArrowheads="1"/>
          </p:cNvPicPr>
          <p:nvPr userDrawn="1"/>
        </p:nvPicPr>
        <p:blipFill>
          <a:blip r:embed="rId4" cstate="print">
            <a:clrChange>
              <a:clrFrom>
                <a:srgbClr val="F6FFFC"/>
              </a:clrFrom>
              <a:clrTo>
                <a:srgbClr val="F6FFFC">
                  <a:alpha val="0"/>
                </a:srgbClr>
              </a:clrTo>
            </a:clrChange>
          </a:blip>
          <a:srcRect/>
          <a:stretch>
            <a:fillRect/>
          </a:stretch>
        </p:blipFill>
        <p:spPr bwMode="auto">
          <a:xfrm>
            <a:off x="323528" y="931988"/>
            <a:ext cx="316362" cy="336772"/>
          </a:xfrm>
          <a:prstGeom prst="rect">
            <a:avLst/>
          </a:prstGeom>
          <a:noFill/>
        </p:spPr>
      </p:pic>
      <p:sp>
        <p:nvSpPr>
          <p:cNvPr id="22" name="平行四边形 21"/>
          <p:cNvSpPr/>
          <p:nvPr userDrawn="1"/>
        </p:nvSpPr>
        <p:spPr bwMode="auto">
          <a:xfrm rot="15369391">
            <a:off x="6431752" y="1776100"/>
            <a:ext cx="2490876" cy="1777587"/>
          </a:xfrm>
          <a:prstGeom prst="parallelogram">
            <a:avLst/>
          </a:prstGeom>
          <a:gradFill flip="none" rotWithShape="1">
            <a:gsLst>
              <a:gs pos="0">
                <a:srgbClr val="B0B0B0">
                  <a:shade val="30000"/>
                  <a:satMod val="115000"/>
                  <a:alpha val="27000"/>
                </a:srgbClr>
              </a:gs>
              <a:gs pos="50000">
                <a:srgbClr val="B0B0B0">
                  <a:shade val="67500"/>
                  <a:satMod val="115000"/>
                  <a:alpha val="38000"/>
                </a:srgbClr>
              </a:gs>
              <a:gs pos="100000">
                <a:srgbClr val="B0B0B0">
                  <a:shade val="100000"/>
                  <a:satMod val="115000"/>
                </a:srgbClr>
              </a:gs>
            </a:gsLst>
            <a:path path="circle">
              <a:fillToRect l="100000" b="100000"/>
            </a:path>
            <a:tileRect t="-100000" r="-100000"/>
          </a:gradFill>
          <a:ln>
            <a:headEnd/>
            <a:tailEnd/>
          </a:ln>
          <a:effectLst/>
          <a:scene3d>
            <a:camera prst="orthographicFront">
              <a:rot lat="600000" lon="2070000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4202120"/>
            <a:ext cx="2485653" cy="2583871"/>
          </a:xfrm>
          <a:prstGeom prst="rect">
            <a:avLst/>
          </a:prstGeom>
          <a:noFill/>
        </p:spPr>
      </p:pic>
      <p:sp>
        <p:nvSpPr>
          <p:cNvPr id="8" name="矩形 7"/>
          <p:cNvSpPr/>
          <p:nvPr userDrawn="1"/>
        </p:nvSpPr>
        <p:spPr bwMode="auto">
          <a:xfrm>
            <a:off x="107504" y="6381328"/>
            <a:ext cx="6336704" cy="432048"/>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44624"/>
            <a:ext cx="8856984" cy="692150"/>
          </a:xfrm>
        </p:spPr>
        <p:txBody>
          <a:bodyPr/>
          <a:lstStyle>
            <a:lvl1pPr algn="l">
              <a:defRPr sz="3200">
                <a:solidFill>
                  <a:srgbClr val="002060"/>
                </a:solidFill>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11" name="内容占位符 2"/>
          <p:cNvSpPr>
            <a:spLocks noGrp="1"/>
          </p:cNvSpPr>
          <p:nvPr>
            <p:ph idx="1"/>
          </p:nvPr>
        </p:nvSpPr>
        <p:spPr>
          <a:xfrm>
            <a:off x="251520" y="1124744"/>
            <a:ext cx="8642350" cy="4896544"/>
          </a:xfr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3" name="矩形 12"/>
          <p:cNvSpPr/>
          <p:nvPr userDrawn="1"/>
        </p:nvSpPr>
        <p:spPr bwMode="auto">
          <a:xfrm>
            <a:off x="107504" y="764704"/>
            <a:ext cx="7560840" cy="72008"/>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764704"/>
            <a:ext cx="1368152" cy="72008"/>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00192" y="5661248"/>
            <a:ext cx="432048"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884368" y="5661248"/>
            <a:ext cx="432048"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6366520"/>
            <a:ext cx="1224136" cy="253916"/>
          </a:xfrm>
          <a:prstGeom prst="rect">
            <a:avLst/>
          </a:prstGeom>
          <a:noFill/>
        </p:spPr>
        <p:txBody>
          <a:bodyPr wrap="square" rtlCol="0">
            <a:spAutoFit/>
          </a:bodyPr>
          <a:lstStyle/>
          <a:p>
            <a:r>
              <a:rPr lang="en-US" altLang="zh-CN" sz="1050" b="1" dirty="0" smtClean="0">
                <a:solidFill>
                  <a:schemeClr val="bg1"/>
                </a:solidFill>
              </a:rPr>
              <a:t> CHINA  TELECOM</a:t>
            </a:r>
            <a:endParaRPr lang="zh-CN" altLang="en-US" sz="1050" b="1" dirty="0">
              <a:solidFill>
                <a:schemeClr val="bg1"/>
              </a:solidFill>
            </a:endParaRPr>
          </a:p>
        </p:txBody>
      </p:sp>
      <p:sp>
        <p:nvSpPr>
          <p:cNvPr id="34" name="TextBox 33"/>
          <p:cNvSpPr txBox="1"/>
          <p:nvPr userDrawn="1"/>
        </p:nvSpPr>
        <p:spPr>
          <a:xfrm>
            <a:off x="7308304" y="6597352"/>
            <a:ext cx="1872208" cy="200055"/>
          </a:xfrm>
          <a:prstGeom prst="rect">
            <a:avLst/>
          </a:prstGeom>
          <a:noFill/>
        </p:spPr>
        <p:txBody>
          <a:bodyPr wrap="square" rtlCol="0">
            <a:spAutoFit/>
          </a:bodyPr>
          <a:lstStyle/>
          <a:p>
            <a:r>
              <a:rPr lang="en-US" altLang="zh-CN" sz="700" b="1" i="1" spc="300" dirty="0" smtClean="0">
                <a:solidFill>
                  <a:schemeClr val="bg1"/>
                </a:solidFill>
              </a:rPr>
              <a:t>Connecting</a:t>
            </a:r>
            <a:r>
              <a:rPr lang="en-US" altLang="zh-CN" sz="700" b="1" i="1" spc="300" baseline="0" dirty="0" smtClean="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6" y="6354638"/>
            <a:ext cx="228529" cy="242714"/>
          </a:xfrm>
          <a:prstGeom prst="rect">
            <a:avLst/>
          </a:prstGeom>
          <a:noFill/>
        </p:spPr>
      </p:pic>
      <p:cxnSp>
        <p:nvCxnSpPr>
          <p:cNvPr id="36" name="直接连接符 35"/>
          <p:cNvCxnSpPr/>
          <p:nvPr userDrawn="1"/>
        </p:nvCxnSpPr>
        <p:spPr>
          <a:xfrm>
            <a:off x="7452320" y="6597352"/>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6426000"/>
            <a:ext cx="6192688" cy="338554"/>
          </a:xfrm>
          <a:prstGeom prst="rect">
            <a:avLst/>
          </a:prstGeom>
          <a:noFill/>
        </p:spPr>
        <p:txBody>
          <a:bodyPr wrap="square" rtlCol="0">
            <a:spAutoFit/>
          </a:bodyPr>
          <a:lstStyle/>
          <a:p>
            <a:r>
              <a:rPr lang="en-US" altLang="zh-CN" sz="1600" b="1" kern="1200" dirty="0" smtClean="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1" y="6480000"/>
            <a:ext cx="1223963" cy="288032"/>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smtClean="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bwMode="auto">
          <a:xfrm>
            <a:off x="6660232" y="5301208"/>
            <a:ext cx="2483768" cy="72008"/>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defPPr>
              <a:defRPr lang="zh-CN"/>
            </a:defPPr>
            <a:lvl1pPr algn="l" rtl="0" fontAlgn="base">
              <a:spcBef>
                <a:spcPct val="0"/>
              </a:spcBef>
              <a:spcAft>
                <a:spcPct val="0"/>
              </a:spcAft>
              <a:defRPr sz="1600" b="1" kern="1200">
                <a:solidFill>
                  <a:schemeClr val="lt1"/>
                </a:solidFill>
                <a:latin typeface="+mn-lt"/>
                <a:ea typeface="+mn-ea"/>
                <a:cs typeface="+mn-cs"/>
              </a:defRPr>
            </a:lvl1pPr>
            <a:lvl2pPr marL="457200" algn="l" rtl="0" fontAlgn="base">
              <a:spcBef>
                <a:spcPct val="0"/>
              </a:spcBef>
              <a:spcAft>
                <a:spcPct val="0"/>
              </a:spcAft>
              <a:defRPr sz="1600" b="1" kern="1200">
                <a:solidFill>
                  <a:schemeClr val="lt1"/>
                </a:solidFill>
                <a:latin typeface="+mn-lt"/>
                <a:ea typeface="+mn-ea"/>
                <a:cs typeface="+mn-cs"/>
              </a:defRPr>
            </a:lvl2pPr>
            <a:lvl3pPr marL="914400" algn="l" rtl="0" fontAlgn="base">
              <a:spcBef>
                <a:spcPct val="0"/>
              </a:spcBef>
              <a:spcAft>
                <a:spcPct val="0"/>
              </a:spcAft>
              <a:defRPr sz="1600" b="1" kern="1200">
                <a:solidFill>
                  <a:schemeClr val="lt1"/>
                </a:solidFill>
                <a:latin typeface="+mn-lt"/>
                <a:ea typeface="+mn-ea"/>
                <a:cs typeface="+mn-cs"/>
              </a:defRPr>
            </a:lvl3pPr>
            <a:lvl4pPr marL="1371600" algn="l" rtl="0" fontAlgn="base">
              <a:spcBef>
                <a:spcPct val="0"/>
              </a:spcBef>
              <a:spcAft>
                <a:spcPct val="0"/>
              </a:spcAft>
              <a:defRPr sz="1600" b="1" kern="1200">
                <a:solidFill>
                  <a:schemeClr val="lt1"/>
                </a:solidFill>
                <a:latin typeface="+mn-lt"/>
                <a:ea typeface="+mn-ea"/>
                <a:cs typeface="+mn-cs"/>
              </a:defRPr>
            </a:lvl4pPr>
            <a:lvl5pPr marL="1828800" algn="l" rtl="0" fontAlgn="base">
              <a:spcBef>
                <a:spcPct val="0"/>
              </a:spcBef>
              <a:spcAft>
                <a:spcPct val="0"/>
              </a:spcAft>
              <a:defRPr sz="1600" b="1" kern="1200">
                <a:solidFill>
                  <a:schemeClr val="lt1"/>
                </a:solidFill>
                <a:latin typeface="+mn-lt"/>
                <a:ea typeface="+mn-ea"/>
                <a:cs typeface="+mn-cs"/>
              </a:defRPr>
            </a:lvl5pPr>
            <a:lvl6pPr marL="2286000" algn="l" defTabSz="914400" rtl="0" eaLnBrk="1" latinLnBrk="0" hangingPunct="1">
              <a:defRPr sz="1600" b="1" kern="1200">
                <a:solidFill>
                  <a:schemeClr val="lt1"/>
                </a:solidFill>
                <a:latin typeface="+mn-lt"/>
                <a:ea typeface="+mn-ea"/>
                <a:cs typeface="+mn-cs"/>
              </a:defRPr>
            </a:lvl6pPr>
            <a:lvl7pPr marL="2743200" algn="l" defTabSz="914400" rtl="0" eaLnBrk="1" latinLnBrk="0" hangingPunct="1">
              <a:defRPr sz="1600" b="1" kern="1200">
                <a:solidFill>
                  <a:schemeClr val="lt1"/>
                </a:solidFill>
                <a:latin typeface="+mn-lt"/>
                <a:ea typeface="+mn-ea"/>
                <a:cs typeface="+mn-cs"/>
              </a:defRPr>
            </a:lvl7pPr>
            <a:lvl8pPr marL="3200400" algn="l" defTabSz="914400" rtl="0" eaLnBrk="1" latinLnBrk="0" hangingPunct="1">
              <a:defRPr sz="1600" b="1" kern="1200">
                <a:solidFill>
                  <a:schemeClr val="lt1"/>
                </a:solidFill>
                <a:latin typeface="+mn-lt"/>
                <a:ea typeface="+mn-ea"/>
                <a:cs typeface="+mn-cs"/>
              </a:defRPr>
            </a:lvl8pPr>
            <a:lvl9pPr marL="3657600" algn="l" defTabSz="914400" rtl="0" eaLnBrk="1" latinLnBrk="0" hangingPunct="1">
              <a:defRPr sz="1600" b="1" kern="1200">
                <a:solidFill>
                  <a:schemeClr val="lt1"/>
                </a:solidFill>
                <a:latin typeface="+mn-lt"/>
                <a:ea typeface="+mn-ea"/>
                <a:cs typeface="+mn-cs"/>
              </a:defRPr>
            </a:lvl9pP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pic>
        <p:nvPicPr>
          <p:cNvPr id="8" name="Picture 2" descr="C:\Users\x230\AppData\Roaming\Tencent\Users\741791342\QQ\WinTemp\RichOle\YMX$JI%R%0]85X_D8)[V56Y.jpg"/>
          <p:cNvPicPr>
            <a:picLocks noChangeAspect="1" noChangeArrowheads="1"/>
          </p:cNvPicPr>
          <p:nvPr userDrawn="1"/>
        </p:nvPicPr>
        <p:blipFill>
          <a:blip r:embed="rId2" cstate="print"/>
          <a:srcRect/>
          <a:stretch>
            <a:fillRect/>
          </a:stretch>
        </p:blipFill>
        <p:spPr bwMode="auto">
          <a:xfrm>
            <a:off x="2267744" y="5373216"/>
            <a:ext cx="2337793" cy="1484784"/>
          </a:xfrm>
          <a:prstGeom prst="rect">
            <a:avLst/>
          </a:prstGeom>
          <a:ln>
            <a:noFill/>
          </a:ln>
          <a:effectLst>
            <a:softEdge rad="112500"/>
          </a:effectLst>
        </p:spPr>
      </p:pic>
      <p:pic>
        <p:nvPicPr>
          <p:cNvPr id="9" name="Picture 3" descr="C:\Users\x230\AppData\Roaming\Tencent\Users\741791342\QQ\WinTemp\RichOle\N6N`NC1795SITY]9WY0112T.jpg"/>
          <p:cNvPicPr>
            <a:picLocks noChangeAspect="1" noChangeArrowheads="1"/>
          </p:cNvPicPr>
          <p:nvPr userDrawn="1"/>
        </p:nvPicPr>
        <p:blipFill>
          <a:blip r:embed="rId3" cstate="print"/>
          <a:srcRect/>
          <a:stretch>
            <a:fillRect/>
          </a:stretch>
        </p:blipFill>
        <p:spPr bwMode="auto">
          <a:xfrm>
            <a:off x="4572001" y="5398774"/>
            <a:ext cx="2262090" cy="1459226"/>
          </a:xfrm>
          <a:prstGeom prst="rect">
            <a:avLst/>
          </a:prstGeom>
          <a:ln>
            <a:noFill/>
          </a:ln>
          <a:effectLst>
            <a:softEdge rad="112500"/>
          </a:effectLst>
        </p:spPr>
      </p:pic>
      <p:sp>
        <p:nvSpPr>
          <p:cNvPr id="10" name="矩形 9"/>
          <p:cNvSpPr/>
          <p:nvPr userDrawn="1"/>
        </p:nvSpPr>
        <p:spPr bwMode="auto">
          <a:xfrm>
            <a:off x="0" y="5301208"/>
            <a:ext cx="6732240" cy="72008"/>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sp>
        <p:nvSpPr>
          <p:cNvPr id="14" name="TextBox 13"/>
          <p:cNvSpPr txBox="1"/>
          <p:nvPr userDrawn="1"/>
        </p:nvSpPr>
        <p:spPr>
          <a:xfrm>
            <a:off x="7199784" y="5784939"/>
            <a:ext cx="1944216" cy="307777"/>
          </a:xfrm>
          <a:prstGeom prst="rect">
            <a:avLst/>
          </a:prstGeom>
          <a:noFill/>
        </p:spPr>
        <p:txBody>
          <a:bodyPr wrap="square" rtlCol="0">
            <a:spAutoFit/>
          </a:bodyPr>
          <a:lstStyle/>
          <a:p>
            <a:r>
              <a:rPr lang="en-US" altLang="zh-CN" sz="1400" b="1" dirty="0" smtClean="0">
                <a:solidFill>
                  <a:srgbClr val="002774"/>
                </a:solidFill>
                <a:latin typeface="Microsoft YaHei UI" pitchFamily="34" charset="-122"/>
                <a:ea typeface="Microsoft YaHei UI" pitchFamily="34" charset="-122"/>
                <a:cs typeface="Arial" pitchFamily="34" charset="0"/>
              </a:rPr>
              <a:t>CHINA TELECOM</a:t>
            </a:r>
            <a:endParaRPr lang="zh-CN" altLang="en-US" sz="1400" b="1" dirty="0">
              <a:solidFill>
                <a:srgbClr val="002774"/>
              </a:solidFill>
              <a:latin typeface="Microsoft YaHei UI" pitchFamily="34" charset="-122"/>
              <a:ea typeface="Microsoft YaHei UI" pitchFamily="34" charset="-122"/>
              <a:cs typeface="Arial" pitchFamily="34" charset="0"/>
            </a:endParaRPr>
          </a:p>
        </p:txBody>
      </p:sp>
      <p:sp>
        <p:nvSpPr>
          <p:cNvPr id="20" name="TextBox 19"/>
          <p:cNvSpPr txBox="1"/>
          <p:nvPr userDrawn="1"/>
        </p:nvSpPr>
        <p:spPr>
          <a:xfrm>
            <a:off x="6911752" y="6093296"/>
            <a:ext cx="2016224" cy="215444"/>
          </a:xfrm>
          <a:prstGeom prst="rect">
            <a:avLst/>
          </a:prstGeom>
          <a:noFill/>
        </p:spPr>
        <p:txBody>
          <a:bodyPr wrap="square" rtlCol="0">
            <a:spAutoFit/>
          </a:bodyPr>
          <a:lstStyle/>
          <a:p>
            <a:r>
              <a:rPr lang="en-US" altLang="zh-CN" sz="800" b="1" i="1" kern="1200" spc="300" dirty="0" smtClean="0">
                <a:solidFill>
                  <a:srgbClr val="002774"/>
                </a:solidFill>
                <a:latin typeface="Arial" pitchFamily="34" charset="0"/>
                <a:ea typeface="Arial Unicode MS" pitchFamily="34" charset="-122"/>
                <a:cs typeface="Arial" pitchFamily="34" charset="0"/>
              </a:rPr>
              <a:t>Connecting the World</a:t>
            </a:r>
            <a:endParaRPr lang="zh-CN" altLang="en-US" sz="800" b="1" i="1" kern="1200" spc="300" dirty="0">
              <a:solidFill>
                <a:srgbClr val="002774"/>
              </a:solidFill>
              <a:latin typeface="Arial" pitchFamily="34" charset="0"/>
              <a:ea typeface="Arial Unicode MS" pitchFamily="34" charset="-122"/>
              <a:cs typeface="Arial" pitchFamily="34" charset="0"/>
            </a:endParaRPr>
          </a:p>
        </p:txBody>
      </p:sp>
      <p:cxnSp>
        <p:nvCxnSpPr>
          <p:cNvPr id="21" name="直接连接符 20"/>
          <p:cNvCxnSpPr/>
          <p:nvPr userDrawn="1"/>
        </p:nvCxnSpPr>
        <p:spPr>
          <a:xfrm>
            <a:off x="6983760" y="6092716"/>
            <a:ext cx="1800200" cy="0"/>
          </a:xfrm>
          <a:prstGeom prst="line">
            <a:avLst/>
          </a:prstGeom>
          <a:ln>
            <a:solidFill>
              <a:srgbClr val="002774"/>
            </a:solidFill>
          </a:ln>
        </p:spPr>
        <p:style>
          <a:lnRef idx="1">
            <a:schemeClr val="accent1"/>
          </a:lnRef>
          <a:fillRef idx="0">
            <a:schemeClr val="accent1"/>
          </a:fillRef>
          <a:effectRef idx="0">
            <a:schemeClr val="accent1"/>
          </a:effectRef>
          <a:fontRef idx="minor">
            <a:schemeClr val="tx1"/>
          </a:fontRef>
        </p:style>
      </p:cxnSp>
      <p:pic>
        <p:nvPicPr>
          <p:cNvPr id="22" name="Picture 1" descr="C:\Users\x230\AppData\Roaming\Tencent\Users\741791342\QQ\WinTemp\RichOle\T~2RM5ZT%4L@N@6AC({]Y}4.jpg"/>
          <p:cNvPicPr>
            <a:picLocks noChangeAspect="1" noChangeArrowheads="1"/>
          </p:cNvPicPr>
          <p:nvPr userDrawn="1"/>
        </p:nvPicPr>
        <p:blipFill>
          <a:blip r:embed="rId4" cstate="print">
            <a:clrChange>
              <a:clrFrom>
                <a:srgbClr val="F6FFFC"/>
              </a:clrFrom>
              <a:clrTo>
                <a:srgbClr val="F6FFFC">
                  <a:alpha val="0"/>
                </a:srgbClr>
              </a:clrTo>
            </a:clrChange>
          </a:blip>
          <a:srcRect/>
          <a:stretch>
            <a:fillRect/>
          </a:stretch>
        </p:blipFill>
        <p:spPr bwMode="auto">
          <a:xfrm>
            <a:off x="6983760" y="5755944"/>
            <a:ext cx="316362" cy="336772"/>
          </a:xfrm>
          <a:prstGeom prst="rect">
            <a:avLst/>
          </a:prstGeom>
          <a:noFill/>
        </p:spPr>
      </p:pic>
      <p:pic>
        <p:nvPicPr>
          <p:cNvPr id="25" name="Picture 2" descr="C:\Users\x230\AppData\Roaming\Tencent\Users\741791342\QQ\WinTemp\RichOle\K3DYPWGQDCRUSL}G%_U35~Y.jpg"/>
          <p:cNvPicPr>
            <a:picLocks noChangeAspect="1" noChangeArrowheads="1"/>
          </p:cNvPicPr>
          <p:nvPr userDrawn="1"/>
        </p:nvPicPr>
        <p:blipFill>
          <a:blip r:embed="rId5" cstate="print"/>
          <a:stretch>
            <a:fillRect/>
          </a:stretch>
        </p:blipFill>
        <p:spPr bwMode="auto">
          <a:xfrm>
            <a:off x="35496" y="5445224"/>
            <a:ext cx="2122519" cy="1340768"/>
          </a:xfrm>
          <a:prstGeom prst="rect">
            <a:avLst/>
          </a:prstGeom>
          <a:noFill/>
          <a:ln>
            <a:noFill/>
          </a:ln>
        </p:spPr>
      </p:pic>
      <p:sp>
        <p:nvSpPr>
          <p:cNvPr id="15" name="TextBox 14"/>
          <p:cNvSpPr txBox="1"/>
          <p:nvPr userDrawn="1"/>
        </p:nvSpPr>
        <p:spPr>
          <a:xfrm>
            <a:off x="2555776" y="2204864"/>
            <a:ext cx="4968552" cy="1446550"/>
          </a:xfrm>
          <a:prstGeom prst="rect">
            <a:avLst/>
          </a:prstGeom>
          <a:noFill/>
        </p:spPr>
        <p:txBody>
          <a:bodyPr wrap="square" rtlCol="0">
            <a:spAutoFit/>
          </a:bodyPr>
          <a:lstStyle/>
          <a:p>
            <a:pPr algn="ctr"/>
            <a:r>
              <a:rPr lang="en-US" altLang="zh-CN" sz="8800" b="1" dirty="0" smtClean="0">
                <a:solidFill>
                  <a:srgbClr val="002060"/>
                </a:solidFill>
                <a:ea typeface="微软雅黑" pitchFamily="34" charset="-122"/>
              </a:rPr>
              <a:t>Thanks</a:t>
            </a:r>
            <a:r>
              <a:rPr lang="zh-CN" altLang="en-US" sz="8800" b="1" dirty="0" smtClean="0">
                <a:solidFill>
                  <a:srgbClr val="002060"/>
                </a:solidFill>
                <a:ea typeface="微软雅黑" pitchFamily="34" charset="-122"/>
              </a:rPr>
              <a:t>！</a:t>
            </a:r>
            <a:endParaRPr lang="zh-CN" altLang="en-US" sz="8800" b="1" dirty="0">
              <a:solidFill>
                <a:srgbClr val="002060"/>
              </a:solidFill>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31894D-4D61-4CF1-9732-B25DDBCD78EB}" type="datetime1">
              <a:rPr lang="zh-CN" altLang="en-US" smtClean="0"/>
              <a:pPr/>
              <a:t>2019/3/11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C265C8-3693-49E5-84B9-C9AD803A704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683568" y="4005064"/>
            <a:ext cx="7772400" cy="893961"/>
          </a:xfrm>
        </p:spPr>
        <p:txBody>
          <a:bodyPr>
            <a:normAutofit fontScale="90000"/>
          </a:bodyPr>
          <a:lstStyle/>
          <a:p>
            <a:r>
              <a:rPr lang="en-US" altLang="zh-CN" dirty="0" smtClean="0">
                <a:latin typeface="+mn-lt"/>
              </a:rPr>
              <a:t>Motivations on NR DL 256QAM support for FR2</a:t>
            </a:r>
            <a:endParaRPr lang="zh-CN" altLang="en-US" dirty="0">
              <a:latin typeface="+mn-lt"/>
            </a:endParaRPr>
          </a:p>
        </p:txBody>
      </p:sp>
      <p:sp>
        <p:nvSpPr>
          <p:cNvPr id="3" name="副标题 2"/>
          <p:cNvSpPr>
            <a:spLocks noGrp="1"/>
          </p:cNvSpPr>
          <p:nvPr>
            <p:ph type="subTitle" sz="quarter" idx="1"/>
          </p:nvPr>
        </p:nvSpPr>
        <p:spPr>
          <a:xfrm>
            <a:off x="1331640" y="5157192"/>
            <a:ext cx="6400800" cy="1015280"/>
          </a:xfrm>
        </p:spPr>
        <p:txBody>
          <a:bodyPr/>
          <a:lstStyle/>
          <a:p>
            <a:r>
              <a:rPr lang="en-US" altLang="zh-CN" dirty="0" smtClean="0">
                <a:latin typeface="+mn-lt"/>
              </a:rPr>
              <a:t>China Telecom</a:t>
            </a:r>
          </a:p>
        </p:txBody>
      </p:sp>
      <p:sp>
        <p:nvSpPr>
          <p:cNvPr id="11265" name="Rectangle 1"/>
          <p:cNvSpPr>
            <a:spLocks noChangeArrowheads="1"/>
          </p:cNvSpPr>
          <p:nvPr/>
        </p:nvSpPr>
        <p:spPr bwMode="auto">
          <a:xfrm>
            <a:off x="0" y="5711"/>
            <a:ext cx="91440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altLang="zh-CN" sz="1600" b="1" dirty="0">
                <a:latin typeface="Arial" pitchFamily="34" charset="0"/>
                <a:ea typeface="宋体" pitchFamily="2" charset="-122"/>
                <a:cs typeface="Times New Roman" pitchFamily="18" charset="0"/>
              </a:rPr>
              <a:t>3GPP TSG RAN Meeting #83		  				      </a:t>
            </a:r>
            <a:r>
              <a:rPr lang="en-GB" altLang="zh-CN" sz="1600" b="1" dirty="0" smtClean="0">
                <a:latin typeface="Arial" pitchFamily="34" charset="0"/>
                <a:ea typeface="宋体" pitchFamily="2" charset="-122"/>
                <a:cs typeface="Times New Roman" pitchFamily="18" charset="0"/>
              </a:rPr>
              <a:t>RP-190254</a:t>
            </a:r>
            <a:endParaRPr lang="zh-CN" altLang="zh-CN" sz="1600" b="1" dirty="0">
              <a:latin typeface="Arial" pitchFamily="34" charset="0"/>
              <a:ea typeface="宋体" pitchFamily="2" charset="-122"/>
              <a:cs typeface="Times New Roman" pitchFamily="18" charset="0"/>
            </a:endParaRPr>
          </a:p>
          <a:p>
            <a:pPr hangingPunct="0"/>
            <a:r>
              <a:rPr lang="en-GB" altLang="zh-CN" sz="1600" b="1" dirty="0">
                <a:latin typeface="Arial" pitchFamily="34" charset="0"/>
                <a:ea typeface="宋体" pitchFamily="2" charset="-122"/>
                <a:cs typeface="Times New Roman" pitchFamily="18" charset="0"/>
              </a:rPr>
              <a:t>Shenzhen, China, March 18-21, 2019</a:t>
            </a:r>
            <a:endParaRPr lang="zh-CN" altLang="zh-CN" sz="1600" b="1" dirty="0">
              <a:latin typeface="Arial" pitchFamily="34" charset="0"/>
              <a:ea typeface="宋体" pitchFamily="2" charset="-122"/>
              <a:cs typeface="Times New Roman" pitchFamily="18" charset="0"/>
            </a:endParaRPr>
          </a:p>
          <a:p>
            <a:pPr lvl="0"/>
            <a:r>
              <a:rPr lang="en-GB" altLang="zh-CN" sz="1600" b="1" dirty="0" smtClean="0">
                <a:latin typeface="Arial" pitchFamily="34" charset="0"/>
                <a:ea typeface="宋体" pitchFamily="2" charset="-122"/>
                <a:cs typeface="Times New Roman" pitchFamily="18" charset="0"/>
              </a:rPr>
              <a:t>Agenda: 	9.1.4</a:t>
            </a:r>
            <a:r>
              <a:rPr kumimoji="0" lang="en-GB" altLang="zh-CN" sz="1600" b="1" i="0" u="none" strike="noStrike" cap="none" normalizeH="0" baseline="0" dirty="0" smtClean="0">
                <a:ln>
                  <a:noFill/>
                </a:ln>
                <a:effectLst/>
                <a:latin typeface="Arial" pitchFamily="34" charset="0"/>
                <a:ea typeface="宋体" pitchFamily="2" charset="-122"/>
                <a:cs typeface="Times New Roman" pitchFamily="18" charset="0"/>
              </a:rPr>
              <a:t>					</a:t>
            </a:r>
            <a:endParaRPr kumimoji="0" lang="en-GB" altLang="zh-CN" sz="2400" b="0" i="0" u="none" strike="noStrike" cap="none" normalizeH="0" baseline="0" dirty="0" smtClean="0">
              <a:ln>
                <a:noFill/>
              </a:ln>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p:txBody>
          <a:bodyPr>
            <a:normAutofit/>
          </a:bodyPr>
          <a:lstStyle/>
          <a:p>
            <a:r>
              <a:rPr lang="en-GB" altLang="zh-CN" sz="2400" b="1" dirty="0" smtClean="0"/>
              <a:t>The DL 256QAM support for FR2 has been discussed intensely for several meetings in Rel-15 in RAN4.</a:t>
            </a:r>
          </a:p>
          <a:p>
            <a:r>
              <a:rPr lang="en-GB" altLang="zh-CN" sz="2400" b="1" dirty="0" smtClean="0"/>
              <a:t>In the RAN4 #87 meeting, companies made a conclusion for the DL 256QAM feature in Rel-15 and also agreed to further study or define the UE and BS requirements in Rel-16. The agreements are as bellow.</a:t>
            </a:r>
          </a:p>
          <a:p>
            <a:pPr lvl="1"/>
            <a:r>
              <a:rPr lang="en-GB" altLang="zh-CN" sz="2200" dirty="0" smtClean="0"/>
              <a:t>Define the 256QAM feature as optional feature in Rel-15 </a:t>
            </a:r>
            <a:endParaRPr lang="zh-CN" altLang="zh-CN" sz="2200" dirty="0" smtClean="0"/>
          </a:p>
          <a:p>
            <a:pPr lvl="1"/>
            <a:r>
              <a:rPr lang="en-GB" altLang="zh-CN" sz="2200" dirty="0" smtClean="0"/>
              <a:t>No BS and UE requirement will be defined in Rel-15 </a:t>
            </a:r>
            <a:endParaRPr lang="zh-CN" altLang="zh-CN" sz="2200" dirty="0" smtClean="0"/>
          </a:p>
          <a:p>
            <a:pPr lvl="1"/>
            <a:r>
              <a:rPr lang="en-GB" altLang="zh-CN" sz="2200" dirty="0" smtClean="0"/>
              <a:t>RAN4 recommend RAN plenary to consider to approve the SI/WI to study/define the UE and BS requirements in Rel-16 </a:t>
            </a:r>
            <a:endParaRPr lang="zh-CN" altLang="zh-CN" sz="2200" dirty="0" smtClean="0"/>
          </a:p>
          <a:p>
            <a:pPr lvl="1"/>
            <a:r>
              <a:rPr lang="en-GB" altLang="zh-CN" sz="2200" dirty="0" smtClean="0"/>
              <a:t>It is up to RAN plenary to decide the approval of SI/WI proposal.</a:t>
            </a:r>
          </a:p>
          <a:p>
            <a:pPr lvl="1"/>
            <a:endParaRPr lang="zh-CN" altLang="en-US" sz="2000" b="1"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Motivation: Scenario</a:t>
            </a:r>
            <a:endParaRPr lang="zh-CN" altLang="en-US" dirty="0"/>
          </a:p>
        </p:txBody>
      </p:sp>
      <p:sp>
        <p:nvSpPr>
          <p:cNvPr id="3" name="内容占位符 2"/>
          <p:cNvSpPr>
            <a:spLocks noGrp="1"/>
          </p:cNvSpPr>
          <p:nvPr>
            <p:ph idx="1"/>
          </p:nvPr>
        </p:nvSpPr>
        <p:spPr>
          <a:xfrm>
            <a:off x="251520" y="1124744"/>
            <a:ext cx="8642350" cy="5112568"/>
          </a:xfrm>
        </p:spPr>
        <p:txBody>
          <a:bodyPr>
            <a:normAutofit/>
          </a:bodyPr>
          <a:lstStyle/>
          <a:p>
            <a:r>
              <a:rPr lang="en-GB" altLang="zh-CN" sz="2400" b="1" dirty="0" smtClean="0"/>
              <a:t>High receiving SINR can be achieved under the distinctive channel conditions with almost stationary or limited mobility UE. These scenarios include</a:t>
            </a:r>
          </a:p>
          <a:p>
            <a:pPr lvl="1"/>
            <a:r>
              <a:rPr lang="en-GB" altLang="zh-CN" sz="2000" dirty="0" smtClean="0"/>
              <a:t>Homes</a:t>
            </a:r>
            <a:endParaRPr lang="zh-CN" altLang="zh-CN" sz="2000" dirty="0" smtClean="0"/>
          </a:p>
          <a:p>
            <a:pPr lvl="1"/>
            <a:r>
              <a:rPr lang="en-GB" altLang="zh-CN" sz="2000" dirty="0" smtClean="0"/>
              <a:t>Roof-above or indoor</a:t>
            </a:r>
            <a:endParaRPr lang="zh-CN" altLang="zh-CN" sz="2000" dirty="0" smtClean="0"/>
          </a:p>
          <a:p>
            <a:pPr lvl="1"/>
            <a:r>
              <a:rPr lang="en-GB" altLang="zh-CN" sz="2000" dirty="0" smtClean="0"/>
              <a:t>Commercial centre or official building  </a:t>
            </a:r>
          </a:p>
          <a:p>
            <a:pPr lvl="1"/>
            <a:r>
              <a:rPr lang="en-GB" altLang="zh-CN" sz="2000" dirty="0" smtClean="0"/>
              <a:t>Backhaul from macro base station to lamp site or CPE</a:t>
            </a:r>
            <a:endParaRPr lang="en-GB" altLang="zh-CN" sz="2400" dirty="0" smtClean="0"/>
          </a:p>
          <a:p>
            <a:pPr lvl="2"/>
            <a:r>
              <a:rPr lang="en-GB" altLang="zh-CN" sz="1600" b="1" dirty="0" smtClean="0"/>
              <a:t>Especially, the path loss in the backhaul scenario is almost with LOS and stationary channel condition. High receiving SINR can be guaranteed by adjusting the beam direction point at each other from point to point.</a:t>
            </a:r>
          </a:p>
          <a:p>
            <a:endParaRPr lang="en-GB" altLang="zh-CN" sz="2400" b="1" dirty="0" smtClean="0"/>
          </a:p>
          <a:p>
            <a:r>
              <a:rPr lang="en-GB" altLang="zh-CN" sz="2400" b="1" dirty="0" smtClean="0"/>
              <a:t>DL 256QAM can be applied and benefit for the networks in some specific scenarios with distinctive channel condition.</a:t>
            </a:r>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 Feasibility</a:t>
            </a:r>
            <a:endParaRPr lang="zh-CN" altLang="en-US" dirty="0"/>
          </a:p>
        </p:txBody>
      </p:sp>
      <p:sp>
        <p:nvSpPr>
          <p:cNvPr id="3" name="内容占位符 2"/>
          <p:cNvSpPr>
            <a:spLocks noGrp="1"/>
          </p:cNvSpPr>
          <p:nvPr>
            <p:ph idx="1"/>
          </p:nvPr>
        </p:nvSpPr>
        <p:spPr/>
        <p:txBody>
          <a:bodyPr>
            <a:normAutofit/>
          </a:bodyPr>
          <a:lstStyle/>
          <a:p>
            <a:r>
              <a:rPr lang="en-GB" altLang="zh-CN" sz="2400" b="1" dirty="0" smtClean="0"/>
              <a:t>Many simulations results for EVM performance for DL 256QAM were contributed by companies in Rel-15</a:t>
            </a:r>
          </a:p>
          <a:p>
            <a:pPr lvl="1"/>
            <a:r>
              <a:rPr lang="en-GB" altLang="zh-CN" sz="2000" dirty="0" smtClean="0"/>
              <a:t>Different simulation results with positive or negative views were proposed in the contributions [1-4]</a:t>
            </a:r>
          </a:p>
          <a:p>
            <a:pPr lvl="1"/>
            <a:r>
              <a:rPr lang="en-GB" altLang="zh-CN" sz="2000" dirty="0" smtClean="0"/>
              <a:t>Contributions [1] and [2] showed when SNR&gt;~25dB, the 256QAM will achieve gain by comparing to 64QAM. </a:t>
            </a:r>
          </a:p>
          <a:p>
            <a:r>
              <a:rPr lang="en-GB" altLang="zh-CN" sz="2400" b="1" dirty="0" smtClean="0"/>
              <a:t>It can be observed that under specific assumptions or scenarios, DL 256QAM can provide the improvement by comparing to 64QAM</a:t>
            </a:r>
          </a:p>
          <a:p>
            <a:endParaRPr lang="en-GB" altLang="zh-CN" sz="2400" b="1" dirty="0" smtClean="0"/>
          </a:p>
          <a:p>
            <a:pPr>
              <a:buNone/>
            </a:pPr>
            <a:r>
              <a:rPr lang="en-GB" altLang="zh-CN" sz="2400" b="1" dirty="0" smtClean="0"/>
              <a:t> </a:t>
            </a:r>
            <a:endParaRPr lang="zh-CN" altLang="en-US" sz="2400" b="1" dirty="0" smtClean="0"/>
          </a:p>
        </p:txBody>
      </p:sp>
      <p:sp>
        <p:nvSpPr>
          <p:cNvPr id="4" name="矩形 3"/>
          <p:cNvSpPr/>
          <p:nvPr/>
        </p:nvSpPr>
        <p:spPr>
          <a:xfrm>
            <a:off x="432048" y="4581128"/>
            <a:ext cx="8388424" cy="1754326"/>
          </a:xfrm>
          <a:prstGeom prst="rect">
            <a:avLst/>
          </a:prstGeom>
        </p:spPr>
        <p:txBody>
          <a:bodyPr wrap="square">
            <a:spAutoFit/>
          </a:bodyPr>
          <a:lstStyle/>
          <a:p>
            <a:r>
              <a:rPr lang="en-GB" altLang="zh-CN" dirty="0" smtClean="0"/>
              <a:t>[1] R4-1807874, “Link level simulation results for BS EVM requirements evaluation for 256QAM in FR2”, Nokia, Nokia Shanghai Bell</a:t>
            </a:r>
          </a:p>
          <a:p>
            <a:r>
              <a:rPr lang="en-GB" altLang="zh-CN" dirty="0" smtClean="0"/>
              <a:t>[2] R4-1807520, “256QAM support for FR2”, </a:t>
            </a:r>
            <a:r>
              <a:rPr lang="en-GB" altLang="zh-CN" dirty="0" err="1" smtClean="0"/>
              <a:t>Huawei</a:t>
            </a:r>
            <a:r>
              <a:rPr lang="en-GB" altLang="zh-CN" dirty="0" smtClean="0"/>
              <a:t>, </a:t>
            </a:r>
            <a:r>
              <a:rPr lang="en-GB" altLang="zh-CN" dirty="0" err="1" smtClean="0"/>
              <a:t>HiSilicon</a:t>
            </a:r>
            <a:endParaRPr lang="en-GB" altLang="zh-CN" dirty="0" smtClean="0"/>
          </a:p>
          <a:p>
            <a:r>
              <a:rPr lang="en-GB" altLang="zh-CN" dirty="0" smtClean="0"/>
              <a:t>[3] R4-1806715, “On 256QAM for FR2”, CATT</a:t>
            </a:r>
          </a:p>
          <a:p>
            <a:r>
              <a:rPr lang="en-GB" altLang="zh-CN" dirty="0" smtClean="0"/>
              <a:t>[4] R4-1806296, “</a:t>
            </a:r>
            <a:r>
              <a:rPr lang="en-US" altLang="zh-CN" dirty="0" smtClean="0"/>
              <a:t>Views on 256QAM support for NR FR2</a:t>
            </a:r>
            <a:r>
              <a:rPr lang="en-GB" altLang="zh-CN" dirty="0" smtClean="0"/>
              <a:t>”, Intel Corporation</a:t>
            </a:r>
          </a:p>
          <a:p>
            <a:r>
              <a:rPr lang="en-GB" altLang="zh-CN" dirty="0" smtClean="0"/>
              <a:t>[5] R4-1804987, “</a:t>
            </a:r>
            <a:r>
              <a:rPr lang="en-US" altLang="zh-CN" dirty="0" smtClean="0"/>
              <a:t>On EVM Requirement for FR2</a:t>
            </a:r>
            <a:r>
              <a:rPr lang="en-GB" altLang="zh-CN" dirty="0" smtClean="0"/>
              <a:t>”, Ericsson</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Objective</a:t>
            </a:r>
            <a:endParaRPr lang="zh-CN" altLang="en-US" dirty="0"/>
          </a:p>
        </p:txBody>
      </p:sp>
      <p:sp>
        <p:nvSpPr>
          <p:cNvPr id="3" name="内容占位符 2"/>
          <p:cNvSpPr>
            <a:spLocks noGrp="1"/>
          </p:cNvSpPr>
          <p:nvPr>
            <p:ph idx="1"/>
          </p:nvPr>
        </p:nvSpPr>
        <p:spPr/>
        <p:txBody>
          <a:bodyPr>
            <a:normAutofit fontScale="85000" lnSpcReduction="20000"/>
          </a:bodyPr>
          <a:lstStyle/>
          <a:p>
            <a:r>
              <a:rPr lang="en-US" altLang="zh-CN" sz="2800" b="1" dirty="0" smtClean="0"/>
              <a:t>Core part</a:t>
            </a:r>
          </a:p>
          <a:p>
            <a:pPr lvl="1"/>
            <a:r>
              <a:rPr lang="en-US" altLang="zh-CN" sz="2400" dirty="0" smtClean="0"/>
              <a:t>Phase 1: Starts from Q2 2019 and is expected to conclude no later than Q3 2019</a:t>
            </a:r>
          </a:p>
          <a:p>
            <a:pPr lvl="2">
              <a:buNone/>
            </a:pPr>
            <a:r>
              <a:rPr lang="en-US" altLang="zh-CN" sz="1900" dirty="0" smtClean="0"/>
              <a:t>1) Continue to the feasibility and performance benefit study for FR2 DL 256QAM that was carried out in Rel-15 NR WI.</a:t>
            </a:r>
          </a:p>
          <a:p>
            <a:pPr lvl="2">
              <a:buNone/>
            </a:pPr>
            <a:r>
              <a:rPr lang="en-US" altLang="zh-CN" sz="1900" dirty="0" smtClean="0"/>
              <a:t>2) Both system and link simulations as well as RF implementation need to be considered in the Rel-16 evaluation to show the benefits of FR2 DL 256QAM</a:t>
            </a:r>
          </a:p>
          <a:p>
            <a:pPr lvl="1"/>
            <a:r>
              <a:rPr lang="en-US" altLang="zh-CN" sz="2400" dirty="0" smtClean="0"/>
              <a:t>Phase 2: starts no later than Q4 2019</a:t>
            </a:r>
          </a:p>
          <a:p>
            <a:pPr lvl="2">
              <a:buNone/>
            </a:pPr>
            <a:r>
              <a:rPr lang="en-US" altLang="zh-CN" sz="1900" dirty="0" smtClean="0"/>
              <a:t>1) Define the UE capability for supporting DL 256QAM</a:t>
            </a:r>
          </a:p>
          <a:p>
            <a:pPr lvl="2">
              <a:buNone/>
            </a:pPr>
            <a:r>
              <a:rPr lang="en-US" altLang="zh-CN" sz="1900" dirty="0" smtClean="0"/>
              <a:t>2) Define the specific core requirements for BS and UE</a:t>
            </a:r>
          </a:p>
          <a:p>
            <a:pPr lvl="3">
              <a:buNone/>
            </a:pPr>
            <a:r>
              <a:rPr lang="en-US" altLang="zh-CN" sz="1600" dirty="0" smtClean="0"/>
              <a:t>a.  The requirements for BS include but are not limited to associated requirements on </a:t>
            </a:r>
            <a:r>
              <a:rPr lang="en-US" altLang="zh-CN" sz="1600" dirty="0" err="1" smtClean="0"/>
              <a:t>Tx</a:t>
            </a:r>
            <a:r>
              <a:rPr lang="en-US" altLang="zh-CN" sz="1600" dirty="0" smtClean="0"/>
              <a:t> modulation quality, </a:t>
            </a:r>
            <a:r>
              <a:rPr lang="en-US" altLang="zh-CN" sz="1600" dirty="0" err="1" smtClean="0"/>
              <a:t>Tx</a:t>
            </a:r>
            <a:r>
              <a:rPr lang="en-US" altLang="zh-CN" sz="1600" dirty="0" smtClean="0"/>
              <a:t> power dynamic range etc.</a:t>
            </a:r>
          </a:p>
          <a:p>
            <a:pPr lvl="3">
              <a:buNone/>
            </a:pPr>
            <a:r>
              <a:rPr lang="en-US" altLang="zh-CN" sz="1600" dirty="0" smtClean="0"/>
              <a:t>b. The requirements for UE include but are not limited to associated requirements on Rx maximum input power level, FRC etc. </a:t>
            </a:r>
          </a:p>
          <a:p>
            <a:r>
              <a:rPr lang="en-US" altLang="zh-CN" sz="2800" b="1" dirty="0" smtClean="0"/>
              <a:t>Performance part</a:t>
            </a:r>
          </a:p>
          <a:p>
            <a:pPr lvl="1"/>
            <a:r>
              <a:rPr lang="en-US" altLang="zh-CN" sz="2400" dirty="0" smtClean="0"/>
              <a:t>Specify the necessary UE and BS performance requirements for NR DL 256QAM in FR2 including.</a:t>
            </a:r>
          </a:p>
          <a:p>
            <a:pPr lvl="2">
              <a:buNone/>
            </a:pPr>
            <a:r>
              <a:rPr lang="en-US" altLang="zh-CN" sz="1900" dirty="0" smtClean="0"/>
              <a:t>1) Demodulation performance requirements</a:t>
            </a:r>
          </a:p>
          <a:p>
            <a:pPr lvl="2">
              <a:buNone/>
            </a:pPr>
            <a:r>
              <a:rPr lang="en-US" altLang="zh-CN" sz="1900" dirty="0" smtClean="0"/>
              <a:t>2) CQI requirements</a:t>
            </a:r>
          </a:p>
          <a:p>
            <a:pPr lvl="1"/>
            <a:endParaRPr lang="zh-CN" altLang="en-US"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theme/theme1.xml><?xml version="1.0" encoding="utf-8"?>
<a:theme xmlns:a="http://schemas.openxmlformats.org/drawingml/2006/main" name="CTTIC - Standard and Simulation Tea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电信技术创新中心标准与仿真团队</Template>
  <TotalTime>2716</TotalTime>
  <Words>433</Words>
  <Application>Microsoft Office PowerPoint</Application>
  <PresentationFormat>全屏显示(4:3)</PresentationFormat>
  <Paragraphs>57</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CTTIC - Standard and Simulation Team</vt:lpstr>
      <vt:lpstr>Motivations on NR DL 256QAM support for FR2</vt:lpstr>
      <vt:lpstr>Background</vt:lpstr>
      <vt:lpstr>Motivation: Scenario</vt:lpstr>
      <vt:lpstr>Motivation: Feasibility</vt:lpstr>
      <vt:lpstr>Objective</vt:lpstr>
      <vt:lpstr>幻灯片 6</vt:lpstr>
    </vt:vector>
  </TitlesOfParts>
  <Company>China Telecom Technology Innovation Center 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新模板示例</dc:title>
  <dc:subject>电信技术创新中心标准与仿真团队</dc:subject>
  <dc:creator>标准与仿真团队</dc:creator>
  <cp:lastModifiedBy>China Telecom</cp:lastModifiedBy>
  <cp:revision>472</cp:revision>
  <dcterms:created xsi:type="dcterms:W3CDTF">2014-02-13T05:54:06Z</dcterms:created>
  <dcterms:modified xsi:type="dcterms:W3CDTF">2019-03-11T06:35:09Z</dcterms:modified>
</cp:coreProperties>
</file>