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452" r:id="rId2"/>
    <p:sldId id="889" r:id="rId3"/>
    <p:sldId id="891" r:id="rId4"/>
    <p:sldId id="892" r:id="rId5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AF2F"/>
    <a:srgbClr val="B1D254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864" autoAdjust="0"/>
    <p:restoredTop sz="94660" autoAdjust="0"/>
  </p:normalViewPr>
  <p:slideViewPr>
    <p:cSldViewPr snapToGrid="0">
      <p:cViewPr>
        <p:scale>
          <a:sx n="125" d="100"/>
          <a:sy n="125" d="100"/>
        </p:scale>
        <p:origin x="-1176" y="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smtClean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© 3GPP 2019     RP-190011 RAN4 Status Report to RAN#83  xutao.zhou@samsung.com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GB" altLang="zh-CN" dirty="0" smtClean="0">
              <a:ea typeface="SimSun" pitchFamily="2" charset="-122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3555019" y="4037307"/>
            <a:ext cx="1812848" cy="424626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Chairman</a:t>
            </a:r>
            <a:endParaRPr lang="en-GB" altLang="en-US" sz="1600" dirty="0">
              <a:latin typeface="Arial" charset="0"/>
            </a:endParaRP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752561" y="2459038"/>
            <a:ext cx="528805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RAN4 </a:t>
            </a:r>
            <a:r>
              <a:rPr lang="en-GB" altLang="zh-CN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TU allocation 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" name="Text Box 65"/>
          <p:cNvSpPr txBox="1">
            <a:spLocks noChangeArrowheads="1"/>
          </p:cNvSpPr>
          <p:nvPr/>
        </p:nvSpPr>
        <p:spPr bwMode="auto">
          <a:xfrm>
            <a:off x="273347" y="258763"/>
            <a:ext cx="71135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 RAN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#83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				</a:t>
            </a:r>
            <a:r>
              <a:rPr lang="en-GB" altLang="en-US" sz="2000" b="1" i="1" dirty="0" smtClean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RP-190751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000" b="1" i="1" dirty="0" smtClean="0">
                <a:latin typeface="Arial" charset="0"/>
                <a:cs typeface="Times New Roman" pitchFamily="18" charset="0"/>
              </a:rPr>
              <a:t>Shenzhen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, CN, 18 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–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21 March, 2019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278" y="0"/>
            <a:ext cx="6834188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TU budget for NR  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755778"/>
              </p:ext>
            </p:extLst>
          </p:nvPr>
        </p:nvGraphicFramePr>
        <p:xfrm>
          <a:off x="177808" y="1001083"/>
          <a:ext cx="8652922" cy="57433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0042"/>
                <a:gridCol w="493930"/>
                <a:gridCol w="493930"/>
                <a:gridCol w="493930"/>
                <a:gridCol w="493930"/>
                <a:gridCol w="493930"/>
                <a:gridCol w="493930"/>
                <a:gridCol w="493930"/>
                <a:gridCol w="493930"/>
                <a:gridCol w="493930"/>
                <a:gridCol w="493930"/>
                <a:gridCol w="493930"/>
                <a:gridCol w="493930"/>
                <a:gridCol w="493930"/>
                <a:gridCol w="493930"/>
                <a:gridCol w="493930"/>
                <a:gridCol w="493930"/>
              </a:tblGrid>
              <a:tr h="185847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Q2 2019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Q3 2019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Q4 2019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Q1 2020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2020 Q2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847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</a:tr>
              <a:tr h="16003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step RACH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</a:tr>
              <a:tr h="16003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V2X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</a:tr>
              <a:tr h="16003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NR-U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</a:tr>
              <a:tr h="16003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eMIMO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1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</a:tr>
              <a:tr h="314068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Power saving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</a:tr>
              <a:tr h="16003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Positioning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</a:tr>
              <a:tr h="16003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URLLC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</a:tr>
              <a:tr h="16003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CLI/RIM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</a:tr>
              <a:tr h="16003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IAB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</a:tr>
              <a:tr h="16003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IIoT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</a:tr>
              <a:tr h="16003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 Enh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</a:tr>
              <a:tr h="16003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MR-DC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</a:tr>
              <a:tr h="16003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5G-&gt;3G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</a:tr>
              <a:tr h="16003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MIMo OTA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</a:tr>
              <a:tr h="77617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Spectrum Related approved before RAN #83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8.15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8.55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6.45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5.75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</a:tr>
              <a:tr h="6221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Spectrum Related approved in RAN #83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</a:tr>
              <a:tr h="314068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RAN4 Rel-16 FR1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</a:tr>
              <a:tr h="314068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RAN4 Rel-16 FR2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</a:tr>
              <a:tr h="16003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256QAM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</a:tr>
              <a:tr h="16003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MSR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</a:tr>
              <a:tr h="16003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15.65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11.1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9.75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531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 budget for </a:t>
            </a:r>
            <a:r>
              <a:rPr lang="en-US" dirty="0" smtClean="0"/>
              <a:t>LTE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3</a:t>
            </a:fld>
            <a:endParaRPr lang="en-GB" alt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551621"/>
              </p:ext>
            </p:extLst>
          </p:nvPr>
        </p:nvGraphicFramePr>
        <p:xfrm>
          <a:off x="406400" y="1687513"/>
          <a:ext cx="8229604" cy="35665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3348"/>
                <a:gridCol w="469766"/>
                <a:gridCol w="469766"/>
                <a:gridCol w="469766"/>
                <a:gridCol w="469766"/>
                <a:gridCol w="469766"/>
                <a:gridCol w="469766"/>
                <a:gridCol w="469766"/>
                <a:gridCol w="469766"/>
                <a:gridCol w="469766"/>
                <a:gridCol w="469766"/>
                <a:gridCol w="469766"/>
                <a:gridCol w="469766"/>
                <a:gridCol w="469766"/>
                <a:gridCol w="469766"/>
                <a:gridCol w="469766"/>
                <a:gridCol w="469766"/>
              </a:tblGrid>
              <a:tr h="1435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Q2 2019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Q3 2019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Q4 2019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Q1 2020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2020 Q2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35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</a:tr>
              <a:tr h="1435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eMTC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</a:tr>
              <a:tr h="1435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NB-IoT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</a:tr>
              <a:tr h="1435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 MIMO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</a:tr>
              <a:tr h="1435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LTE Mob Enh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</a:tr>
              <a:tr h="1435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speed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</a:tr>
              <a:tr h="1435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Spectrum Related approved before RAN 83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</a:tr>
              <a:tr h="1435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Spectrum Related approved after RAN 83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0.5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0.5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0.5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0.5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0.5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0.5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0.5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</a:tr>
              <a:tr h="371898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2.75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3.25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3.25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1.5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776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RAN4 TU </a:t>
            </a:r>
            <a:r>
              <a:rPr lang="en-US" dirty="0" smtClean="0"/>
              <a:t>summary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447271"/>
              </p:ext>
            </p:extLst>
          </p:nvPr>
        </p:nvGraphicFramePr>
        <p:xfrm>
          <a:off x="91440" y="1862500"/>
          <a:ext cx="8938263" cy="22842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8308"/>
                <a:gridCol w="495020"/>
                <a:gridCol w="496329"/>
                <a:gridCol w="496329"/>
                <a:gridCol w="496329"/>
                <a:gridCol w="496329"/>
                <a:gridCol w="496329"/>
                <a:gridCol w="496329"/>
                <a:gridCol w="496329"/>
                <a:gridCol w="496329"/>
                <a:gridCol w="496329"/>
                <a:gridCol w="496329"/>
                <a:gridCol w="496329"/>
                <a:gridCol w="496329"/>
                <a:gridCol w="496329"/>
                <a:gridCol w="496329"/>
                <a:gridCol w="496329"/>
              </a:tblGrid>
              <a:tr h="17331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Q2 2019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Q3 2019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Q4 2019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Q1 2020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2020 Q2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3809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</a:tr>
              <a:tr h="173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Total NR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</a:tr>
              <a:tr h="173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Rel-15 NR Core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</a:tr>
              <a:tr h="173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Rel-15 NR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</a:tr>
              <a:tr h="173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Rel-16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15.65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18.3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23.8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23.6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11.1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9.75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</a:tr>
              <a:tr h="173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Available TU </a:t>
                      </a:r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for NR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-0.25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-1.8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12.9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5.25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23.25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23.75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</a:tr>
              <a:tr h="18147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Total LTE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</a:tr>
              <a:tr h="18147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Maintenance LTE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57047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Rel-16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16276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Available </a:t>
                      </a:r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TUs for LTE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</a:tr>
              <a:tr h="23856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0.35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0.75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1.45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-0.5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-1.8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-0.1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24.75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25.75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350394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275295</TotalTime>
  <Words>605</Words>
  <Application>Microsoft Office PowerPoint</Application>
  <PresentationFormat>On-screen Show (4:3)</PresentationFormat>
  <Paragraphs>740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3gpp</vt:lpstr>
      <vt:lpstr>  </vt:lpstr>
      <vt:lpstr>TU budget for NR  </vt:lpstr>
      <vt:lpstr>TU budget for LTE </vt:lpstr>
      <vt:lpstr>RAN4 TU 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RP-160010</dc:title>
  <dc:subject>RAN4 report to RAN#71</dc:subject>
  <dc:creator>Xutao Zhou (Samsung)</dc:creator>
  <dc:description>©3GPP 2009. All rights reserved</dc:description>
  <cp:lastModifiedBy>xutao zhou</cp:lastModifiedBy>
  <cp:revision>4689</cp:revision>
  <cp:lastPrinted>2016-09-15T08:31:35Z</cp:lastPrinted>
  <dcterms:created xsi:type="dcterms:W3CDTF">2009-11-27T05:15:11Z</dcterms:created>
  <dcterms:modified xsi:type="dcterms:W3CDTF">2019-03-21T06:31:14Z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</Properties>
</file>