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0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3D640-F6E3-47C7-B47B-BE234EA8BF5A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13E67-39AD-4365-8241-5335AD4BF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654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682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562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564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283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9955" y="430221"/>
            <a:ext cx="10327216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69953" y="1641482"/>
            <a:ext cx="5183716" cy="4194175"/>
          </a:xfrm>
          <a:prstGeom prst="rect">
            <a:avLst/>
          </a:prstGeom>
        </p:spPr>
        <p:txBody>
          <a:bodyPr lIns="91427" tIns="45714" rIns="91427" bIns="45714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56869" y="1641475"/>
            <a:ext cx="5185834" cy="2020888"/>
          </a:xfrm>
          <a:prstGeom prst="rect">
            <a:avLst/>
          </a:prstGeom>
        </p:spPr>
        <p:txBody>
          <a:bodyPr lIns="91427" tIns="45714" rIns="91427" bIns="45714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56869" y="3814771"/>
            <a:ext cx="5185834" cy="2020887"/>
          </a:xfrm>
          <a:prstGeom prst="rect">
            <a:avLst/>
          </a:prstGeom>
        </p:spPr>
        <p:txBody>
          <a:bodyPr lIns="91427" tIns="45714" rIns="91427" bIns="45714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5"/>
          <p:cNvSpPr>
            <a:spLocks noGrp="1"/>
          </p:cNvSpPr>
          <p:nvPr userDrawn="1">
            <p:ph type="dt" sz="quarter" idx="10"/>
          </p:nvPr>
        </p:nvSpPr>
        <p:spPr>
          <a:xfrm>
            <a:off x="9395885" y="6560461"/>
            <a:ext cx="2796116" cy="283029"/>
          </a:xfrm>
          <a:prstGeom prst="rect">
            <a:avLst/>
          </a:prstGeom>
          <a:noFill/>
        </p:spPr>
        <p:txBody>
          <a:bodyPr/>
          <a:lstStyle>
            <a:lvl1pPr algn="r" defTabSz="801254">
              <a:buNone/>
              <a:defRPr/>
            </a:lvl1pPr>
          </a:lstStyle>
          <a:p>
            <a:r>
              <a:rPr lang="de-DE" altLang="zh-CN" sz="1599" dirty="0" smtClean="0">
                <a:solidFill>
                  <a:srgbClr val="000000"/>
                </a:solidFill>
              </a:rPr>
              <a:t>Page </a:t>
            </a:r>
            <a:fld id="{8F3725FB-35CF-4AA8-A056-F459A41F4AE6}" type="slidenum">
              <a:rPr lang="de-DE" altLang="zh-CN" sz="1599" smtClean="0">
                <a:solidFill>
                  <a:srgbClr val="000000"/>
                </a:solidFill>
              </a:rPr>
              <a:pPr/>
              <a:t>‹#›</a:t>
            </a:fld>
            <a:endParaRPr lang="en-GB" altLang="zh-CN" sz="1599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937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51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81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562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334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39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90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633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487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06C51-0FE9-416A-9378-87CEF2589E04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AEA86-2DEB-440D-A4FB-974ECF280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755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99761" y="2395329"/>
            <a:ext cx="9796670" cy="1109663"/>
          </a:xfrm>
        </p:spPr>
        <p:txBody>
          <a:bodyPr/>
          <a:lstStyle/>
          <a:p>
            <a:r>
              <a:rPr lang="en-US" altLang="zh-CN" dirty="0" smtClean="0"/>
              <a:t>Way forward on 5G Broadcast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39648"/>
            <a:ext cx="9144000" cy="1118152"/>
          </a:xfrm>
        </p:spPr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Deutsche Telekom, Orange, Qualcomm, EBU, </a:t>
            </a:r>
            <a:r>
              <a:rPr lang="en-US" altLang="zh-CN" dirty="0"/>
              <a:t>Telefonica, Shanghai </a:t>
            </a:r>
            <a:r>
              <a:rPr lang="en-US" altLang="zh-CN" dirty="0" smtClean="0"/>
              <a:t>Jiao tong University, </a:t>
            </a:r>
            <a:r>
              <a:rPr lang="en-US" altLang="zh-CN" dirty="0" smtClean="0"/>
              <a:t>Intel</a:t>
            </a:r>
            <a:r>
              <a:rPr lang="en-US" altLang="zh-CN" dirty="0" smtClean="0"/>
              <a:t>, China Unicom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0438" y="169512"/>
            <a:ext cx="1173148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 #83</a:t>
            </a:r>
            <a:r>
              <a:rPr lang="en-GB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RP-190717</a:t>
            </a:r>
            <a:endParaRPr lang="zh-CN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Shenzhen, China, 18-21 March </a:t>
            </a:r>
            <a:r>
              <a:rPr lang="en-GB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>
              <a:spcAft>
                <a:spcPts val="600"/>
              </a:spcAft>
            </a:pPr>
            <a:r>
              <a:rPr lang="en-GB" altLang="zh-CN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10.1.1</a:t>
            </a:r>
            <a:endParaRPr lang="zh-CN" altLang="zh-CN" sz="14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22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/>
          <p:cNvSpPr txBox="1"/>
          <p:nvPr/>
        </p:nvSpPr>
        <p:spPr>
          <a:xfrm>
            <a:off x="392540" y="750802"/>
            <a:ext cx="10260297" cy="5016766"/>
          </a:xfrm>
          <a:prstGeom prst="rect">
            <a:avLst/>
          </a:prstGeom>
          <a:noFill/>
        </p:spPr>
        <p:txBody>
          <a:bodyPr wrap="square" lIns="91449" tIns="45724" rIns="91449" bIns="45724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ea typeface="Arial Unicode MS" pitchFamily="34" charset="-122"/>
                <a:cs typeface="Arial" pitchFamily="34" charset="0"/>
              </a:rPr>
              <a:t>The email </a:t>
            </a:r>
            <a:r>
              <a:rPr lang="en-US" altLang="zh-CN" sz="2000" dirty="0">
                <a:ea typeface="Arial Unicode MS" pitchFamily="34" charset="-122"/>
                <a:cs typeface="Arial" pitchFamily="34" charset="0"/>
              </a:rPr>
              <a:t>discussion (between RAN#78 and RAN#80) on 5G Broadcast evolution </a:t>
            </a:r>
            <a:r>
              <a:rPr lang="en-US" altLang="zh-CN" sz="2000" dirty="0" smtClean="0">
                <a:ea typeface="Arial Unicode MS" pitchFamily="34" charset="-122"/>
                <a:cs typeface="Arial" pitchFamily="34" charset="0"/>
              </a:rPr>
              <a:t>[1] classified </a:t>
            </a:r>
            <a:r>
              <a:rPr lang="en-US" altLang="zh-CN" sz="2000" dirty="0">
                <a:ea typeface="Arial Unicode MS" pitchFamily="34" charset="-122"/>
                <a:cs typeface="Arial" pitchFamily="34" charset="0"/>
              </a:rPr>
              <a:t>broadcasting techniques into two categories</a:t>
            </a:r>
            <a:r>
              <a:rPr lang="en-US" altLang="zh-CN" sz="2000" dirty="0" smtClean="0">
                <a:ea typeface="Arial Unicode MS" pitchFamily="34" charset="-122"/>
                <a:cs typeface="Arial" pitchFamily="34" charset="0"/>
              </a:rPr>
              <a:t>: “</a:t>
            </a:r>
            <a:r>
              <a:rPr lang="en-US" altLang="zh-CN" sz="2000" u="sng" dirty="0">
                <a:ea typeface="Arial Unicode MS" pitchFamily="34" charset="-122"/>
                <a:cs typeface="Arial" pitchFamily="34" charset="0"/>
              </a:rPr>
              <a:t>terrestrial broadcast</a:t>
            </a:r>
            <a:r>
              <a:rPr lang="en-US" altLang="zh-CN" sz="2000" dirty="0">
                <a:ea typeface="Arial Unicode MS" pitchFamily="34" charset="-122"/>
                <a:cs typeface="Arial" pitchFamily="34" charset="0"/>
              </a:rPr>
              <a:t>” and “</a:t>
            </a:r>
            <a:r>
              <a:rPr lang="en-US" altLang="zh-CN" sz="2000" u="sng" dirty="0">
                <a:ea typeface="Arial Unicode MS" pitchFamily="34" charset="-122"/>
                <a:cs typeface="Arial" pitchFamily="34" charset="0"/>
              </a:rPr>
              <a:t>mixed mode broadcast</a:t>
            </a:r>
            <a:r>
              <a:rPr lang="en-US" altLang="zh-CN" sz="2000" dirty="0" smtClean="0">
                <a:ea typeface="Arial Unicode MS" pitchFamily="34" charset="-122"/>
                <a:cs typeface="Arial" pitchFamily="34" charset="0"/>
              </a:rPr>
              <a:t>”. The </a:t>
            </a:r>
            <a:r>
              <a:rPr lang="en-US" altLang="zh-CN" sz="2000" dirty="0">
                <a:ea typeface="Arial Unicode MS" pitchFamily="34" charset="-122"/>
                <a:cs typeface="Arial" pitchFamily="34" charset="0"/>
              </a:rPr>
              <a:t>moderator recommended to enhance the terrestrial broadcast based on LTE track and to support mixed mode broadcast based on NR track</a:t>
            </a:r>
            <a:r>
              <a:rPr lang="en-US" altLang="zh-CN" sz="2000" dirty="0" smtClean="0">
                <a:ea typeface="Arial Unicode MS" pitchFamily="34" charset="-122"/>
                <a:cs typeface="Arial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 smtClean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 smtClean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 smtClean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 smtClean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 smtClean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ea typeface="Arial Unicode MS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266519" y="142191"/>
            <a:ext cx="11392264" cy="52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99" b="1" kern="0" dirty="0">
                <a:solidFill>
                  <a:srgbClr val="99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Background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8825" y="6425295"/>
            <a:ext cx="8466384" cy="3690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9" dirty="0"/>
              <a:t>[1] </a:t>
            </a:r>
            <a:r>
              <a:rPr lang="en-GB" altLang="zh-CN" sz="1799" dirty="0"/>
              <a:t>RP-180668, Final report from email discussion on 5G Broadcast evolution, Qualcomm</a:t>
            </a:r>
            <a:endParaRPr kumimoji="1" lang="zh-CN" altLang="en-US" sz="3199" dirty="0" err="1">
              <a:solidFill>
                <a:srgbClr val="575756"/>
              </a:solidFill>
              <a:latin typeface="+mj-lt"/>
              <a:ea typeface="Microsoft YaHei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052" y="2194630"/>
            <a:ext cx="9005372" cy="397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8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/>
          <p:cNvSpPr/>
          <p:nvPr/>
        </p:nvSpPr>
        <p:spPr>
          <a:xfrm>
            <a:off x="266519" y="142191"/>
            <a:ext cx="11392264" cy="52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99" b="1" kern="0" dirty="0">
                <a:solidFill>
                  <a:srgbClr val="99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Proposal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3983" y="943972"/>
            <a:ext cx="11282407" cy="5261669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799" b="1" dirty="0"/>
              <a:t>Proposal: </a:t>
            </a:r>
            <a:r>
              <a:rPr lang="en-GB" altLang="zh-CN" sz="2799" dirty="0"/>
              <a:t>if </a:t>
            </a:r>
            <a:r>
              <a:rPr lang="en-GB" altLang="zh-CN" sz="2799" dirty="0" smtClean="0"/>
              <a:t>LTE-based </a:t>
            </a:r>
            <a:r>
              <a:rPr lang="en-GB" altLang="zh-CN" sz="2799" dirty="0"/>
              <a:t>5G terrestrial broadcast including </a:t>
            </a:r>
            <a:r>
              <a:rPr lang="en-GB" altLang="zh-CN" sz="2799" dirty="0" smtClean="0"/>
              <a:t>MPMT/HPHT is addressed in Rel-16</a:t>
            </a:r>
            <a:r>
              <a:rPr lang="en-US" altLang="zh-CN" sz="2799" dirty="0" smtClean="0"/>
              <a:t>,</a:t>
            </a:r>
            <a:r>
              <a:rPr lang="en-GB" altLang="zh-CN" sz="2799" dirty="0" smtClean="0"/>
              <a:t> then </a:t>
            </a:r>
            <a:r>
              <a:rPr lang="en-US" altLang="zh-CN" sz="2799" dirty="0" smtClean="0"/>
              <a:t>TSG RAN</a:t>
            </a:r>
            <a:r>
              <a:rPr lang="en-GB" altLang="zh-CN" sz="2799" dirty="0" smtClean="0"/>
              <a:t> </a:t>
            </a:r>
            <a:r>
              <a:rPr lang="en-GB" altLang="zh-CN" sz="2799" dirty="0"/>
              <a:t>will not target any study/work for </a:t>
            </a:r>
            <a:r>
              <a:rPr lang="en-GB" altLang="zh-CN" sz="2799" dirty="0" smtClean="0"/>
              <a:t>NR </a:t>
            </a:r>
            <a:r>
              <a:rPr lang="en-GB" altLang="zh-CN" sz="2799" dirty="0"/>
              <a:t>on broadcast with </a:t>
            </a:r>
            <a:r>
              <a:rPr lang="en-GB" altLang="zh-CN" sz="2799" dirty="0" smtClean="0"/>
              <a:t>MPMT/HPHT in </a:t>
            </a:r>
            <a:r>
              <a:rPr lang="en-US" altLang="zh-CN" sz="2799" dirty="0" smtClean="0"/>
              <a:t>Rel-17</a:t>
            </a:r>
            <a:r>
              <a:rPr lang="en-GB" altLang="zh-CN" sz="2799" dirty="0" smtClean="0"/>
              <a:t>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altLang="zh-CN" sz="2799" dirty="0"/>
              <a:t>This does not preclude work in Rel-17 to introduce support for 5G broadcast with NR (to be decided as part of the Rel-17 package in December 2019)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altLang="zh-CN" sz="2799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altLang="zh-CN" sz="2799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altLang="zh-CN" sz="2799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altLang="zh-CN" sz="2799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799" dirty="0" smtClean="0"/>
              <a:t>Note: MPMT(</a:t>
            </a:r>
            <a:r>
              <a:rPr lang="en-GB" altLang="zh-CN" sz="2800" dirty="0"/>
              <a:t>Medium Power </a:t>
            </a:r>
            <a:r>
              <a:rPr lang="en-US" altLang="zh-CN" sz="2800" dirty="0" smtClean="0"/>
              <a:t>M</a:t>
            </a:r>
            <a:r>
              <a:rPr lang="en-GB" altLang="zh-CN" sz="2800" dirty="0" err="1" smtClean="0"/>
              <a:t>edium</a:t>
            </a:r>
            <a:r>
              <a:rPr lang="en-GB" altLang="zh-CN" sz="2800" dirty="0" smtClean="0"/>
              <a:t> Tower</a:t>
            </a:r>
            <a:r>
              <a:rPr lang="en-GB" altLang="zh-CN" sz="2799" dirty="0" smtClean="0"/>
              <a:t>) and HPHT(</a:t>
            </a:r>
            <a:r>
              <a:rPr lang="en-GB" altLang="zh-CN" sz="2800" dirty="0" smtClean="0"/>
              <a:t>High </a:t>
            </a:r>
            <a:r>
              <a:rPr lang="en-GB" altLang="zh-CN" sz="2800" dirty="0"/>
              <a:t>Power High </a:t>
            </a:r>
            <a:r>
              <a:rPr lang="en-GB" altLang="zh-CN" sz="2800" dirty="0" smtClean="0"/>
              <a:t>Tower) </a:t>
            </a:r>
            <a:r>
              <a:rPr lang="en-GB" altLang="zh-CN" sz="2799" dirty="0" smtClean="0"/>
              <a:t>are defined in TR36.776</a:t>
            </a:r>
            <a:endParaRPr lang="en-US" altLang="zh-CN" sz="2799" dirty="0">
              <a:solidFill>
                <a:schemeClr val="bg1"/>
              </a:solidFill>
              <a:ea typeface="Arial Unicode MS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42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188</Words>
  <Application>Microsoft Office PowerPoint</Application>
  <PresentationFormat>宽屏</PresentationFormat>
  <Paragraphs>27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宋体</vt:lpstr>
      <vt:lpstr>Microsoft YaHei</vt:lpstr>
      <vt:lpstr>Microsoft YaHei</vt:lpstr>
      <vt:lpstr>Arial</vt:lpstr>
      <vt:lpstr>Calibri</vt:lpstr>
      <vt:lpstr>Calibri Light</vt:lpstr>
      <vt:lpstr>Times New Roman</vt:lpstr>
      <vt:lpstr>Office 主题</vt:lpstr>
      <vt:lpstr>Way forward on 5G Broadcast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5G Broadcast</dc:title>
  <dc:creator>Ganjiansong (Jiansong)</dc:creator>
  <cp:lastModifiedBy>Ganjiansong (Jiansong)</cp:lastModifiedBy>
  <cp:revision>45</cp:revision>
  <dcterms:created xsi:type="dcterms:W3CDTF">2019-03-19T07:26:30Z</dcterms:created>
  <dcterms:modified xsi:type="dcterms:W3CDTF">2019-03-20T07:01:53Z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(3)DIPGBBIIvvmVs8FJS1xH4ykIm+rAQwUcdk0RoQqbYoH4kk3AELCdA1BSHI5CVQT/mfbVsJwJ
Jw8pQqvOxtzdzu5Pi8AlAbsKLFjow0DcLb4/8f2k8io6sZvnmXODwsEaurnpxD+8rKaXKGKe
45y5DkmdK8G2sJRZdK2+6QYHE83GA92pThHlJlhDqSo5TL57Al6R6HNENHGY4DTYcxIpGxrh
xOTtQMNSBQuukrce0n</vt:lpwstr>
  </property>
  <property fmtid="{D5CDD505-2E9C-101B-9397-08002B2CF9AE}" pid="3" name="_2015_ms_pID_7253431">
    <vt:lpwstr>xFNs8vvYI8RDI5futBo8vfaa2Bnlpl+Wm3uFpAwj8bTrIsS9Swc6Zf
pxeEz1XrBl+xUw1PHGC0FAnRHCUs9PKPqhj/weOxwG2GG8sGr1tXERnlA0/IY4OLMAMHUJPQ
RsmPM1OCEXqhvqnLM3G03n78nRDiXBEYLY5gxYq1DSBV6tqJ2E59XoKR71a8U7w020mQvUxS
bPaF5iHYj52gg5scc6t4r87lMj3zyzzphvTF</vt:lpwstr>
  </property>
  <property fmtid="{D5CDD505-2E9C-101B-9397-08002B2CF9AE}" pid="4" name="_2015_ms_pID_7253432">
    <vt:lpwstr>Nw==</vt:lpwstr>
  </property>
</Properties>
</file>