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707" r:id="rId2"/>
    <p:sldMasterId id="2147483939" r:id="rId3"/>
    <p:sldMasterId id="2147483945" r:id="rId4"/>
    <p:sldMasterId id="2147483951" r:id="rId5"/>
  </p:sldMasterIdLst>
  <p:notesMasterIdLst>
    <p:notesMasterId r:id="rId18"/>
  </p:notesMasterIdLst>
  <p:handoutMasterIdLst>
    <p:handoutMasterId r:id="rId19"/>
  </p:handoutMasterIdLst>
  <p:sldIdLst>
    <p:sldId id="315" r:id="rId6"/>
    <p:sldId id="302" r:id="rId7"/>
    <p:sldId id="308" r:id="rId8"/>
    <p:sldId id="310" r:id="rId9"/>
    <p:sldId id="326" r:id="rId10"/>
    <p:sldId id="319" r:id="rId11"/>
    <p:sldId id="321" r:id="rId12"/>
    <p:sldId id="325" r:id="rId13"/>
    <p:sldId id="327" r:id="rId14"/>
    <p:sldId id="324" r:id="rId15"/>
    <p:sldId id="320" r:id="rId16"/>
    <p:sldId id="316" r:id="rId17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6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32" autoAdjust="0"/>
    <p:restoredTop sz="95494" autoAdjust="0"/>
  </p:normalViewPr>
  <p:slideViewPr>
    <p:cSldViewPr snapToGrid="0">
      <p:cViewPr varScale="1">
        <p:scale>
          <a:sx n="89" d="100"/>
          <a:sy n="89" d="100"/>
        </p:scale>
        <p:origin x="787" y="72"/>
      </p:cViewPr>
      <p:guideLst>
        <p:guide orient="horz" pos="936"/>
        <p:guide pos="46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273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03CBD-0C4E-4283-90FE-FFAE678A0556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1121D-3AFE-433D-B8ED-8B9E362CF4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289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8D6EF-C4A1-448D-A4DB-463672C28CFD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78773-395A-4141-9ACF-C595F52553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292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7481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65pt Intel Clear pro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85339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smtClean="0">
                <a:latin typeface="Arial"/>
              </a:rPr>
              <a:t>Click icon to add picture</a:t>
            </a:r>
            <a:endParaRPr lang="en-US" sz="1467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smtClean="0">
                <a:latin typeface="Arial"/>
              </a:rPr>
              <a:t>Click icon to add picture</a:t>
            </a:r>
            <a:endParaRPr lang="en-US" sz="1467" dirty="0"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0087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3785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 smtClean="0"/>
              <a:t>“36pt Intel Clear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155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9660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91944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7" y="0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6880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58225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13752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2338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7480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27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0608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11456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7" y="3825604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7" y="4626386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sp>
        <p:nvSpPr>
          <p:cNvPr id="10" name="Freeform 36"/>
          <p:cNvSpPr>
            <a:spLocks noEditPoints="1"/>
          </p:cNvSpPr>
          <p:nvPr/>
        </p:nvSpPr>
        <p:spPr bwMode="auto">
          <a:xfrm>
            <a:off x="602395" y="514776"/>
            <a:ext cx="1665592" cy="1097757"/>
          </a:xfrm>
          <a:custGeom>
            <a:avLst/>
            <a:gdLst>
              <a:gd name="T0" fmla="*/ 2295 w 3777"/>
              <a:gd name="T1" fmla="*/ 1128 h 2491"/>
              <a:gd name="T2" fmla="*/ 2564 w 3777"/>
              <a:gd name="T3" fmla="*/ 1149 h 2491"/>
              <a:gd name="T4" fmla="*/ 2434 w 3777"/>
              <a:gd name="T5" fmla="*/ 1046 h 2491"/>
              <a:gd name="T6" fmla="*/ 1474 w 3777"/>
              <a:gd name="T7" fmla="*/ 949 h 2491"/>
              <a:gd name="T8" fmla="*/ 1548 w 3777"/>
              <a:gd name="T9" fmla="*/ 1130 h 2491"/>
              <a:gd name="T10" fmla="*/ 1326 w 3777"/>
              <a:gd name="T11" fmla="*/ 1068 h 2491"/>
              <a:gd name="T12" fmla="*/ 920 w 3777"/>
              <a:gd name="T13" fmla="*/ 900 h 2491"/>
              <a:gd name="T14" fmla="*/ 630 w 3777"/>
              <a:gd name="T15" fmla="*/ 1637 h 2491"/>
              <a:gd name="T16" fmla="*/ 551 w 3777"/>
              <a:gd name="T17" fmla="*/ 1468 h 2491"/>
              <a:gd name="T18" fmla="*/ 2646 w 3777"/>
              <a:gd name="T19" fmla="*/ 959 h 2491"/>
              <a:gd name="T20" fmla="*/ 2769 w 3777"/>
              <a:gd name="T21" fmla="*/ 1272 h 2491"/>
              <a:gd name="T22" fmla="*/ 2335 w 3777"/>
              <a:gd name="T23" fmla="*/ 1478 h 2491"/>
              <a:gd name="T24" fmla="*/ 2551 w 3777"/>
              <a:gd name="T25" fmla="*/ 1496 h 2491"/>
              <a:gd name="T26" fmla="*/ 2677 w 3777"/>
              <a:gd name="T27" fmla="*/ 1613 h 2491"/>
              <a:gd name="T28" fmla="*/ 2400 w 3777"/>
              <a:gd name="T29" fmla="*/ 1677 h 2491"/>
              <a:gd name="T30" fmla="*/ 2162 w 3777"/>
              <a:gd name="T31" fmla="*/ 1556 h 2491"/>
              <a:gd name="T32" fmla="*/ 2087 w 3777"/>
              <a:gd name="T33" fmla="*/ 1215 h 2491"/>
              <a:gd name="T34" fmla="*/ 2243 w 3777"/>
              <a:gd name="T35" fmla="*/ 941 h 2491"/>
              <a:gd name="T36" fmla="*/ 412 w 3777"/>
              <a:gd name="T37" fmla="*/ 815 h 2491"/>
              <a:gd name="T38" fmla="*/ 164 w 3777"/>
              <a:gd name="T39" fmla="*/ 1308 h 2491"/>
              <a:gd name="T40" fmla="*/ 246 w 3777"/>
              <a:gd name="T41" fmla="*/ 1819 h 2491"/>
              <a:gd name="T42" fmla="*/ 614 w 3777"/>
              <a:gd name="T43" fmla="*/ 2109 h 2491"/>
              <a:gd name="T44" fmla="*/ 1163 w 3777"/>
              <a:gd name="T45" fmla="*/ 2229 h 2491"/>
              <a:gd name="T46" fmla="*/ 1796 w 3777"/>
              <a:gd name="T47" fmla="*/ 2220 h 2491"/>
              <a:gd name="T48" fmla="*/ 2654 w 3777"/>
              <a:gd name="T49" fmla="*/ 2031 h 2491"/>
              <a:gd name="T50" fmla="*/ 3022 w 3777"/>
              <a:gd name="T51" fmla="*/ 2160 h 2491"/>
              <a:gd name="T52" fmla="*/ 2228 w 3777"/>
              <a:gd name="T53" fmla="*/ 2412 h 2491"/>
              <a:gd name="T54" fmla="*/ 1360 w 3777"/>
              <a:gd name="T55" fmla="*/ 2489 h 2491"/>
              <a:gd name="T56" fmla="*/ 599 w 3777"/>
              <a:gd name="T57" fmla="*/ 2344 h 2491"/>
              <a:gd name="T58" fmla="*/ 135 w 3777"/>
              <a:gd name="T59" fmla="*/ 1990 h 2491"/>
              <a:gd name="T60" fmla="*/ 2 w 3777"/>
              <a:gd name="T61" fmla="*/ 1451 h 2491"/>
              <a:gd name="T62" fmla="*/ 206 w 3777"/>
              <a:gd name="T63" fmla="*/ 933 h 2491"/>
              <a:gd name="T64" fmla="*/ 1887 w 3777"/>
              <a:gd name="T65" fmla="*/ 900 h 2491"/>
              <a:gd name="T66" fmla="*/ 1899 w 3777"/>
              <a:gd name="T67" fmla="*/ 1478 h 2491"/>
              <a:gd name="T68" fmla="*/ 1918 w 3777"/>
              <a:gd name="T69" fmla="*/ 1665 h 2491"/>
              <a:gd name="T70" fmla="*/ 1716 w 3777"/>
              <a:gd name="T71" fmla="*/ 1552 h 2491"/>
              <a:gd name="T72" fmla="*/ 745 w 3777"/>
              <a:gd name="T73" fmla="*/ 608 h 2491"/>
              <a:gd name="T74" fmla="*/ 3078 w 3777"/>
              <a:gd name="T75" fmla="*/ 1659 h 2491"/>
              <a:gd name="T76" fmla="*/ 2899 w 3777"/>
              <a:gd name="T77" fmla="*/ 1548 h 2491"/>
              <a:gd name="T78" fmla="*/ 2515 w 3777"/>
              <a:gd name="T79" fmla="*/ 0 h 2491"/>
              <a:gd name="T80" fmla="*/ 3161 w 3777"/>
              <a:gd name="T81" fmla="*/ 109 h 2491"/>
              <a:gd name="T82" fmla="*/ 3615 w 3777"/>
              <a:gd name="T83" fmla="*/ 404 h 2491"/>
              <a:gd name="T84" fmla="*/ 3777 w 3777"/>
              <a:gd name="T85" fmla="*/ 900 h 2491"/>
              <a:gd name="T86" fmla="*/ 3591 w 3777"/>
              <a:gd name="T87" fmla="*/ 1385 h 2491"/>
              <a:gd name="T88" fmla="*/ 3211 w 3777"/>
              <a:gd name="T89" fmla="*/ 1665 h 2491"/>
              <a:gd name="T90" fmla="*/ 3510 w 3777"/>
              <a:gd name="T91" fmla="*/ 1151 h 2491"/>
              <a:gd name="T92" fmla="*/ 3557 w 3777"/>
              <a:gd name="T93" fmla="*/ 684 h 2491"/>
              <a:gd name="T94" fmla="*/ 3258 w 3777"/>
              <a:gd name="T95" fmla="*/ 321 h 2491"/>
              <a:gd name="T96" fmla="*/ 2715 w 3777"/>
              <a:gd name="T97" fmla="*/ 149 h 2491"/>
              <a:gd name="T98" fmla="*/ 2027 w 3777"/>
              <a:gd name="T99" fmla="*/ 153 h 2491"/>
              <a:gd name="T100" fmla="*/ 1292 w 3777"/>
              <a:gd name="T101" fmla="*/ 321 h 2491"/>
              <a:gd name="T102" fmla="*/ 933 w 3777"/>
              <a:gd name="T103" fmla="*/ 383 h 2491"/>
              <a:gd name="T104" fmla="*/ 1651 w 3777"/>
              <a:gd name="T105" fmla="*/ 103 h 2491"/>
              <a:gd name="T106" fmla="*/ 2396 w 3777"/>
              <a:gd name="T107" fmla="*/ 0 h 2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2491">
                <a:moveTo>
                  <a:pt x="2434" y="1046"/>
                </a:moveTo>
                <a:lnTo>
                  <a:pt x="2396" y="1050"/>
                </a:lnTo>
                <a:lnTo>
                  <a:pt x="2362" y="1062"/>
                </a:lnTo>
                <a:lnTo>
                  <a:pt x="2335" y="1078"/>
                </a:lnTo>
                <a:lnTo>
                  <a:pt x="2311" y="1102"/>
                </a:lnTo>
                <a:lnTo>
                  <a:pt x="2295" y="1128"/>
                </a:lnTo>
                <a:lnTo>
                  <a:pt x="2285" y="1153"/>
                </a:lnTo>
                <a:lnTo>
                  <a:pt x="2279" y="1179"/>
                </a:lnTo>
                <a:lnTo>
                  <a:pt x="2275" y="1211"/>
                </a:lnTo>
                <a:lnTo>
                  <a:pt x="2574" y="1211"/>
                </a:lnTo>
                <a:lnTo>
                  <a:pt x="2572" y="1179"/>
                </a:lnTo>
                <a:lnTo>
                  <a:pt x="2564" y="1149"/>
                </a:lnTo>
                <a:lnTo>
                  <a:pt x="2555" y="1122"/>
                </a:lnTo>
                <a:lnTo>
                  <a:pt x="2541" y="1098"/>
                </a:lnTo>
                <a:lnTo>
                  <a:pt x="2521" y="1076"/>
                </a:lnTo>
                <a:lnTo>
                  <a:pt x="2497" y="1060"/>
                </a:lnTo>
                <a:lnTo>
                  <a:pt x="2467" y="1050"/>
                </a:lnTo>
                <a:lnTo>
                  <a:pt x="2434" y="1046"/>
                </a:lnTo>
                <a:close/>
                <a:moveTo>
                  <a:pt x="920" y="900"/>
                </a:moveTo>
                <a:lnTo>
                  <a:pt x="1320" y="900"/>
                </a:lnTo>
                <a:lnTo>
                  <a:pt x="1367" y="904"/>
                </a:lnTo>
                <a:lnTo>
                  <a:pt x="1409" y="914"/>
                </a:lnTo>
                <a:lnTo>
                  <a:pt x="1445" y="929"/>
                </a:lnTo>
                <a:lnTo>
                  <a:pt x="1474" y="949"/>
                </a:lnTo>
                <a:lnTo>
                  <a:pt x="1498" y="973"/>
                </a:lnTo>
                <a:lnTo>
                  <a:pt x="1516" y="1001"/>
                </a:lnTo>
                <a:lnTo>
                  <a:pt x="1532" y="1031"/>
                </a:lnTo>
                <a:lnTo>
                  <a:pt x="1540" y="1062"/>
                </a:lnTo>
                <a:lnTo>
                  <a:pt x="1546" y="1096"/>
                </a:lnTo>
                <a:lnTo>
                  <a:pt x="1548" y="1130"/>
                </a:lnTo>
                <a:lnTo>
                  <a:pt x="1548" y="1667"/>
                </a:lnTo>
                <a:lnTo>
                  <a:pt x="1354" y="1667"/>
                </a:lnTo>
                <a:lnTo>
                  <a:pt x="1354" y="1130"/>
                </a:lnTo>
                <a:lnTo>
                  <a:pt x="1352" y="1104"/>
                </a:lnTo>
                <a:lnTo>
                  <a:pt x="1342" y="1084"/>
                </a:lnTo>
                <a:lnTo>
                  <a:pt x="1326" y="1068"/>
                </a:lnTo>
                <a:lnTo>
                  <a:pt x="1304" y="1060"/>
                </a:lnTo>
                <a:lnTo>
                  <a:pt x="1274" y="1056"/>
                </a:lnTo>
                <a:lnTo>
                  <a:pt x="1114" y="1056"/>
                </a:lnTo>
                <a:lnTo>
                  <a:pt x="1114" y="1667"/>
                </a:lnTo>
                <a:lnTo>
                  <a:pt x="920" y="1667"/>
                </a:lnTo>
                <a:lnTo>
                  <a:pt x="920" y="900"/>
                </a:lnTo>
                <a:close/>
                <a:moveTo>
                  <a:pt x="551" y="900"/>
                </a:moveTo>
                <a:lnTo>
                  <a:pt x="747" y="900"/>
                </a:lnTo>
                <a:lnTo>
                  <a:pt x="747" y="1675"/>
                </a:lnTo>
                <a:lnTo>
                  <a:pt x="702" y="1667"/>
                </a:lnTo>
                <a:lnTo>
                  <a:pt x="662" y="1655"/>
                </a:lnTo>
                <a:lnTo>
                  <a:pt x="630" y="1637"/>
                </a:lnTo>
                <a:lnTo>
                  <a:pt x="604" y="1617"/>
                </a:lnTo>
                <a:lnTo>
                  <a:pt x="585" y="1591"/>
                </a:lnTo>
                <a:lnTo>
                  <a:pt x="569" y="1564"/>
                </a:lnTo>
                <a:lnTo>
                  <a:pt x="559" y="1534"/>
                </a:lnTo>
                <a:lnTo>
                  <a:pt x="553" y="1502"/>
                </a:lnTo>
                <a:lnTo>
                  <a:pt x="551" y="1468"/>
                </a:lnTo>
                <a:lnTo>
                  <a:pt x="551" y="900"/>
                </a:lnTo>
                <a:close/>
                <a:moveTo>
                  <a:pt x="2442" y="886"/>
                </a:moveTo>
                <a:lnTo>
                  <a:pt x="2501" y="892"/>
                </a:lnTo>
                <a:lnTo>
                  <a:pt x="2557" y="906"/>
                </a:lnTo>
                <a:lnTo>
                  <a:pt x="2604" y="928"/>
                </a:lnTo>
                <a:lnTo>
                  <a:pt x="2646" y="959"/>
                </a:lnTo>
                <a:lnTo>
                  <a:pt x="2683" y="997"/>
                </a:lnTo>
                <a:lnTo>
                  <a:pt x="2713" y="1042"/>
                </a:lnTo>
                <a:lnTo>
                  <a:pt x="2737" y="1092"/>
                </a:lnTo>
                <a:lnTo>
                  <a:pt x="2755" y="1147"/>
                </a:lnTo>
                <a:lnTo>
                  <a:pt x="2765" y="1209"/>
                </a:lnTo>
                <a:lnTo>
                  <a:pt x="2769" y="1272"/>
                </a:lnTo>
                <a:lnTo>
                  <a:pt x="2769" y="1344"/>
                </a:lnTo>
                <a:lnTo>
                  <a:pt x="2275" y="1344"/>
                </a:lnTo>
                <a:lnTo>
                  <a:pt x="2279" y="1383"/>
                </a:lnTo>
                <a:lnTo>
                  <a:pt x="2291" y="1421"/>
                </a:lnTo>
                <a:lnTo>
                  <a:pt x="2309" y="1453"/>
                </a:lnTo>
                <a:lnTo>
                  <a:pt x="2335" y="1478"/>
                </a:lnTo>
                <a:lnTo>
                  <a:pt x="2366" y="1498"/>
                </a:lnTo>
                <a:lnTo>
                  <a:pt x="2404" y="1510"/>
                </a:lnTo>
                <a:lnTo>
                  <a:pt x="2448" y="1514"/>
                </a:lnTo>
                <a:lnTo>
                  <a:pt x="2487" y="1512"/>
                </a:lnTo>
                <a:lnTo>
                  <a:pt x="2521" y="1506"/>
                </a:lnTo>
                <a:lnTo>
                  <a:pt x="2551" y="1496"/>
                </a:lnTo>
                <a:lnTo>
                  <a:pt x="2576" y="1482"/>
                </a:lnTo>
                <a:lnTo>
                  <a:pt x="2602" y="1465"/>
                </a:lnTo>
                <a:lnTo>
                  <a:pt x="2626" y="1443"/>
                </a:lnTo>
                <a:lnTo>
                  <a:pt x="2747" y="1556"/>
                </a:lnTo>
                <a:lnTo>
                  <a:pt x="2713" y="1587"/>
                </a:lnTo>
                <a:lnTo>
                  <a:pt x="2677" y="1613"/>
                </a:lnTo>
                <a:lnTo>
                  <a:pt x="2640" y="1637"/>
                </a:lnTo>
                <a:lnTo>
                  <a:pt x="2600" y="1655"/>
                </a:lnTo>
                <a:lnTo>
                  <a:pt x="2555" y="1667"/>
                </a:lnTo>
                <a:lnTo>
                  <a:pt x="2503" y="1675"/>
                </a:lnTo>
                <a:lnTo>
                  <a:pt x="2446" y="1679"/>
                </a:lnTo>
                <a:lnTo>
                  <a:pt x="2400" y="1677"/>
                </a:lnTo>
                <a:lnTo>
                  <a:pt x="2354" y="1669"/>
                </a:lnTo>
                <a:lnTo>
                  <a:pt x="2311" y="1659"/>
                </a:lnTo>
                <a:lnTo>
                  <a:pt x="2269" y="1641"/>
                </a:lnTo>
                <a:lnTo>
                  <a:pt x="2232" y="1619"/>
                </a:lnTo>
                <a:lnTo>
                  <a:pt x="2194" y="1591"/>
                </a:lnTo>
                <a:lnTo>
                  <a:pt x="2162" y="1556"/>
                </a:lnTo>
                <a:lnTo>
                  <a:pt x="2136" y="1516"/>
                </a:lnTo>
                <a:lnTo>
                  <a:pt x="2113" y="1468"/>
                </a:lnTo>
                <a:lnTo>
                  <a:pt x="2097" y="1413"/>
                </a:lnTo>
                <a:lnTo>
                  <a:pt x="2087" y="1352"/>
                </a:lnTo>
                <a:lnTo>
                  <a:pt x="2083" y="1282"/>
                </a:lnTo>
                <a:lnTo>
                  <a:pt x="2087" y="1215"/>
                </a:lnTo>
                <a:lnTo>
                  <a:pt x="2097" y="1155"/>
                </a:lnTo>
                <a:lnTo>
                  <a:pt x="2115" y="1100"/>
                </a:lnTo>
                <a:lnTo>
                  <a:pt x="2138" y="1050"/>
                </a:lnTo>
                <a:lnTo>
                  <a:pt x="2168" y="1009"/>
                </a:lnTo>
                <a:lnTo>
                  <a:pt x="2204" y="971"/>
                </a:lnTo>
                <a:lnTo>
                  <a:pt x="2243" y="941"/>
                </a:lnTo>
                <a:lnTo>
                  <a:pt x="2289" y="918"/>
                </a:lnTo>
                <a:lnTo>
                  <a:pt x="2337" y="900"/>
                </a:lnTo>
                <a:lnTo>
                  <a:pt x="2388" y="890"/>
                </a:lnTo>
                <a:lnTo>
                  <a:pt x="2442" y="886"/>
                </a:lnTo>
                <a:close/>
                <a:moveTo>
                  <a:pt x="412" y="713"/>
                </a:moveTo>
                <a:lnTo>
                  <a:pt x="412" y="815"/>
                </a:lnTo>
                <a:lnTo>
                  <a:pt x="357" y="882"/>
                </a:lnTo>
                <a:lnTo>
                  <a:pt x="305" y="957"/>
                </a:lnTo>
                <a:lnTo>
                  <a:pt x="258" y="1038"/>
                </a:lnTo>
                <a:lnTo>
                  <a:pt x="218" y="1124"/>
                </a:lnTo>
                <a:lnTo>
                  <a:pt x="186" y="1215"/>
                </a:lnTo>
                <a:lnTo>
                  <a:pt x="164" y="1308"/>
                </a:lnTo>
                <a:lnTo>
                  <a:pt x="151" y="1405"/>
                </a:lnTo>
                <a:lnTo>
                  <a:pt x="151" y="1500"/>
                </a:lnTo>
                <a:lnTo>
                  <a:pt x="161" y="1597"/>
                </a:lnTo>
                <a:lnTo>
                  <a:pt x="180" y="1677"/>
                </a:lnTo>
                <a:lnTo>
                  <a:pt x="210" y="1752"/>
                </a:lnTo>
                <a:lnTo>
                  <a:pt x="246" y="1819"/>
                </a:lnTo>
                <a:lnTo>
                  <a:pt x="291" y="1881"/>
                </a:lnTo>
                <a:lnTo>
                  <a:pt x="343" y="1936"/>
                </a:lnTo>
                <a:lnTo>
                  <a:pt x="402" y="1988"/>
                </a:lnTo>
                <a:lnTo>
                  <a:pt x="468" y="2033"/>
                </a:lnTo>
                <a:lnTo>
                  <a:pt x="539" y="2073"/>
                </a:lnTo>
                <a:lnTo>
                  <a:pt x="614" y="2109"/>
                </a:lnTo>
                <a:lnTo>
                  <a:pt x="696" y="2140"/>
                </a:lnTo>
                <a:lnTo>
                  <a:pt x="783" y="2166"/>
                </a:lnTo>
                <a:lnTo>
                  <a:pt x="872" y="2188"/>
                </a:lnTo>
                <a:lnTo>
                  <a:pt x="967" y="2206"/>
                </a:lnTo>
                <a:lnTo>
                  <a:pt x="1064" y="2220"/>
                </a:lnTo>
                <a:lnTo>
                  <a:pt x="1163" y="2229"/>
                </a:lnTo>
                <a:lnTo>
                  <a:pt x="1266" y="2235"/>
                </a:lnTo>
                <a:lnTo>
                  <a:pt x="1369" y="2237"/>
                </a:lnTo>
                <a:lnTo>
                  <a:pt x="1474" y="2237"/>
                </a:lnTo>
                <a:lnTo>
                  <a:pt x="1581" y="2235"/>
                </a:lnTo>
                <a:lnTo>
                  <a:pt x="1689" y="2229"/>
                </a:lnTo>
                <a:lnTo>
                  <a:pt x="1796" y="2220"/>
                </a:lnTo>
                <a:lnTo>
                  <a:pt x="1934" y="2204"/>
                </a:lnTo>
                <a:lnTo>
                  <a:pt x="2079" y="2180"/>
                </a:lnTo>
                <a:lnTo>
                  <a:pt x="2224" y="2152"/>
                </a:lnTo>
                <a:lnTo>
                  <a:pt x="2370" y="2116"/>
                </a:lnTo>
                <a:lnTo>
                  <a:pt x="2513" y="2077"/>
                </a:lnTo>
                <a:lnTo>
                  <a:pt x="2654" y="2031"/>
                </a:lnTo>
                <a:lnTo>
                  <a:pt x="2786" y="1982"/>
                </a:lnTo>
                <a:lnTo>
                  <a:pt x="2913" y="1930"/>
                </a:lnTo>
                <a:lnTo>
                  <a:pt x="3032" y="1873"/>
                </a:lnTo>
                <a:lnTo>
                  <a:pt x="3137" y="1815"/>
                </a:lnTo>
                <a:lnTo>
                  <a:pt x="3137" y="2101"/>
                </a:lnTo>
                <a:lnTo>
                  <a:pt x="3022" y="2160"/>
                </a:lnTo>
                <a:lnTo>
                  <a:pt x="2901" y="2214"/>
                </a:lnTo>
                <a:lnTo>
                  <a:pt x="2773" y="2263"/>
                </a:lnTo>
                <a:lnTo>
                  <a:pt x="2638" y="2307"/>
                </a:lnTo>
                <a:lnTo>
                  <a:pt x="2503" y="2346"/>
                </a:lnTo>
                <a:lnTo>
                  <a:pt x="2364" y="2382"/>
                </a:lnTo>
                <a:lnTo>
                  <a:pt x="2228" y="2412"/>
                </a:lnTo>
                <a:lnTo>
                  <a:pt x="2095" y="2438"/>
                </a:lnTo>
                <a:lnTo>
                  <a:pt x="1964" y="2457"/>
                </a:lnTo>
                <a:lnTo>
                  <a:pt x="1839" y="2471"/>
                </a:lnTo>
                <a:lnTo>
                  <a:pt x="1673" y="2485"/>
                </a:lnTo>
                <a:lnTo>
                  <a:pt x="1512" y="2491"/>
                </a:lnTo>
                <a:lnTo>
                  <a:pt x="1360" y="2489"/>
                </a:lnTo>
                <a:lnTo>
                  <a:pt x="1215" y="2481"/>
                </a:lnTo>
                <a:lnTo>
                  <a:pt x="1076" y="2465"/>
                </a:lnTo>
                <a:lnTo>
                  <a:pt x="945" y="2445"/>
                </a:lnTo>
                <a:lnTo>
                  <a:pt x="820" y="2418"/>
                </a:lnTo>
                <a:lnTo>
                  <a:pt x="706" y="2384"/>
                </a:lnTo>
                <a:lnTo>
                  <a:pt x="599" y="2344"/>
                </a:lnTo>
                <a:lnTo>
                  <a:pt x="499" y="2299"/>
                </a:lnTo>
                <a:lnTo>
                  <a:pt x="408" y="2247"/>
                </a:lnTo>
                <a:lnTo>
                  <a:pt x="327" y="2190"/>
                </a:lnTo>
                <a:lnTo>
                  <a:pt x="254" y="2128"/>
                </a:lnTo>
                <a:lnTo>
                  <a:pt x="188" y="2061"/>
                </a:lnTo>
                <a:lnTo>
                  <a:pt x="135" y="1990"/>
                </a:lnTo>
                <a:lnTo>
                  <a:pt x="89" y="1912"/>
                </a:lnTo>
                <a:lnTo>
                  <a:pt x="54" y="1831"/>
                </a:lnTo>
                <a:lnTo>
                  <a:pt x="28" y="1746"/>
                </a:lnTo>
                <a:lnTo>
                  <a:pt x="8" y="1645"/>
                </a:lnTo>
                <a:lnTo>
                  <a:pt x="0" y="1546"/>
                </a:lnTo>
                <a:lnTo>
                  <a:pt x="2" y="1451"/>
                </a:lnTo>
                <a:lnTo>
                  <a:pt x="14" y="1358"/>
                </a:lnTo>
                <a:lnTo>
                  <a:pt x="36" y="1266"/>
                </a:lnTo>
                <a:lnTo>
                  <a:pt x="65" y="1179"/>
                </a:lnTo>
                <a:lnTo>
                  <a:pt x="105" y="1094"/>
                </a:lnTo>
                <a:lnTo>
                  <a:pt x="153" y="1013"/>
                </a:lnTo>
                <a:lnTo>
                  <a:pt x="206" y="933"/>
                </a:lnTo>
                <a:lnTo>
                  <a:pt x="270" y="858"/>
                </a:lnTo>
                <a:lnTo>
                  <a:pt x="337" y="785"/>
                </a:lnTo>
                <a:lnTo>
                  <a:pt x="412" y="713"/>
                </a:lnTo>
                <a:close/>
                <a:moveTo>
                  <a:pt x="1692" y="690"/>
                </a:moveTo>
                <a:lnTo>
                  <a:pt x="1887" y="690"/>
                </a:lnTo>
                <a:lnTo>
                  <a:pt x="1887" y="900"/>
                </a:lnTo>
                <a:lnTo>
                  <a:pt x="2033" y="900"/>
                </a:lnTo>
                <a:lnTo>
                  <a:pt x="2033" y="1056"/>
                </a:lnTo>
                <a:lnTo>
                  <a:pt x="1887" y="1056"/>
                </a:lnTo>
                <a:lnTo>
                  <a:pt x="1887" y="1435"/>
                </a:lnTo>
                <a:lnTo>
                  <a:pt x="1891" y="1459"/>
                </a:lnTo>
                <a:lnTo>
                  <a:pt x="1899" y="1478"/>
                </a:lnTo>
                <a:lnTo>
                  <a:pt x="1910" y="1492"/>
                </a:lnTo>
                <a:lnTo>
                  <a:pt x="1930" y="1500"/>
                </a:lnTo>
                <a:lnTo>
                  <a:pt x="1954" y="1504"/>
                </a:lnTo>
                <a:lnTo>
                  <a:pt x="2033" y="1504"/>
                </a:lnTo>
                <a:lnTo>
                  <a:pt x="2033" y="1665"/>
                </a:lnTo>
                <a:lnTo>
                  <a:pt x="1918" y="1665"/>
                </a:lnTo>
                <a:lnTo>
                  <a:pt x="1869" y="1661"/>
                </a:lnTo>
                <a:lnTo>
                  <a:pt x="1827" y="1651"/>
                </a:lnTo>
                <a:lnTo>
                  <a:pt x="1790" y="1633"/>
                </a:lnTo>
                <a:lnTo>
                  <a:pt x="1760" y="1609"/>
                </a:lnTo>
                <a:lnTo>
                  <a:pt x="1736" y="1581"/>
                </a:lnTo>
                <a:lnTo>
                  <a:pt x="1716" y="1552"/>
                </a:lnTo>
                <a:lnTo>
                  <a:pt x="1704" y="1518"/>
                </a:lnTo>
                <a:lnTo>
                  <a:pt x="1696" y="1482"/>
                </a:lnTo>
                <a:lnTo>
                  <a:pt x="1692" y="1447"/>
                </a:lnTo>
                <a:lnTo>
                  <a:pt x="1692" y="690"/>
                </a:lnTo>
                <a:close/>
                <a:moveTo>
                  <a:pt x="551" y="608"/>
                </a:moveTo>
                <a:lnTo>
                  <a:pt x="745" y="608"/>
                </a:lnTo>
                <a:lnTo>
                  <a:pt x="745" y="793"/>
                </a:lnTo>
                <a:lnTo>
                  <a:pt x="551" y="793"/>
                </a:lnTo>
                <a:lnTo>
                  <a:pt x="551" y="608"/>
                </a:lnTo>
                <a:close/>
                <a:moveTo>
                  <a:pt x="2882" y="581"/>
                </a:moveTo>
                <a:lnTo>
                  <a:pt x="3078" y="581"/>
                </a:lnTo>
                <a:lnTo>
                  <a:pt x="3078" y="1659"/>
                </a:lnTo>
                <a:lnTo>
                  <a:pt x="3032" y="1651"/>
                </a:lnTo>
                <a:lnTo>
                  <a:pt x="2995" y="1639"/>
                </a:lnTo>
                <a:lnTo>
                  <a:pt x="2961" y="1621"/>
                </a:lnTo>
                <a:lnTo>
                  <a:pt x="2935" y="1599"/>
                </a:lnTo>
                <a:lnTo>
                  <a:pt x="2915" y="1575"/>
                </a:lnTo>
                <a:lnTo>
                  <a:pt x="2899" y="1548"/>
                </a:lnTo>
                <a:lnTo>
                  <a:pt x="2889" y="1518"/>
                </a:lnTo>
                <a:lnTo>
                  <a:pt x="2884" y="1486"/>
                </a:lnTo>
                <a:lnTo>
                  <a:pt x="2882" y="1453"/>
                </a:lnTo>
                <a:lnTo>
                  <a:pt x="2882" y="581"/>
                </a:lnTo>
                <a:close/>
                <a:moveTo>
                  <a:pt x="2396" y="0"/>
                </a:moveTo>
                <a:lnTo>
                  <a:pt x="2515" y="0"/>
                </a:lnTo>
                <a:lnTo>
                  <a:pt x="2632" y="6"/>
                </a:lnTo>
                <a:lnTo>
                  <a:pt x="2745" y="16"/>
                </a:lnTo>
                <a:lnTo>
                  <a:pt x="2856" y="32"/>
                </a:lnTo>
                <a:lnTo>
                  <a:pt x="2963" y="52"/>
                </a:lnTo>
                <a:lnTo>
                  <a:pt x="3064" y="77"/>
                </a:lnTo>
                <a:lnTo>
                  <a:pt x="3161" y="109"/>
                </a:lnTo>
                <a:lnTo>
                  <a:pt x="3252" y="145"/>
                </a:lnTo>
                <a:lnTo>
                  <a:pt x="3339" y="186"/>
                </a:lnTo>
                <a:lnTo>
                  <a:pt x="3419" y="232"/>
                </a:lnTo>
                <a:lnTo>
                  <a:pt x="3492" y="285"/>
                </a:lnTo>
                <a:lnTo>
                  <a:pt x="3557" y="341"/>
                </a:lnTo>
                <a:lnTo>
                  <a:pt x="3615" y="404"/>
                </a:lnTo>
                <a:lnTo>
                  <a:pt x="3664" y="472"/>
                </a:lnTo>
                <a:lnTo>
                  <a:pt x="3706" y="545"/>
                </a:lnTo>
                <a:lnTo>
                  <a:pt x="3740" y="622"/>
                </a:lnTo>
                <a:lnTo>
                  <a:pt x="3761" y="708"/>
                </a:lnTo>
                <a:lnTo>
                  <a:pt x="3775" y="805"/>
                </a:lnTo>
                <a:lnTo>
                  <a:pt x="3777" y="900"/>
                </a:lnTo>
                <a:lnTo>
                  <a:pt x="3769" y="991"/>
                </a:lnTo>
                <a:lnTo>
                  <a:pt x="3750" y="1080"/>
                </a:lnTo>
                <a:lnTo>
                  <a:pt x="3722" y="1163"/>
                </a:lnTo>
                <a:lnTo>
                  <a:pt x="3684" y="1243"/>
                </a:lnTo>
                <a:lnTo>
                  <a:pt x="3641" y="1316"/>
                </a:lnTo>
                <a:lnTo>
                  <a:pt x="3591" y="1385"/>
                </a:lnTo>
                <a:lnTo>
                  <a:pt x="3536" y="1449"/>
                </a:lnTo>
                <a:lnTo>
                  <a:pt x="3476" y="1506"/>
                </a:lnTo>
                <a:lnTo>
                  <a:pt x="3413" y="1556"/>
                </a:lnTo>
                <a:lnTo>
                  <a:pt x="3345" y="1599"/>
                </a:lnTo>
                <a:lnTo>
                  <a:pt x="3278" y="1637"/>
                </a:lnTo>
                <a:lnTo>
                  <a:pt x="3211" y="1665"/>
                </a:lnTo>
                <a:lnTo>
                  <a:pt x="3211" y="1459"/>
                </a:lnTo>
                <a:lnTo>
                  <a:pt x="3286" y="1409"/>
                </a:lnTo>
                <a:lnTo>
                  <a:pt x="3355" y="1352"/>
                </a:lnTo>
                <a:lnTo>
                  <a:pt x="3415" y="1288"/>
                </a:lnTo>
                <a:lnTo>
                  <a:pt x="3468" y="1221"/>
                </a:lnTo>
                <a:lnTo>
                  <a:pt x="3510" y="1151"/>
                </a:lnTo>
                <a:lnTo>
                  <a:pt x="3543" y="1076"/>
                </a:lnTo>
                <a:lnTo>
                  <a:pt x="3569" y="1001"/>
                </a:lnTo>
                <a:lnTo>
                  <a:pt x="3581" y="922"/>
                </a:lnTo>
                <a:lnTo>
                  <a:pt x="3585" y="842"/>
                </a:lnTo>
                <a:lnTo>
                  <a:pt x="3577" y="763"/>
                </a:lnTo>
                <a:lnTo>
                  <a:pt x="3557" y="684"/>
                </a:lnTo>
                <a:lnTo>
                  <a:pt x="3530" y="610"/>
                </a:lnTo>
                <a:lnTo>
                  <a:pt x="3490" y="541"/>
                </a:lnTo>
                <a:lnTo>
                  <a:pt x="3444" y="478"/>
                </a:lnTo>
                <a:lnTo>
                  <a:pt x="3389" y="420"/>
                </a:lnTo>
                <a:lnTo>
                  <a:pt x="3327" y="369"/>
                </a:lnTo>
                <a:lnTo>
                  <a:pt x="3258" y="321"/>
                </a:lnTo>
                <a:lnTo>
                  <a:pt x="3183" y="280"/>
                </a:lnTo>
                <a:lnTo>
                  <a:pt x="3100" y="244"/>
                </a:lnTo>
                <a:lnTo>
                  <a:pt x="3010" y="212"/>
                </a:lnTo>
                <a:lnTo>
                  <a:pt x="2917" y="186"/>
                </a:lnTo>
                <a:lnTo>
                  <a:pt x="2818" y="165"/>
                </a:lnTo>
                <a:lnTo>
                  <a:pt x="2715" y="149"/>
                </a:lnTo>
                <a:lnTo>
                  <a:pt x="2608" y="139"/>
                </a:lnTo>
                <a:lnTo>
                  <a:pt x="2497" y="131"/>
                </a:lnTo>
                <a:lnTo>
                  <a:pt x="2384" y="131"/>
                </a:lnTo>
                <a:lnTo>
                  <a:pt x="2267" y="133"/>
                </a:lnTo>
                <a:lnTo>
                  <a:pt x="2148" y="141"/>
                </a:lnTo>
                <a:lnTo>
                  <a:pt x="2027" y="153"/>
                </a:lnTo>
                <a:lnTo>
                  <a:pt x="1905" y="171"/>
                </a:lnTo>
                <a:lnTo>
                  <a:pt x="1782" y="192"/>
                </a:lnTo>
                <a:lnTo>
                  <a:pt x="1659" y="218"/>
                </a:lnTo>
                <a:lnTo>
                  <a:pt x="1536" y="248"/>
                </a:lnTo>
                <a:lnTo>
                  <a:pt x="1413" y="283"/>
                </a:lnTo>
                <a:lnTo>
                  <a:pt x="1292" y="321"/>
                </a:lnTo>
                <a:lnTo>
                  <a:pt x="1171" y="365"/>
                </a:lnTo>
                <a:lnTo>
                  <a:pt x="1052" y="412"/>
                </a:lnTo>
                <a:lnTo>
                  <a:pt x="937" y="464"/>
                </a:lnTo>
                <a:lnTo>
                  <a:pt x="824" y="519"/>
                </a:lnTo>
                <a:lnTo>
                  <a:pt x="824" y="446"/>
                </a:lnTo>
                <a:lnTo>
                  <a:pt x="933" y="383"/>
                </a:lnTo>
                <a:lnTo>
                  <a:pt x="1046" y="325"/>
                </a:lnTo>
                <a:lnTo>
                  <a:pt x="1163" y="270"/>
                </a:lnTo>
                <a:lnTo>
                  <a:pt x="1282" y="222"/>
                </a:lnTo>
                <a:lnTo>
                  <a:pt x="1405" y="176"/>
                </a:lnTo>
                <a:lnTo>
                  <a:pt x="1528" y="137"/>
                </a:lnTo>
                <a:lnTo>
                  <a:pt x="1651" y="103"/>
                </a:lnTo>
                <a:lnTo>
                  <a:pt x="1776" y="73"/>
                </a:lnTo>
                <a:lnTo>
                  <a:pt x="1903" y="50"/>
                </a:lnTo>
                <a:lnTo>
                  <a:pt x="2027" y="30"/>
                </a:lnTo>
                <a:lnTo>
                  <a:pt x="2150" y="14"/>
                </a:lnTo>
                <a:lnTo>
                  <a:pt x="2273" y="4"/>
                </a:lnTo>
                <a:lnTo>
                  <a:pt x="239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2" name="Freeform 37"/>
          <p:cNvSpPr>
            <a:spLocks noEditPoints="1"/>
          </p:cNvSpPr>
          <p:nvPr/>
        </p:nvSpPr>
        <p:spPr bwMode="auto">
          <a:xfrm>
            <a:off x="2017577" y="770479"/>
            <a:ext cx="69657" cy="68775"/>
          </a:xfrm>
          <a:custGeom>
            <a:avLst/>
            <a:gdLst>
              <a:gd name="T0" fmla="*/ 61 w 156"/>
              <a:gd name="T1" fmla="*/ 73 h 156"/>
              <a:gd name="T2" fmla="*/ 69 w 156"/>
              <a:gd name="T3" fmla="*/ 73 h 156"/>
              <a:gd name="T4" fmla="*/ 75 w 156"/>
              <a:gd name="T5" fmla="*/ 73 h 156"/>
              <a:gd name="T6" fmla="*/ 87 w 156"/>
              <a:gd name="T7" fmla="*/ 71 h 156"/>
              <a:gd name="T8" fmla="*/ 93 w 156"/>
              <a:gd name="T9" fmla="*/ 65 h 156"/>
              <a:gd name="T10" fmla="*/ 93 w 156"/>
              <a:gd name="T11" fmla="*/ 57 h 156"/>
              <a:gd name="T12" fmla="*/ 89 w 156"/>
              <a:gd name="T13" fmla="*/ 49 h 156"/>
              <a:gd name="T14" fmla="*/ 81 w 156"/>
              <a:gd name="T15" fmla="*/ 45 h 156"/>
              <a:gd name="T16" fmla="*/ 61 w 156"/>
              <a:gd name="T17" fmla="*/ 45 h 156"/>
              <a:gd name="T18" fmla="*/ 89 w 156"/>
              <a:gd name="T19" fmla="*/ 29 h 156"/>
              <a:gd name="T20" fmla="*/ 109 w 156"/>
              <a:gd name="T21" fmla="*/ 43 h 156"/>
              <a:gd name="T22" fmla="*/ 111 w 156"/>
              <a:gd name="T23" fmla="*/ 59 h 156"/>
              <a:gd name="T24" fmla="*/ 109 w 156"/>
              <a:gd name="T25" fmla="*/ 73 h 156"/>
              <a:gd name="T26" fmla="*/ 99 w 156"/>
              <a:gd name="T27" fmla="*/ 81 h 156"/>
              <a:gd name="T28" fmla="*/ 114 w 156"/>
              <a:gd name="T29" fmla="*/ 119 h 156"/>
              <a:gd name="T30" fmla="*/ 114 w 156"/>
              <a:gd name="T31" fmla="*/ 123 h 156"/>
              <a:gd name="T32" fmla="*/ 113 w 156"/>
              <a:gd name="T33" fmla="*/ 125 h 156"/>
              <a:gd name="T34" fmla="*/ 97 w 156"/>
              <a:gd name="T35" fmla="*/ 125 h 156"/>
              <a:gd name="T36" fmla="*/ 95 w 156"/>
              <a:gd name="T37" fmla="*/ 123 h 156"/>
              <a:gd name="T38" fmla="*/ 73 w 156"/>
              <a:gd name="T39" fmla="*/ 89 h 156"/>
              <a:gd name="T40" fmla="*/ 71 w 156"/>
              <a:gd name="T41" fmla="*/ 87 h 156"/>
              <a:gd name="T42" fmla="*/ 63 w 156"/>
              <a:gd name="T43" fmla="*/ 87 h 156"/>
              <a:gd name="T44" fmla="*/ 63 w 156"/>
              <a:gd name="T45" fmla="*/ 123 h 156"/>
              <a:gd name="T46" fmla="*/ 59 w 156"/>
              <a:gd name="T47" fmla="*/ 125 h 156"/>
              <a:gd name="T48" fmla="*/ 43 w 156"/>
              <a:gd name="T49" fmla="*/ 123 h 156"/>
              <a:gd name="T50" fmla="*/ 43 w 156"/>
              <a:gd name="T51" fmla="*/ 37 h 156"/>
              <a:gd name="T52" fmla="*/ 45 w 156"/>
              <a:gd name="T53" fmla="*/ 31 h 156"/>
              <a:gd name="T54" fmla="*/ 53 w 156"/>
              <a:gd name="T55" fmla="*/ 29 h 156"/>
              <a:gd name="T56" fmla="*/ 67 w 156"/>
              <a:gd name="T57" fmla="*/ 27 h 156"/>
              <a:gd name="T58" fmla="*/ 77 w 156"/>
              <a:gd name="T59" fmla="*/ 14 h 156"/>
              <a:gd name="T60" fmla="*/ 31 w 156"/>
              <a:gd name="T61" fmla="*/ 31 h 156"/>
              <a:gd name="T62" fmla="*/ 13 w 156"/>
              <a:gd name="T63" fmla="*/ 79 h 156"/>
              <a:gd name="T64" fmla="*/ 31 w 156"/>
              <a:gd name="T65" fmla="*/ 123 h 156"/>
              <a:gd name="T66" fmla="*/ 77 w 156"/>
              <a:gd name="T67" fmla="*/ 142 h 156"/>
              <a:gd name="T68" fmla="*/ 122 w 156"/>
              <a:gd name="T69" fmla="*/ 123 h 156"/>
              <a:gd name="T70" fmla="*/ 142 w 156"/>
              <a:gd name="T71" fmla="*/ 79 h 156"/>
              <a:gd name="T72" fmla="*/ 122 w 156"/>
              <a:gd name="T73" fmla="*/ 31 h 156"/>
              <a:gd name="T74" fmla="*/ 77 w 156"/>
              <a:gd name="T75" fmla="*/ 14 h 156"/>
              <a:gd name="T76" fmla="*/ 103 w 156"/>
              <a:gd name="T77" fmla="*/ 4 h 156"/>
              <a:gd name="T78" fmla="*/ 140 w 156"/>
              <a:gd name="T79" fmla="*/ 31 h 156"/>
              <a:gd name="T80" fmla="*/ 156 w 156"/>
              <a:gd name="T81" fmla="*/ 79 h 156"/>
              <a:gd name="T82" fmla="*/ 140 w 156"/>
              <a:gd name="T83" fmla="*/ 125 h 156"/>
              <a:gd name="T84" fmla="*/ 103 w 156"/>
              <a:gd name="T85" fmla="*/ 152 h 156"/>
              <a:gd name="T86" fmla="*/ 53 w 156"/>
              <a:gd name="T87" fmla="*/ 152 h 156"/>
              <a:gd name="T88" fmla="*/ 13 w 156"/>
              <a:gd name="T89" fmla="*/ 125 h 156"/>
              <a:gd name="T90" fmla="*/ 0 w 156"/>
              <a:gd name="T91" fmla="*/ 79 h 156"/>
              <a:gd name="T92" fmla="*/ 13 w 156"/>
              <a:gd name="T93" fmla="*/ 31 h 156"/>
              <a:gd name="T94" fmla="*/ 53 w 156"/>
              <a:gd name="T95" fmla="*/ 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6" h="156">
                <a:moveTo>
                  <a:pt x="61" y="45"/>
                </a:moveTo>
                <a:lnTo>
                  <a:pt x="61" y="73"/>
                </a:lnTo>
                <a:lnTo>
                  <a:pt x="65" y="73"/>
                </a:lnTo>
                <a:lnTo>
                  <a:pt x="69" y="73"/>
                </a:lnTo>
                <a:lnTo>
                  <a:pt x="73" y="73"/>
                </a:lnTo>
                <a:lnTo>
                  <a:pt x="75" y="73"/>
                </a:lnTo>
                <a:lnTo>
                  <a:pt x="81" y="73"/>
                </a:lnTo>
                <a:lnTo>
                  <a:pt x="87" y="71"/>
                </a:lnTo>
                <a:lnTo>
                  <a:pt x="89" y="67"/>
                </a:lnTo>
                <a:lnTo>
                  <a:pt x="93" y="65"/>
                </a:lnTo>
                <a:lnTo>
                  <a:pt x="93" y="59"/>
                </a:lnTo>
                <a:lnTo>
                  <a:pt x="93" y="57"/>
                </a:lnTo>
                <a:lnTo>
                  <a:pt x="93" y="53"/>
                </a:lnTo>
                <a:lnTo>
                  <a:pt x="89" y="49"/>
                </a:lnTo>
                <a:lnTo>
                  <a:pt x="87" y="47"/>
                </a:lnTo>
                <a:lnTo>
                  <a:pt x="81" y="45"/>
                </a:lnTo>
                <a:lnTo>
                  <a:pt x="75" y="45"/>
                </a:lnTo>
                <a:lnTo>
                  <a:pt x="61" y="45"/>
                </a:lnTo>
                <a:close/>
                <a:moveTo>
                  <a:pt x="73" y="27"/>
                </a:moveTo>
                <a:lnTo>
                  <a:pt x="89" y="29"/>
                </a:lnTo>
                <a:lnTo>
                  <a:pt x="101" y="35"/>
                </a:lnTo>
                <a:lnTo>
                  <a:pt x="109" y="43"/>
                </a:lnTo>
                <a:lnTo>
                  <a:pt x="111" y="57"/>
                </a:lnTo>
                <a:lnTo>
                  <a:pt x="111" y="59"/>
                </a:lnTo>
                <a:lnTo>
                  <a:pt x="111" y="67"/>
                </a:lnTo>
                <a:lnTo>
                  <a:pt x="109" y="73"/>
                </a:lnTo>
                <a:lnTo>
                  <a:pt x="105" y="79"/>
                </a:lnTo>
                <a:lnTo>
                  <a:pt x="99" y="81"/>
                </a:lnTo>
                <a:lnTo>
                  <a:pt x="93" y="85"/>
                </a:lnTo>
                <a:lnTo>
                  <a:pt x="114" y="119"/>
                </a:lnTo>
                <a:lnTo>
                  <a:pt x="114" y="121"/>
                </a:lnTo>
                <a:lnTo>
                  <a:pt x="114" y="123"/>
                </a:lnTo>
                <a:lnTo>
                  <a:pt x="114" y="123"/>
                </a:lnTo>
                <a:lnTo>
                  <a:pt x="113" y="125"/>
                </a:lnTo>
                <a:lnTo>
                  <a:pt x="111" y="125"/>
                </a:lnTo>
                <a:lnTo>
                  <a:pt x="97" y="125"/>
                </a:lnTo>
                <a:lnTo>
                  <a:pt x="95" y="125"/>
                </a:lnTo>
                <a:lnTo>
                  <a:pt x="95" y="123"/>
                </a:lnTo>
                <a:lnTo>
                  <a:pt x="75" y="89"/>
                </a:lnTo>
                <a:lnTo>
                  <a:pt x="73" y="89"/>
                </a:lnTo>
                <a:lnTo>
                  <a:pt x="71" y="87"/>
                </a:lnTo>
                <a:lnTo>
                  <a:pt x="71" y="87"/>
                </a:lnTo>
                <a:lnTo>
                  <a:pt x="69" y="87"/>
                </a:lnTo>
                <a:lnTo>
                  <a:pt x="63" y="87"/>
                </a:lnTo>
                <a:lnTo>
                  <a:pt x="63" y="121"/>
                </a:lnTo>
                <a:lnTo>
                  <a:pt x="63" y="123"/>
                </a:lnTo>
                <a:lnTo>
                  <a:pt x="61" y="125"/>
                </a:lnTo>
                <a:lnTo>
                  <a:pt x="59" y="125"/>
                </a:lnTo>
                <a:lnTo>
                  <a:pt x="45" y="125"/>
                </a:lnTo>
                <a:lnTo>
                  <a:pt x="43" y="123"/>
                </a:lnTo>
                <a:lnTo>
                  <a:pt x="43" y="121"/>
                </a:lnTo>
                <a:lnTo>
                  <a:pt x="43" y="37"/>
                </a:lnTo>
                <a:lnTo>
                  <a:pt x="43" y="33"/>
                </a:lnTo>
                <a:lnTo>
                  <a:pt x="45" y="31"/>
                </a:lnTo>
                <a:lnTo>
                  <a:pt x="49" y="29"/>
                </a:lnTo>
                <a:lnTo>
                  <a:pt x="53" y="29"/>
                </a:lnTo>
                <a:lnTo>
                  <a:pt x="59" y="29"/>
                </a:lnTo>
                <a:lnTo>
                  <a:pt x="67" y="27"/>
                </a:lnTo>
                <a:lnTo>
                  <a:pt x="73" y="27"/>
                </a:lnTo>
                <a:close/>
                <a:moveTo>
                  <a:pt x="77" y="14"/>
                </a:moveTo>
                <a:lnTo>
                  <a:pt x="51" y="18"/>
                </a:lnTo>
                <a:lnTo>
                  <a:pt x="31" y="31"/>
                </a:lnTo>
                <a:lnTo>
                  <a:pt x="17" y="53"/>
                </a:lnTo>
                <a:lnTo>
                  <a:pt x="13" y="79"/>
                </a:lnTo>
                <a:lnTo>
                  <a:pt x="17" y="103"/>
                </a:lnTo>
                <a:lnTo>
                  <a:pt x="31" y="123"/>
                </a:lnTo>
                <a:lnTo>
                  <a:pt x="51" y="136"/>
                </a:lnTo>
                <a:lnTo>
                  <a:pt x="77" y="142"/>
                </a:lnTo>
                <a:lnTo>
                  <a:pt x="103" y="136"/>
                </a:lnTo>
                <a:lnTo>
                  <a:pt x="122" y="123"/>
                </a:lnTo>
                <a:lnTo>
                  <a:pt x="136" y="103"/>
                </a:lnTo>
                <a:lnTo>
                  <a:pt x="142" y="79"/>
                </a:lnTo>
                <a:lnTo>
                  <a:pt x="136" y="53"/>
                </a:lnTo>
                <a:lnTo>
                  <a:pt x="122" y="31"/>
                </a:lnTo>
                <a:lnTo>
                  <a:pt x="103" y="18"/>
                </a:lnTo>
                <a:lnTo>
                  <a:pt x="77" y="14"/>
                </a:lnTo>
                <a:close/>
                <a:moveTo>
                  <a:pt x="77" y="0"/>
                </a:moveTo>
                <a:lnTo>
                  <a:pt x="103" y="4"/>
                </a:lnTo>
                <a:lnTo>
                  <a:pt x="122" y="16"/>
                </a:lnTo>
                <a:lnTo>
                  <a:pt x="140" y="31"/>
                </a:lnTo>
                <a:lnTo>
                  <a:pt x="152" y="53"/>
                </a:lnTo>
                <a:lnTo>
                  <a:pt x="156" y="79"/>
                </a:lnTo>
                <a:lnTo>
                  <a:pt x="152" y="103"/>
                </a:lnTo>
                <a:lnTo>
                  <a:pt x="140" y="125"/>
                </a:lnTo>
                <a:lnTo>
                  <a:pt x="122" y="140"/>
                </a:lnTo>
                <a:lnTo>
                  <a:pt x="103" y="152"/>
                </a:lnTo>
                <a:lnTo>
                  <a:pt x="77" y="156"/>
                </a:lnTo>
                <a:lnTo>
                  <a:pt x="53" y="152"/>
                </a:lnTo>
                <a:lnTo>
                  <a:pt x="31" y="140"/>
                </a:lnTo>
                <a:lnTo>
                  <a:pt x="13" y="125"/>
                </a:lnTo>
                <a:lnTo>
                  <a:pt x="4" y="103"/>
                </a:lnTo>
                <a:lnTo>
                  <a:pt x="0" y="79"/>
                </a:lnTo>
                <a:lnTo>
                  <a:pt x="4" y="53"/>
                </a:lnTo>
                <a:lnTo>
                  <a:pt x="13" y="31"/>
                </a:lnTo>
                <a:lnTo>
                  <a:pt x="31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3" name="Freeform 38"/>
          <p:cNvSpPr>
            <a:spLocks noEditPoints="1"/>
          </p:cNvSpPr>
          <p:nvPr/>
        </p:nvSpPr>
        <p:spPr bwMode="auto">
          <a:xfrm>
            <a:off x="3407185" y="1533177"/>
            <a:ext cx="70539" cy="34387"/>
          </a:xfrm>
          <a:custGeom>
            <a:avLst/>
            <a:gdLst>
              <a:gd name="T0" fmla="*/ 83 w 160"/>
              <a:gd name="T1" fmla="*/ 0 h 79"/>
              <a:gd name="T2" fmla="*/ 97 w 160"/>
              <a:gd name="T3" fmla="*/ 0 h 79"/>
              <a:gd name="T4" fmla="*/ 123 w 160"/>
              <a:gd name="T5" fmla="*/ 45 h 79"/>
              <a:gd name="T6" fmla="*/ 146 w 160"/>
              <a:gd name="T7" fmla="*/ 0 h 79"/>
              <a:gd name="T8" fmla="*/ 160 w 160"/>
              <a:gd name="T9" fmla="*/ 0 h 79"/>
              <a:gd name="T10" fmla="*/ 160 w 160"/>
              <a:gd name="T11" fmla="*/ 79 h 79"/>
              <a:gd name="T12" fmla="*/ 146 w 160"/>
              <a:gd name="T13" fmla="*/ 79 h 79"/>
              <a:gd name="T14" fmla="*/ 146 w 160"/>
              <a:gd name="T15" fmla="*/ 25 h 79"/>
              <a:gd name="T16" fmla="*/ 128 w 160"/>
              <a:gd name="T17" fmla="*/ 59 h 79"/>
              <a:gd name="T18" fmla="*/ 115 w 160"/>
              <a:gd name="T19" fmla="*/ 59 h 79"/>
              <a:gd name="T20" fmla="*/ 97 w 160"/>
              <a:gd name="T21" fmla="*/ 25 h 79"/>
              <a:gd name="T22" fmla="*/ 97 w 160"/>
              <a:gd name="T23" fmla="*/ 79 h 79"/>
              <a:gd name="T24" fmla="*/ 83 w 160"/>
              <a:gd name="T25" fmla="*/ 79 h 79"/>
              <a:gd name="T26" fmla="*/ 83 w 160"/>
              <a:gd name="T27" fmla="*/ 0 h 79"/>
              <a:gd name="T28" fmla="*/ 0 w 160"/>
              <a:gd name="T29" fmla="*/ 0 h 79"/>
              <a:gd name="T30" fmla="*/ 69 w 160"/>
              <a:gd name="T31" fmla="*/ 0 h 79"/>
              <a:gd name="T32" fmla="*/ 69 w 160"/>
              <a:gd name="T33" fmla="*/ 14 h 79"/>
              <a:gd name="T34" fmla="*/ 41 w 160"/>
              <a:gd name="T35" fmla="*/ 14 h 79"/>
              <a:gd name="T36" fmla="*/ 41 w 160"/>
              <a:gd name="T37" fmla="*/ 79 h 79"/>
              <a:gd name="T38" fmla="*/ 27 w 160"/>
              <a:gd name="T39" fmla="*/ 79 h 79"/>
              <a:gd name="T40" fmla="*/ 27 w 160"/>
              <a:gd name="T41" fmla="*/ 14 h 79"/>
              <a:gd name="T42" fmla="*/ 0 w 160"/>
              <a:gd name="T43" fmla="*/ 14 h 79"/>
              <a:gd name="T44" fmla="*/ 0 w 160"/>
              <a:gd name="T45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0" h="79">
                <a:moveTo>
                  <a:pt x="83" y="0"/>
                </a:moveTo>
                <a:lnTo>
                  <a:pt x="97" y="0"/>
                </a:lnTo>
                <a:lnTo>
                  <a:pt x="123" y="45"/>
                </a:lnTo>
                <a:lnTo>
                  <a:pt x="146" y="0"/>
                </a:lnTo>
                <a:lnTo>
                  <a:pt x="160" y="0"/>
                </a:lnTo>
                <a:lnTo>
                  <a:pt x="160" y="79"/>
                </a:lnTo>
                <a:lnTo>
                  <a:pt x="146" y="79"/>
                </a:lnTo>
                <a:lnTo>
                  <a:pt x="146" y="25"/>
                </a:lnTo>
                <a:lnTo>
                  <a:pt x="128" y="59"/>
                </a:lnTo>
                <a:lnTo>
                  <a:pt x="115" y="59"/>
                </a:lnTo>
                <a:lnTo>
                  <a:pt x="97" y="25"/>
                </a:lnTo>
                <a:lnTo>
                  <a:pt x="97" y="79"/>
                </a:lnTo>
                <a:lnTo>
                  <a:pt x="83" y="79"/>
                </a:lnTo>
                <a:lnTo>
                  <a:pt x="83" y="0"/>
                </a:lnTo>
                <a:close/>
                <a:moveTo>
                  <a:pt x="0" y="0"/>
                </a:moveTo>
                <a:lnTo>
                  <a:pt x="69" y="0"/>
                </a:lnTo>
                <a:lnTo>
                  <a:pt x="69" y="14"/>
                </a:lnTo>
                <a:lnTo>
                  <a:pt x="41" y="14"/>
                </a:lnTo>
                <a:lnTo>
                  <a:pt x="41" y="79"/>
                </a:lnTo>
                <a:lnTo>
                  <a:pt x="27" y="79"/>
                </a:lnTo>
                <a:lnTo>
                  <a:pt x="27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4" name="Freeform 39"/>
          <p:cNvSpPr>
            <a:spLocks noEditPoints="1"/>
          </p:cNvSpPr>
          <p:nvPr/>
        </p:nvSpPr>
        <p:spPr bwMode="auto">
          <a:xfrm>
            <a:off x="2118975" y="1310097"/>
            <a:ext cx="113744" cy="134024"/>
          </a:xfrm>
          <a:custGeom>
            <a:avLst/>
            <a:gdLst>
              <a:gd name="T0" fmla="*/ 141 w 258"/>
              <a:gd name="T1" fmla="*/ 42 h 304"/>
              <a:gd name="T2" fmla="*/ 117 w 258"/>
              <a:gd name="T3" fmla="*/ 46 h 304"/>
              <a:gd name="T4" fmla="*/ 98 w 258"/>
              <a:gd name="T5" fmla="*/ 52 h 304"/>
              <a:gd name="T6" fmla="*/ 82 w 258"/>
              <a:gd name="T7" fmla="*/ 66 h 304"/>
              <a:gd name="T8" fmla="*/ 68 w 258"/>
              <a:gd name="T9" fmla="*/ 82 h 304"/>
              <a:gd name="T10" fmla="*/ 58 w 258"/>
              <a:gd name="T11" fmla="*/ 101 h 304"/>
              <a:gd name="T12" fmla="*/ 54 w 258"/>
              <a:gd name="T13" fmla="*/ 125 h 304"/>
              <a:gd name="T14" fmla="*/ 211 w 258"/>
              <a:gd name="T15" fmla="*/ 125 h 304"/>
              <a:gd name="T16" fmla="*/ 211 w 258"/>
              <a:gd name="T17" fmla="*/ 119 h 304"/>
              <a:gd name="T18" fmla="*/ 209 w 258"/>
              <a:gd name="T19" fmla="*/ 97 h 304"/>
              <a:gd name="T20" fmla="*/ 203 w 258"/>
              <a:gd name="T21" fmla="*/ 78 h 304"/>
              <a:gd name="T22" fmla="*/ 193 w 258"/>
              <a:gd name="T23" fmla="*/ 64 h 304"/>
              <a:gd name="T24" fmla="*/ 179 w 258"/>
              <a:gd name="T25" fmla="*/ 52 h 304"/>
              <a:gd name="T26" fmla="*/ 161 w 258"/>
              <a:gd name="T27" fmla="*/ 46 h 304"/>
              <a:gd name="T28" fmla="*/ 141 w 258"/>
              <a:gd name="T29" fmla="*/ 42 h 304"/>
              <a:gd name="T30" fmla="*/ 139 w 258"/>
              <a:gd name="T31" fmla="*/ 0 h 304"/>
              <a:gd name="T32" fmla="*/ 167 w 258"/>
              <a:gd name="T33" fmla="*/ 2 h 304"/>
              <a:gd name="T34" fmla="*/ 191 w 258"/>
              <a:gd name="T35" fmla="*/ 10 h 304"/>
              <a:gd name="T36" fmla="*/ 211 w 258"/>
              <a:gd name="T37" fmla="*/ 20 h 304"/>
              <a:gd name="T38" fmla="*/ 228 w 258"/>
              <a:gd name="T39" fmla="*/ 36 h 304"/>
              <a:gd name="T40" fmla="*/ 240 w 258"/>
              <a:gd name="T41" fmla="*/ 56 h 304"/>
              <a:gd name="T42" fmla="*/ 250 w 258"/>
              <a:gd name="T43" fmla="*/ 78 h 304"/>
              <a:gd name="T44" fmla="*/ 256 w 258"/>
              <a:gd name="T45" fmla="*/ 103 h 304"/>
              <a:gd name="T46" fmla="*/ 258 w 258"/>
              <a:gd name="T47" fmla="*/ 129 h 304"/>
              <a:gd name="T48" fmla="*/ 256 w 258"/>
              <a:gd name="T49" fmla="*/ 165 h 304"/>
              <a:gd name="T50" fmla="*/ 52 w 258"/>
              <a:gd name="T51" fmla="*/ 165 h 304"/>
              <a:gd name="T52" fmla="*/ 58 w 258"/>
              <a:gd name="T53" fmla="*/ 193 h 304"/>
              <a:gd name="T54" fmla="*/ 66 w 258"/>
              <a:gd name="T55" fmla="*/ 216 h 304"/>
              <a:gd name="T56" fmla="*/ 80 w 258"/>
              <a:gd name="T57" fmla="*/ 234 h 304"/>
              <a:gd name="T58" fmla="*/ 100 w 258"/>
              <a:gd name="T59" fmla="*/ 248 h 304"/>
              <a:gd name="T60" fmla="*/ 123 w 258"/>
              <a:gd name="T61" fmla="*/ 256 h 304"/>
              <a:gd name="T62" fmla="*/ 153 w 258"/>
              <a:gd name="T63" fmla="*/ 260 h 304"/>
              <a:gd name="T64" fmla="*/ 181 w 258"/>
              <a:gd name="T65" fmla="*/ 256 h 304"/>
              <a:gd name="T66" fmla="*/ 205 w 258"/>
              <a:gd name="T67" fmla="*/ 248 h 304"/>
              <a:gd name="T68" fmla="*/ 226 w 258"/>
              <a:gd name="T69" fmla="*/ 236 h 304"/>
              <a:gd name="T70" fmla="*/ 248 w 258"/>
              <a:gd name="T71" fmla="*/ 270 h 304"/>
              <a:gd name="T72" fmla="*/ 226 w 258"/>
              <a:gd name="T73" fmla="*/ 286 h 304"/>
              <a:gd name="T74" fmla="*/ 203 w 258"/>
              <a:gd name="T75" fmla="*/ 296 h 304"/>
              <a:gd name="T76" fmla="*/ 177 w 258"/>
              <a:gd name="T77" fmla="*/ 302 h 304"/>
              <a:gd name="T78" fmla="*/ 147 w 258"/>
              <a:gd name="T79" fmla="*/ 304 h 304"/>
              <a:gd name="T80" fmla="*/ 115 w 258"/>
              <a:gd name="T81" fmla="*/ 302 h 304"/>
              <a:gd name="T82" fmla="*/ 88 w 258"/>
              <a:gd name="T83" fmla="*/ 294 h 304"/>
              <a:gd name="T84" fmla="*/ 62 w 258"/>
              <a:gd name="T85" fmla="*/ 282 h 304"/>
              <a:gd name="T86" fmla="*/ 42 w 258"/>
              <a:gd name="T87" fmla="*/ 264 h 304"/>
              <a:gd name="T88" fmla="*/ 24 w 258"/>
              <a:gd name="T89" fmla="*/ 242 h 304"/>
              <a:gd name="T90" fmla="*/ 12 w 258"/>
              <a:gd name="T91" fmla="*/ 216 h 304"/>
              <a:gd name="T92" fmla="*/ 4 w 258"/>
              <a:gd name="T93" fmla="*/ 185 h 304"/>
              <a:gd name="T94" fmla="*/ 0 w 258"/>
              <a:gd name="T95" fmla="*/ 149 h 304"/>
              <a:gd name="T96" fmla="*/ 4 w 258"/>
              <a:gd name="T97" fmla="*/ 115 h 304"/>
              <a:gd name="T98" fmla="*/ 12 w 258"/>
              <a:gd name="T99" fmla="*/ 86 h 304"/>
              <a:gd name="T100" fmla="*/ 24 w 258"/>
              <a:gd name="T101" fmla="*/ 60 h 304"/>
              <a:gd name="T102" fmla="*/ 40 w 258"/>
              <a:gd name="T103" fmla="*/ 40 h 304"/>
              <a:gd name="T104" fmla="*/ 62 w 258"/>
              <a:gd name="T105" fmla="*/ 22 h 304"/>
              <a:gd name="T106" fmla="*/ 84 w 258"/>
              <a:gd name="T107" fmla="*/ 10 h 304"/>
              <a:gd name="T108" fmla="*/ 111 w 258"/>
              <a:gd name="T109" fmla="*/ 2 h 304"/>
              <a:gd name="T110" fmla="*/ 139 w 258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4">
                <a:moveTo>
                  <a:pt x="141" y="42"/>
                </a:moveTo>
                <a:lnTo>
                  <a:pt x="117" y="46"/>
                </a:lnTo>
                <a:lnTo>
                  <a:pt x="98" y="52"/>
                </a:lnTo>
                <a:lnTo>
                  <a:pt x="82" y="66"/>
                </a:lnTo>
                <a:lnTo>
                  <a:pt x="68" y="82"/>
                </a:lnTo>
                <a:lnTo>
                  <a:pt x="58" y="101"/>
                </a:lnTo>
                <a:lnTo>
                  <a:pt x="54" y="125"/>
                </a:lnTo>
                <a:lnTo>
                  <a:pt x="211" y="125"/>
                </a:lnTo>
                <a:lnTo>
                  <a:pt x="211" y="119"/>
                </a:lnTo>
                <a:lnTo>
                  <a:pt x="209" y="97"/>
                </a:lnTo>
                <a:lnTo>
                  <a:pt x="203" y="78"/>
                </a:lnTo>
                <a:lnTo>
                  <a:pt x="193" y="64"/>
                </a:lnTo>
                <a:lnTo>
                  <a:pt x="179" y="52"/>
                </a:lnTo>
                <a:lnTo>
                  <a:pt x="161" y="46"/>
                </a:lnTo>
                <a:lnTo>
                  <a:pt x="141" y="42"/>
                </a:lnTo>
                <a:close/>
                <a:moveTo>
                  <a:pt x="139" y="0"/>
                </a:moveTo>
                <a:lnTo>
                  <a:pt x="167" y="2"/>
                </a:lnTo>
                <a:lnTo>
                  <a:pt x="191" y="10"/>
                </a:lnTo>
                <a:lnTo>
                  <a:pt x="211" y="20"/>
                </a:lnTo>
                <a:lnTo>
                  <a:pt x="228" y="36"/>
                </a:lnTo>
                <a:lnTo>
                  <a:pt x="240" y="56"/>
                </a:lnTo>
                <a:lnTo>
                  <a:pt x="250" y="78"/>
                </a:lnTo>
                <a:lnTo>
                  <a:pt x="256" y="103"/>
                </a:lnTo>
                <a:lnTo>
                  <a:pt x="258" y="129"/>
                </a:lnTo>
                <a:lnTo>
                  <a:pt x="256" y="165"/>
                </a:lnTo>
                <a:lnTo>
                  <a:pt x="52" y="165"/>
                </a:lnTo>
                <a:lnTo>
                  <a:pt x="58" y="193"/>
                </a:lnTo>
                <a:lnTo>
                  <a:pt x="66" y="216"/>
                </a:lnTo>
                <a:lnTo>
                  <a:pt x="80" y="234"/>
                </a:lnTo>
                <a:lnTo>
                  <a:pt x="100" y="248"/>
                </a:lnTo>
                <a:lnTo>
                  <a:pt x="123" y="256"/>
                </a:lnTo>
                <a:lnTo>
                  <a:pt x="153" y="260"/>
                </a:lnTo>
                <a:lnTo>
                  <a:pt x="181" y="256"/>
                </a:lnTo>
                <a:lnTo>
                  <a:pt x="205" y="248"/>
                </a:lnTo>
                <a:lnTo>
                  <a:pt x="226" y="236"/>
                </a:lnTo>
                <a:lnTo>
                  <a:pt x="248" y="270"/>
                </a:lnTo>
                <a:lnTo>
                  <a:pt x="226" y="286"/>
                </a:lnTo>
                <a:lnTo>
                  <a:pt x="203" y="296"/>
                </a:lnTo>
                <a:lnTo>
                  <a:pt x="177" y="302"/>
                </a:lnTo>
                <a:lnTo>
                  <a:pt x="147" y="304"/>
                </a:lnTo>
                <a:lnTo>
                  <a:pt x="115" y="302"/>
                </a:lnTo>
                <a:lnTo>
                  <a:pt x="88" y="294"/>
                </a:lnTo>
                <a:lnTo>
                  <a:pt x="62" y="282"/>
                </a:lnTo>
                <a:lnTo>
                  <a:pt x="42" y="264"/>
                </a:lnTo>
                <a:lnTo>
                  <a:pt x="24" y="242"/>
                </a:lnTo>
                <a:lnTo>
                  <a:pt x="12" y="216"/>
                </a:lnTo>
                <a:lnTo>
                  <a:pt x="4" y="185"/>
                </a:lnTo>
                <a:lnTo>
                  <a:pt x="0" y="149"/>
                </a:lnTo>
                <a:lnTo>
                  <a:pt x="4" y="115"/>
                </a:lnTo>
                <a:lnTo>
                  <a:pt x="12" y="86"/>
                </a:lnTo>
                <a:lnTo>
                  <a:pt x="24" y="60"/>
                </a:lnTo>
                <a:lnTo>
                  <a:pt x="40" y="40"/>
                </a:lnTo>
                <a:lnTo>
                  <a:pt x="62" y="22"/>
                </a:lnTo>
                <a:lnTo>
                  <a:pt x="84" y="10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5" name="Freeform 40"/>
          <p:cNvSpPr>
            <a:spLocks/>
          </p:cNvSpPr>
          <p:nvPr/>
        </p:nvSpPr>
        <p:spPr bwMode="auto">
          <a:xfrm>
            <a:off x="2245063" y="1313626"/>
            <a:ext cx="119916" cy="126969"/>
          </a:xfrm>
          <a:custGeom>
            <a:avLst/>
            <a:gdLst>
              <a:gd name="T0" fmla="*/ 6 w 271"/>
              <a:gd name="T1" fmla="*/ 0 h 288"/>
              <a:gd name="T2" fmla="*/ 65 w 271"/>
              <a:gd name="T3" fmla="*/ 0 h 288"/>
              <a:gd name="T4" fmla="*/ 137 w 271"/>
              <a:gd name="T5" fmla="*/ 105 h 288"/>
              <a:gd name="T6" fmla="*/ 208 w 271"/>
              <a:gd name="T7" fmla="*/ 0 h 288"/>
              <a:gd name="T8" fmla="*/ 263 w 271"/>
              <a:gd name="T9" fmla="*/ 0 h 288"/>
              <a:gd name="T10" fmla="*/ 164 w 271"/>
              <a:gd name="T11" fmla="*/ 141 h 288"/>
              <a:gd name="T12" fmla="*/ 271 w 271"/>
              <a:gd name="T13" fmla="*/ 288 h 288"/>
              <a:gd name="T14" fmla="*/ 212 w 271"/>
              <a:gd name="T15" fmla="*/ 288 h 288"/>
              <a:gd name="T16" fmla="*/ 135 w 271"/>
              <a:gd name="T17" fmla="*/ 177 h 288"/>
              <a:gd name="T18" fmla="*/ 55 w 271"/>
              <a:gd name="T19" fmla="*/ 288 h 288"/>
              <a:gd name="T20" fmla="*/ 0 w 271"/>
              <a:gd name="T21" fmla="*/ 288 h 288"/>
              <a:gd name="T22" fmla="*/ 107 w 271"/>
              <a:gd name="T23" fmla="*/ 141 h 288"/>
              <a:gd name="T24" fmla="*/ 6 w 271"/>
              <a:gd name="T25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1" h="288">
                <a:moveTo>
                  <a:pt x="6" y="0"/>
                </a:moveTo>
                <a:lnTo>
                  <a:pt x="65" y="0"/>
                </a:lnTo>
                <a:lnTo>
                  <a:pt x="137" y="105"/>
                </a:lnTo>
                <a:lnTo>
                  <a:pt x="208" y="0"/>
                </a:lnTo>
                <a:lnTo>
                  <a:pt x="263" y="0"/>
                </a:lnTo>
                <a:lnTo>
                  <a:pt x="164" y="141"/>
                </a:lnTo>
                <a:lnTo>
                  <a:pt x="271" y="288"/>
                </a:lnTo>
                <a:lnTo>
                  <a:pt x="212" y="288"/>
                </a:lnTo>
                <a:lnTo>
                  <a:pt x="135" y="177"/>
                </a:lnTo>
                <a:lnTo>
                  <a:pt x="55" y="288"/>
                </a:lnTo>
                <a:lnTo>
                  <a:pt x="0" y="288"/>
                </a:lnTo>
                <a:lnTo>
                  <a:pt x="107" y="141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6" name="Freeform 41"/>
          <p:cNvSpPr>
            <a:spLocks noEditPoints="1"/>
          </p:cNvSpPr>
          <p:nvPr/>
        </p:nvSpPr>
        <p:spPr bwMode="auto">
          <a:xfrm>
            <a:off x="2382614" y="1310097"/>
            <a:ext cx="122561" cy="183400"/>
          </a:xfrm>
          <a:custGeom>
            <a:avLst/>
            <a:gdLst>
              <a:gd name="T0" fmla="*/ 143 w 277"/>
              <a:gd name="T1" fmla="*/ 44 h 417"/>
              <a:gd name="T2" fmla="*/ 115 w 277"/>
              <a:gd name="T3" fmla="*/ 48 h 417"/>
              <a:gd name="T4" fmla="*/ 93 w 277"/>
              <a:gd name="T5" fmla="*/ 58 h 417"/>
              <a:gd name="T6" fmla="*/ 75 w 277"/>
              <a:gd name="T7" fmla="*/ 74 h 417"/>
              <a:gd name="T8" fmla="*/ 61 w 277"/>
              <a:gd name="T9" fmla="*/ 97 h 417"/>
              <a:gd name="T10" fmla="*/ 53 w 277"/>
              <a:gd name="T11" fmla="*/ 123 h 417"/>
              <a:gd name="T12" fmla="*/ 51 w 277"/>
              <a:gd name="T13" fmla="*/ 155 h 417"/>
              <a:gd name="T14" fmla="*/ 53 w 277"/>
              <a:gd name="T15" fmla="*/ 185 h 417"/>
              <a:gd name="T16" fmla="*/ 61 w 277"/>
              <a:gd name="T17" fmla="*/ 210 h 417"/>
              <a:gd name="T18" fmla="*/ 73 w 277"/>
              <a:gd name="T19" fmla="*/ 232 h 417"/>
              <a:gd name="T20" fmla="*/ 91 w 277"/>
              <a:gd name="T21" fmla="*/ 246 h 417"/>
              <a:gd name="T22" fmla="*/ 113 w 277"/>
              <a:gd name="T23" fmla="*/ 256 h 417"/>
              <a:gd name="T24" fmla="*/ 137 w 277"/>
              <a:gd name="T25" fmla="*/ 260 h 417"/>
              <a:gd name="T26" fmla="*/ 162 w 277"/>
              <a:gd name="T27" fmla="*/ 256 h 417"/>
              <a:gd name="T28" fmla="*/ 184 w 277"/>
              <a:gd name="T29" fmla="*/ 246 h 417"/>
              <a:gd name="T30" fmla="*/ 200 w 277"/>
              <a:gd name="T31" fmla="*/ 230 h 417"/>
              <a:gd name="T32" fmla="*/ 214 w 277"/>
              <a:gd name="T33" fmla="*/ 208 h 417"/>
              <a:gd name="T34" fmla="*/ 220 w 277"/>
              <a:gd name="T35" fmla="*/ 181 h 417"/>
              <a:gd name="T36" fmla="*/ 224 w 277"/>
              <a:gd name="T37" fmla="*/ 149 h 417"/>
              <a:gd name="T38" fmla="*/ 220 w 277"/>
              <a:gd name="T39" fmla="*/ 117 h 417"/>
              <a:gd name="T40" fmla="*/ 214 w 277"/>
              <a:gd name="T41" fmla="*/ 92 h 417"/>
              <a:gd name="T42" fmla="*/ 202 w 277"/>
              <a:gd name="T43" fmla="*/ 72 h 417"/>
              <a:gd name="T44" fmla="*/ 186 w 277"/>
              <a:gd name="T45" fmla="*/ 56 h 417"/>
              <a:gd name="T46" fmla="*/ 166 w 277"/>
              <a:gd name="T47" fmla="*/ 48 h 417"/>
              <a:gd name="T48" fmla="*/ 143 w 277"/>
              <a:gd name="T49" fmla="*/ 44 h 417"/>
              <a:gd name="T50" fmla="*/ 153 w 277"/>
              <a:gd name="T51" fmla="*/ 0 h 417"/>
              <a:gd name="T52" fmla="*/ 180 w 277"/>
              <a:gd name="T53" fmla="*/ 2 h 417"/>
              <a:gd name="T54" fmla="*/ 206 w 277"/>
              <a:gd name="T55" fmla="*/ 10 h 417"/>
              <a:gd name="T56" fmla="*/ 226 w 277"/>
              <a:gd name="T57" fmla="*/ 24 h 417"/>
              <a:gd name="T58" fmla="*/ 244 w 277"/>
              <a:gd name="T59" fmla="*/ 40 h 417"/>
              <a:gd name="T60" fmla="*/ 258 w 277"/>
              <a:gd name="T61" fmla="*/ 62 h 417"/>
              <a:gd name="T62" fmla="*/ 267 w 277"/>
              <a:gd name="T63" fmla="*/ 86 h 417"/>
              <a:gd name="T64" fmla="*/ 275 w 277"/>
              <a:gd name="T65" fmla="*/ 115 h 417"/>
              <a:gd name="T66" fmla="*/ 277 w 277"/>
              <a:gd name="T67" fmla="*/ 147 h 417"/>
              <a:gd name="T68" fmla="*/ 275 w 277"/>
              <a:gd name="T69" fmla="*/ 179 h 417"/>
              <a:gd name="T70" fmla="*/ 267 w 277"/>
              <a:gd name="T71" fmla="*/ 208 h 417"/>
              <a:gd name="T72" fmla="*/ 258 w 277"/>
              <a:gd name="T73" fmla="*/ 236 h 417"/>
              <a:gd name="T74" fmla="*/ 242 w 277"/>
              <a:gd name="T75" fmla="*/ 260 h 417"/>
              <a:gd name="T76" fmla="*/ 224 w 277"/>
              <a:gd name="T77" fmla="*/ 278 h 417"/>
              <a:gd name="T78" fmla="*/ 200 w 277"/>
              <a:gd name="T79" fmla="*/ 292 h 417"/>
              <a:gd name="T80" fmla="*/ 174 w 277"/>
              <a:gd name="T81" fmla="*/ 302 h 417"/>
              <a:gd name="T82" fmla="*/ 145 w 277"/>
              <a:gd name="T83" fmla="*/ 304 h 417"/>
              <a:gd name="T84" fmla="*/ 115 w 277"/>
              <a:gd name="T85" fmla="*/ 302 h 417"/>
              <a:gd name="T86" fmla="*/ 89 w 277"/>
              <a:gd name="T87" fmla="*/ 292 h 417"/>
              <a:gd name="T88" fmla="*/ 67 w 277"/>
              <a:gd name="T89" fmla="*/ 276 h 417"/>
              <a:gd name="T90" fmla="*/ 51 w 277"/>
              <a:gd name="T91" fmla="*/ 256 h 417"/>
              <a:gd name="T92" fmla="*/ 51 w 277"/>
              <a:gd name="T93" fmla="*/ 417 h 417"/>
              <a:gd name="T94" fmla="*/ 0 w 277"/>
              <a:gd name="T95" fmla="*/ 417 h 417"/>
              <a:gd name="T96" fmla="*/ 0 w 277"/>
              <a:gd name="T97" fmla="*/ 8 h 417"/>
              <a:gd name="T98" fmla="*/ 28 w 277"/>
              <a:gd name="T99" fmla="*/ 8 h 417"/>
              <a:gd name="T100" fmla="*/ 36 w 277"/>
              <a:gd name="T101" fmla="*/ 8 h 417"/>
              <a:gd name="T102" fmla="*/ 42 w 277"/>
              <a:gd name="T103" fmla="*/ 10 h 417"/>
              <a:gd name="T104" fmla="*/ 48 w 277"/>
              <a:gd name="T105" fmla="*/ 14 h 417"/>
              <a:gd name="T106" fmla="*/ 49 w 277"/>
              <a:gd name="T107" fmla="*/ 20 h 417"/>
              <a:gd name="T108" fmla="*/ 51 w 277"/>
              <a:gd name="T109" fmla="*/ 28 h 417"/>
              <a:gd name="T110" fmla="*/ 51 w 277"/>
              <a:gd name="T111" fmla="*/ 52 h 417"/>
              <a:gd name="T112" fmla="*/ 67 w 277"/>
              <a:gd name="T113" fmla="*/ 30 h 417"/>
              <a:gd name="T114" fmla="*/ 91 w 277"/>
              <a:gd name="T115" fmla="*/ 14 h 417"/>
              <a:gd name="T116" fmla="*/ 119 w 277"/>
              <a:gd name="T117" fmla="*/ 4 h 417"/>
              <a:gd name="T118" fmla="*/ 153 w 277"/>
              <a:gd name="T119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7" h="417">
                <a:moveTo>
                  <a:pt x="143" y="44"/>
                </a:moveTo>
                <a:lnTo>
                  <a:pt x="115" y="48"/>
                </a:lnTo>
                <a:lnTo>
                  <a:pt x="93" y="58"/>
                </a:lnTo>
                <a:lnTo>
                  <a:pt x="75" y="74"/>
                </a:lnTo>
                <a:lnTo>
                  <a:pt x="61" y="97"/>
                </a:lnTo>
                <a:lnTo>
                  <a:pt x="53" y="123"/>
                </a:lnTo>
                <a:lnTo>
                  <a:pt x="51" y="155"/>
                </a:lnTo>
                <a:lnTo>
                  <a:pt x="53" y="185"/>
                </a:lnTo>
                <a:lnTo>
                  <a:pt x="61" y="210"/>
                </a:lnTo>
                <a:lnTo>
                  <a:pt x="73" y="232"/>
                </a:lnTo>
                <a:lnTo>
                  <a:pt x="91" y="246"/>
                </a:lnTo>
                <a:lnTo>
                  <a:pt x="113" y="256"/>
                </a:lnTo>
                <a:lnTo>
                  <a:pt x="137" y="260"/>
                </a:lnTo>
                <a:lnTo>
                  <a:pt x="162" y="256"/>
                </a:lnTo>
                <a:lnTo>
                  <a:pt x="184" y="246"/>
                </a:lnTo>
                <a:lnTo>
                  <a:pt x="200" y="230"/>
                </a:lnTo>
                <a:lnTo>
                  <a:pt x="214" y="208"/>
                </a:lnTo>
                <a:lnTo>
                  <a:pt x="220" y="181"/>
                </a:lnTo>
                <a:lnTo>
                  <a:pt x="224" y="149"/>
                </a:lnTo>
                <a:lnTo>
                  <a:pt x="220" y="117"/>
                </a:lnTo>
                <a:lnTo>
                  <a:pt x="214" y="92"/>
                </a:lnTo>
                <a:lnTo>
                  <a:pt x="202" y="72"/>
                </a:lnTo>
                <a:lnTo>
                  <a:pt x="186" y="56"/>
                </a:lnTo>
                <a:lnTo>
                  <a:pt x="166" y="48"/>
                </a:lnTo>
                <a:lnTo>
                  <a:pt x="143" y="44"/>
                </a:lnTo>
                <a:close/>
                <a:moveTo>
                  <a:pt x="153" y="0"/>
                </a:moveTo>
                <a:lnTo>
                  <a:pt x="180" y="2"/>
                </a:lnTo>
                <a:lnTo>
                  <a:pt x="206" y="10"/>
                </a:lnTo>
                <a:lnTo>
                  <a:pt x="226" y="24"/>
                </a:lnTo>
                <a:lnTo>
                  <a:pt x="244" y="40"/>
                </a:lnTo>
                <a:lnTo>
                  <a:pt x="258" y="62"/>
                </a:lnTo>
                <a:lnTo>
                  <a:pt x="267" y="86"/>
                </a:lnTo>
                <a:lnTo>
                  <a:pt x="275" y="115"/>
                </a:lnTo>
                <a:lnTo>
                  <a:pt x="277" y="147"/>
                </a:lnTo>
                <a:lnTo>
                  <a:pt x="275" y="179"/>
                </a:lnTo>
                <a:lnTo>
                  <a:pt x="267" y="208"/>
                </a:lnTo>
                <a:lnTo>
                  <a:pt x="258" y="236"/>
                </a:lnTo>
                <a:lnTo>
                  <a:pt x="242" y="260"/>
                </a:lnTo>
                <a:lnTo>
                  <a:pt x="224" y="278"/>
                </a:lnTo>
                <a:lnTo>
                  <a:pt x="200" y="292"/>
                </a:lnTo>
                <a:lnTo>
                  <a:pt x="174" y="302"/>
                </a:lnTo>
                <a:lnTo>
                  <a:pt x="145" y="304"/>
                </a:lnTo>
                <a:lnTo>
                  <a:pt x="115" y="302"/>
                </a:lnTo>
                <a:lnTo>
                  <a:pt x="89" y="292"/>
                </a:lnTo>
                <a:lnTo>
                  <a:pt x="67" y="276"/>
                </a:lnTo>
                <a:lnTo>
                  <a:pt x="51" y="256"/>
                </a:lnTo>
                <a:lnTo>
                  <a:pt x="51" y="417"/>
                </a:lnTo>
                <a:lnTo>
                  <a:pt x="0" y="417"/>
                </a:lnTo>
                <a:lnTo>
                  <a:pt x="0" y="8"/>
                </a:lnTo>
                <a:lnTo>
                  <a:pt x="28" y="8"/>
                </a:lnTo>
                <a:lnTo>
                  <a:pt x="36" y="8"/>
                </a:lnTo>
                <a:lnTo>
                  <a:pt x="42" y="10"/>
                </a:lnTo>
                <a:lnTo>
                  <a:pt x="48" y="14"/>
                </a:lnTo>
                <a:lnTo>
                  <a:pt x="49" y="20"/>
                </a:lnTo>
                <a:lnTo>
                  <a:pt x="51" y="28"/>
                </a:lnTo>
                <a:lnTo>
                  <a:pt x="51" y="52"/>
                </a:lnTo>
                <a:lnTo>
                  <a:pt x="67" y="30"/>
                </a:lnTo>
                <a:lnTo>
                  <a:pt x="91" y="14"/>
                </a:lnTo>
                <a:lnTo>
                  <a:pt x="119" y="4"/>
                </a:lnTo>
                <a:lnTo>
                  <a:pt x="15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9" name="Freeform 42"/>
          <p:cNvSpPr>
            <a:spLocks noEditPoints="1"/>
          </p:cNvSpPr>
          <p:nvPr/>
        </p:nvSpPr>
        <p:spPr bwMode="auto">
          <a:xfrm>
            <a:off x="2526335" y="1310097"/>
            <a:ext cx="113744" cy="134024"/>
          </a:xfrm>
          <a:custGeom>
            <a:avLst/>
            <a:gdLst>
              <a:gd name="T0" fmla="*/ 141 w 258"/>
              <a:gd name="T1" fmla="*/ 42 h 304"/>
              <a:gd name="T2" fmla="*/ 117 w 258"/>
              <a:gd name="T3" fmla="*/ 46 h 304"/>
              <a:gd name="T4" fmla="*/ 97 w 258"/>
              <a:gd name="T5" fmla="*/ 52 h 304"/>
              <a:gd name="T6" fmla="*/ 81 w 258"/>
              <a:gd name="T7" fmla="*/ 66 h 304"/>
              <a:gd name="T8" fmla="*/ 67 w 258"/>
              <a:gd name="T9" fmla="*/ 82 h 304"/>
              <a:gd name="T10" fmla="*/ 57 w 258"/>
              <a:gd name="T11" fmla="*/ 101 h 304"/>
              <a:gd name="T12" fmla="*/ 53 w 258"/>
              <a:gd name="T13" fmla="*/ 125 h 304"/>
              <a:gd name="T14" fmla="*/ 210 w 258"/>
              <a:gd name="T15" fmla="*/ 125 h 304"/>
              <a:gd name="T16" fmla="*/ 210 w 258"/>
              <a:gd name="T17" fmla="*/ 119 h 304"/>
              <a:gd name="T18" fmla="*/ 208 w 258"/>
              <a:gd name="T19" fmla="*/ 97 h 304"/>
              <a:gd name="T20" fmla="*/ 200 w 258"/>
              <a:gd name="T21" fmla="*/ 78 h 304"/>
              <a:gd name="T22" fmla="*/ 190 w 258"/>
              <a:gd name="T23" fmla="*/ 64 h 304"/>
              <a:gd name="T24" fmla="*/ 178 w 258"/>
              <a:gd name="T25" fmla="*/ 52 h 304"/>
              <a:gd name="T26" fmla="*/ 160 w 258"/>
              <a:gd name="T27" fmla="*/ 46 h 304"/>
              <a:gd name="T28" fmla="*/ 141 w 258"/>
              <a:gd name="T29" fmla="*/ 42 h 304"/>
              <a:gd name="T30" fmla="*/ 139 w 258"/>
              <a:gd name="T31" fmla="*/ 0 h 304"/>
              <a:gd name="T32" fmla="*/ 166 w 258"/>
              <a:gd name="T33" fmla="*/ 2 h 304"/>
              <a:gd name="T34" fmla="*/ 190 w 258"/>
              <a:gd name="T35" fmla="*/ 10 h 304"/>
              <a:gd name="T36" fmla="*/ 210 w 258"/>
              <a:gd name="T37" fmla="*/ 20 h 304"/>
              <a:gd name="T38" fmla="*/ 228 w 258"/>
              <a:gd name="T39" fmla="*/ 36 h 304"/>
              <a:gd name="T40" fmla="*/ 240 w 258"/>
              <a:gd name="T41" fmla="*/ 56 h 304"/>
              <a:gd name="T42" fmla="*/ 250 w 258"/>
              <a:gd name="T43" fmla="*/ 78 h 304"/>
              <a:gd name="T44" fmla="*/ 256 w 258"/>
              <a:gd name="T45" fmla="*/ 103 h 304"/>
              <a:gd name="T46" fmla="*/ 258 w 258"/>
              <a:gd name="T47" fmla="*/ 129 h 304"/>
              <a:gd name="T48" fmla="*/ 256 w 258"/>
              <a:gd name="T49" fmla="*/ 165 h 304"/>
              <a:gd name="T50" fmla="*/ 51 w 258"/>
              <a:gd name="T51" fmla="*/ 165 h 304"/>
              <a:gd name="T52" fmla="*/ 57 w 258"/>
              <a:gd name="T53" fmla="*/ 193 h 304"/>
              <a:gd name="T54" fmla="*/ 65 w 258"/>
              <a:gd name="T55" fmla="*/ 216 h 304"/>
              <a:gd name="T56" fmla="*/ 79 w 258"/>
              <a:gd name="T57" fmla="*/ 234 h 304"/>
              <a:gd name="T58" fmla="*/ 99 w 258"/>
              <a:gd name="T59" fmla="*/ 248 h 304"/>
              <a:gd name="T60" fmla="*/ 123 w 258"/>
              <a:gd name="T61" fmla="*/ 256 h 304"/>
              <a:gd name="T62" fmla="*/ 153 w 258"/>
              <a:gd name="T63" fmla="*/ 260 h 304"/>
              <a:gd name="T64" fmla="*/ 180 w 258"/>
              <a:gd name="T65" fmla="*/ 256 h 304"/>
              <a:gd name="T66" fmla="*/ 204 w 258"/>
              <a:gd name="T67" fmla="*/ 248 h 304"/>
              <a:gd name="T68" fmla="*/ 226 w 258"/>
              <a:gd name="T69" fmla="*/ 236 h 304"/>
              <a:gd name="T70" fmla="*/ 248 w 258"/>
              <a:gd name="T71" fmla="*/ 270 h 304"/>
              <a:gd name="T72" fmla="*/ 226 w 258"/>
              <a:gd name="T73" fmla="*/ 286 h 304"/>
              <a:gd name="T74" fmla="*/ 202 w 258"/>
              <a:gd name="T75" fmla="*/ 296 h 304"/>
              <a:gd name="T76" fmla="*/ 176 w 258"/>
              <a:gd name="T77" fmla="*/ 302 h 304"/>
              <a:gd name="T78" fmla="*/ 147 w 258"/>
              <a:gd name="T79" fmla="*/ 304 h 304"/>
              <a:gd name="T80" fmla="*/ 115 w 258"/>
              <a:gd name="T81" fmla="*/ 302 h 304"/>
              <a:gd name="T82" fmla="*/ 87 w 258"/>
              <a:gd name="T83" fmla="*/ 294 h 304"/>
              <a:gd name="T84" fmla="*/ 61 w 258"/>
              <a:gd name="T85" fmla="*/ 282 h 304"/>
              <a:gd name="T86" fmla="*/ 42 w 258"/>
              <a:gd name="T87" fmla="*/ 264 h 304"/>
              <a:gd name="T88" fmla="*/ 24 w 258"/>
              <a:gd name="T89" fmla="*/ 242 h 304"/>
              <a:gd name="T90" fmla="*/ 12 w 258"/>
              <a:gd name="T91" fmla="*/ 216 h 304"/>
              <a:gd name="T92" fmla="*/ 4 w 258"/>
              <a:gd name="T93" fmla="*/ 185 h 304"/>
              <a:gd name="T94" fmla="*/ 0 w 258"/>
              <a:gd name="T95" fmla="*/ 149 h 304"/>
              <a:gd name="T96" fmla="*/ 4 w 258"/>
              <a:gd name="T97" fmla="*/ 115 h 304"/>
              <a:gd name="T98" fmla="*/ 12 w 258"/>
              <a:gd name="T99" fmla="*/ 86 h 304"/>
              <a:gd name="T100" fmla="*/ 24 w 258"/>
              <a:gd name="T101" fmla="*/ 60 h 304"/>
              <a:gd name="T102" fmla="*/ 40 w 258"/>
              <a:gd name="T103" fmla="*/ 40 h 304"/>
              <a:gd name="T104" fmla="*/ 61 w 258"/>
              <a:gd name="T105" fmla="*/ 22 h 304"/>
              <a:gd name="T106" fmla="*/ 83 w 258"/>
              <a:gd name="T107" fmla="*/ 10 h 304"/>
              <a:gd name="T108" fmla="*/ 111 w 258"/>
              <a:gd name="T109" fmla="*/ 2 h 304"/>
              <a:gd name="T110" fmla="*/ 139 w 258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4">
                <a:moveTo>
                  <a:pt x="141" y="42"/>
                </a:moveTo>
                <a:lnTo>
                  <a:pt x="117" y="46"/>
                </a:lnTo>
                <a:lnTo>
                  <a:pt x="97" y="52"/>
                </a:lnTo>
                <a:lnTo>
                  <a:pt x="81" y="66"/>
                </a:lnTo>
                <a:lnTo>
                  <a:pt x="67" y="82"/>
                </a:lnTo>
                <a:lnTo>
                  <a:pt x="57" y="101"/>
                </a:lnTo>
                <a:lnTo>
                  <a:pt x="53" y="125"/>
                </a:lnTo>
                <a:lnTo>
                  <a:pt x="210" y="125"/>
                </a:lnTo>
                <a:lnTo>
                  <a:pt x="210" y="119"/>
                </a:lnTo>
                <a:lnTo>
                  <a:pt x="208" y="97"/>
                </a:lnTo>
                <a:lnTo>
                  <a:pt x="200" y="78"/>
                </a:lnTo>
                <a:lnTo>
                  <a:pt x="190" y="64"/>
                </a:lnTo>
                <a:lnTo>
                  <a:pt x="178" y="52"/>
                </a:lnTo>
                <a:lnTo>
                  <a:pt x="160" y="46"/>
                </a:lnTo>
                <a:lnTo>
                  <a:pt x="141" y="42"/>
                </a:lnTo>
                <a:close/>
                <a:moveTo>
                  <a:pt x="139" y="0"/>
                </a:moveTo>
                <a:lnTo>
                  <a:pt x="166" y="2"/>
                </a:lnTo>
                <a:lnTo>
                  <a:pt x="190" y="10"/>
                </a:lnTo>
                <a:lnTo>
                  <a:pt x="210" y="20"/>
                </a:lnTo>
                <a:lnTo>
                  <a:pt x="228" y="36"/>
                </a:lnTo>
                <a:lnTo>
                  <a:pt x="240" y="56"/>
                </a:lnTo>
                <a:lnTo>
                  <a:pt x="250" y="78"/>
                </a:lnTo>
                <a:lnTo>
                  <a:pt x="256" y="103"/>
                </a:lnTo>
                <a:lnTo>
                  <a:pt x="258" y="129"/>
                </a:lnTo>
                <a:lnTo>
                  <a:pt x="256" y="165"/>
                </a:lnTo>
                <a:lnTo>
                  <a:pt x="51" y="165"/>
                </a:lnTo>
                <a:lnTo>
                  <a:pt x="57" y="193"/>
                </a:lnTo>
                <a:lnTo>
                  <a:pt x="65" y="216"/>
                </a:lnTo>
                <a:lnTo>
                  <a:pt x="79" y="234"/>
                </a:lnTo>
                <a:lnTo>
                  <a:pt x="99" y="248"/>
                </a:lnTo>
                <a:lnTo>
                  <a:pt x="123" y="256"/>
                </a:lnTo>
                <a:lnTo>
                  <a:pt x="153" y="260"/>
                </a:lnTo>
                <a:lnTo>
                  <a:pt x="180" y="256"/>
                </a:lnTo>
                <a:lnTo>
                  <a:pt x="204" y="248"/>
                </a:lnTo>
                <a:lnTo>
                  <a:pt x="226" y="236"/>
                </a:lnTo>
                <a:lnTo>
                  <a:pt x="248" y="270"/>
                </a:lnTo>
                <a:lnTo>
                  <a:pt x="226" y="286"/>
                </a:lnTo>
                <a:lnTo>
                  <a:pt x="202" y="296"/>
                </a:lnTo>
                <a:lnTo>
                  <a:pt x="176" y="302"/>
                </a:lnTo>
                <a:lnTo>
                  <a:pt x="147" y="304"/>
                </a:lnTo>
                <a:lnTo>
                  <a:pt x="115" y="302"/>
                </a:lnTo>
                <a:lnTo>
                  <a:pt x="87" y="294"/>
                </a:lnTo>
                <a:lnTo>
                  <a:pt x="61" y="282"/>
                </a:lnTo>
                <a:lnTo>
                  <a:pt x="42" y="264"/>
                </a:lnTo>
                <a:lnTo>
                  <a:pt x="24" y="242"/>
                </a:lnTo>
                <a:lnTo>
                  <a:pt x="12" y="216"/>
                </a:lnTo>
                <a:lnTo>
                  <a:pt x="4" y="185"/>
                </a:lnTo>
                <a:lnTo>
                  <a:pt x="0" y="149"/>
                </a:lnTo>
                <a:lnTo>
                  <a:pt x="4" y="115"/>
                </a:lnTo>
                <a:lnTo>
                  <a:pt x="12" y="86"/>
                </a:lnTo>
                <a:lnTo>
                  <a:pt x="24" y="60"/>
                </a:lnTo>
                <a:lnTo>
                  <a:pt x="40" y="40"/>
                </a:lnTo>
                <a:lnTo>
                  <a:pt x="61" y="22"/>
                </a:lnTo>
                <a:lnTo>
                  <a:pt x="83" y="10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2" name="Freeform 43"/>
          <p:cNvSpPr>
            <a:spLocks/>
          </p:cNvSpPr>
          <p:nvPr/>
        </p:nvSpPr>
        <p:spPr bwMode="auto">
          <a:xfrm>
            <a:off x="2669177" y="1311863"/>
            <a:ext cx="72303" cy="128733"/>
          </a:xfrm>
          <a:custGeom>
            <a:avLst/>
            <a:gdLst>
              <a:gd name="T0" fmla="*/ 139 w 164"/>
              <a:gd name="T1" fmla="*/ 0 h 292"/>
              <a:gd name="T2" fmla="*/ 147 w 164"/>
              <a:gd name="T3" fmla="*/ 0 h 292"/>
              <a:gd name="T4" fmla="*/ 155 w 164"/>
              <a:gd name="T5" fmla="*/ 0 h 292"/>
              <a:gd name="T6" fmla="*/ 161 w 164"/>
              <a:gd name="T7" fmla="*/ 2 h 292"/>
              <a:gd name="T8" fmla="*/ 164 w 164"/>
              <a:gd name="T9" fmla="*/ 2 h 292"/>
              <a:gd name="T10" fmla="*/ 164 w 164"/>
              <a:gd name="T11" fmla="*/ 46 h 292"/>
              <a:gd name="T12" fmla="*/ 147 w 164"/>
              <a:gd name="T13" fmla="*/ 46 h 292"/>
              <a:gd name="T14" fmla="*/ 117 w 164"/>
              <a:gd name="T15" fmla="*/ 48 h 292"/>
              <a:gd name="T16" fmla="*/ 93 w 164"/>
              <a:gd name="T17" fmla="*/ 56 h 292"/>
              <a:gd name="T18" fmla="*/ 75 w 164"/>
              <a:gd name="T19" fmla="*/ 70 h 292"/>
              <a:gd name="T20" fmla="*/ 61 w 164"/>
              <a:gd name="T21" fmla="*/ 91 h 292"/>
              <a:gd name="T22" fmla="*/ 54 w 164"/>
              <a:gd name="T23" fmla="*/ 119 h 292"/>
              <a:gd name="T24" fmla="*/ 52 w 164"/>
              <a:gd name="T25" fmla="*/ 153 h 292"/>
              <a:gd name="T26" fmla="*/ 52 w 164"/>
              <a:gd name="T27" fmla="*/ 292 h 292"/>
              <a:gd name="T28" fmla="*/ 0 w 164"/>
              <a:gd name="T29" fmla="*/ 292 h 292"/>
              <a:gd name="T30" fmla="*/ 0 w 164"/>
              <a:gd name="T31" fmla="*/ 4 h 292"/>
              <a:gd name="T32" fmla="*/ 26 w 164"/>
              <a:gd name="T33" fmla="*/ 4 h 292"/>
              <a:gd name="T34" fmla="*/ 36 w 164"/>
              <a:gd name="T35" fmla="*/ 4 h 292"/>
              <a:gd name="T36" fmla="*/ 42 w 164"/>
              <a:gd name="T37" fmla="*/ 6 h 292"/>
              <a:gd name="T38" fmla="*/ 46 w 164"/>
              <a:gd name="T39" fmla="*/ 10 h 292"/>
              <a:gd name="T40" fmla="*/ 50 w 164"/>
              <a:gd name="T41" fmla="*/ 16 h 292"/>
              <a:gd name="T42" fmla="*/ 50 w 164"/>
              <a:gd name="T43" fmla="*/ 24 h 292"/>
              <a:gd name="T44" fmla="*/ 50 w 164"/>
              <a:gd name="T45" fmla="*/ 52 h 292"/>
              <a:gd name="T46" fmla="*/ 65 w 164"/>
              <a:gd name="T47" fmla="*/ 30 h 292"/>
              <a:gd name="T48" fmla="*/ 85 w 164"/>
              <a:gd name="T49" fmla="*/ 12 h 292"/>
              <a:gd name="T50" fmla="*/ 111 w 164"/>
              <a:gd name="T51" fmla="*/ 2 h 292"/>
              <a:gd name="T52" fmla="*/ 139 w 164"/>
              <a:gd name="T53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4" h="292">
                <a:moveTo>
                  <a:pt x="139" y="0"/>
                </a:moveTo>
                <a:lnTo>
                  <a:pt x="147" y="0"/>
                </a:lnTo>
                <a:lnTo>
                  <a:pt x="155" y="0"/>
                </a:lnTo>
                <a:lnTo>
                  <a:pt x="161" y="2"/>
                </a:lnTo>
                <a:lnTo>
                  <a:pt x="164" y="2"/>
                </a:lnTo>
                <a:lnTo>
                  <a:pt x="164" y="46"/>
                </a:lnTo>
                <a:lnTo>
                  <a:pt x="147" y="46"/>
                </a:lnTo>
                <a:lnTo>
                  <a:pt x="117" y="48"/>
                </a:lnTo>
                <a:lnTo>
                  <a:pt x="93" y="56"/>
                </a:lnTo>
                <a:lnTo>
                  <a:pt x="75" y="70"/>
                </a:lnTo>
                <a:lnTo>
                  <a:pt x="61" y="91"/>
                </a:lnTo>
                <a:lnTo>
                  <a:pt x="54" y="119"/>
                </a:lnTo>
                <a:lnTo>
                  <a:pt x="52" y="153"/>
                </a:lnTo>
                <a:lnTo>
                  <a:pt x="52" y="292"/>
                </a:lnTo>
                <a:lnTo>
                  <a:pt x="0" y="292"/>
                </a:lnTo>
                <a:lnTo>
                  <a:pt x="0" y="4"/>
                </a:lnTo>
                <a:lnTo>
                  <a:pt x="26" y="4"/>
                </a:lnTo>
                <a:lnTo>
                  <a:pt x="36" y="4"/>
                </a:lnTo>
                <a:lnTo>
                  <a:pt x="42" y="6"/>
                </a:lnTo>
                <a:lnTo>
                  <a:pt x="46" y="10"/>
                </a:lnTo>
                <a:lnTo>
                  <a:pt x="50" y="16"/>
                </a:lnTo>
                <a:lnTo>
                  <a:pt x="50" y="24"/>
                </a:lnTo>
                <a:lnTo>
                  <a:pt x="50" y="52"/>
                </a:lnTo>
                <a:lnTo>
                  <a:pt x="65" y="30"/>
                </a:lnTo>
                <a:lnTo>
                  <a:pt x="85" y="12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3" name="Freeform 44"/>
          <p:cNvSpPr>
            <a:spLocks noEditPoints="1"/>
          </p:cNvSpPr>
          <p:nvPr/>
        </p:nvSpPr>
        <p:spPr bwMode="auto">
          <a:xfrm>
            <a:off x="2762640" y="1262484"/>
            <a:ext cx="22925" cy="178109"/>
          </a:xfrm>
          <a:custGeom>
            <a:avLst/>
            <a:gdLst>
              <a:gd name="T0" fmla="*/ 0 w 54"/>
              <a:gd name="T1" fmla="*/ 117 h 405"/>
              <a:gd name="T2" fmla="*/ 52 w 54"/>
              <a:gd name="T3" fmla="*/ 117 h 405"/>
              <a:gd name="T4" fmla="*/ 52 w 54"/>
              <a:gd name="T5" fmla="*/ 405 h 405"/>
              <a:gd name="T6" fmla="*/ 0 w 54"/>
              <a:gd name="T7" fmla="*/ 405 h 405"/>
              <a:gd name="T8" fmla="*/ 0 w 54"/>
              <a:gd name="T9" fmla="*/ 117 h 405"/>
              <a:gd name="T10" fmla="*/ 0 w 54"/>
              <a:gd name="T11" fmla="*/ 0 h 405"/>
              <a:gd name="T12" fmla="*/ 54 w 54"/>
              <a:gd name="T13" fmla="*/ 0 h 405"/>
              <a:gd name="T14" fmla="*/ 54 w 54"/>
              <a:gd name="T15" fmla="*/ 60 h 405"/>
              <a:gd name="T16" fmla="*/ 0 w 54"/>
              <a:gd name="T17" fmla="*/ 60 h 405"/>
              <a:gd name="T18" fmla="*/ 0 w 54"/>
              <a:gd name="T19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05">
                <a:moveTo>
                  <a:pt x="0" y="117"/>
                </a:moveTo>
                <a:lnTo>
                  <a:pt x="52" y="117"/>
                </a:lnTo>
                <a:lnTo>
                  <a:pt x="52" y="405"/>
                </a:lnTo>
                <a:lnTo>
                  <a:pt x="0" y="405"/>
                </a:lnTo>
                <a:lnTo>
                  <a:pt x="0" y="117"/>
                </a:lnTo>
                <a:close/>
                <a:moveTo>
                  <a:pt x="0" y="0"/>
                </a:moveTo>
                <a:lnTo>
                  <a:pt x="54" y="0"/>
                </a:lnTo>
                <a:lnTo>
                  <a:pt x="54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4" name="Freeform 45"/>
          <p:cNvSpPr>
            <a:spLocks noEditPoints="1"/>
          </p:cNvSpPr>
          <p:nvPr/>
        </p:nvSpPr>
        <p:spPr bwMode="auto">
          <a:xfrm>
            <a:off x="2814663" y="1310097"/>
            <a:ext cx="112861" cy="134024"/>
          </a:xfrm>
          <a:custGeom>
            <a:avLst/>
            <a:gdLst>
              <a:gd name="T0" fmla="*/ 139 w 256"/>
              <a:gd name="T1" fmla="*/ 42 h 304"/>
              <a:gd name="T2" fmla="*/ 117 w 256"/>
              <a:gd name="T3" fmla="*/ 46 h 304"/>
              <a:gd name="T4" fmla="*/ 97 w 256"/>
              <a:gd name="T5" fmla="*/ 52 h 304"/>
              <a:gd name="T6" fmla="*/ 79 w 256"/>
              <a:gd name="T7" fmla="*/ 66 h 304"/>
              <a:gd name="T8" fmla="*/ 67 w 256"/>
              <a:gd name="T9" fmla="*/ 82 h 304"/>
              <a:gd name="T10" fmla="*/ 57 w 256"/>
              <a:gd name="T11" fmla="*/ 101 h 304"/>
              <a:gd name="T12" fmla="*/ 51 w 256"/>
              <a:gd name="T13" fmla="*/ 125 h 304"/>
              <a:gd name="T14" fmla="*/ 208 w 256"/>
              <a:gd name="T15" fmla="*/ 125 h 304"/>
              <a:gd name="T16" fmla="*/ 208 w 256"/>
              <a:gd name="T17" fmla="*/ 119 h 304"/>
              <a:gd name="T18" fmla="*/ 206 w 256"/>
              <a:gd name="T19" fmla="*/ 97 h 304"/>
              <a:gd name="T20" fmla="*/ 200 w 256"/>
              <a:gd name="T21" fmla="*/ 78 h 304"/>
              <a:gd name="T22" fmla="*/ 190 w 256"/>
              <a:gd name="T23" fmla="*/ 64 h 304"/>
              <a:gd name="T24" fmla="*/ 176 w 256"/>
              <a:gd name="T25" fmla="*/ 52 h 304"/>
              <a:gd name="T26" fmla="*/ 159 w 256"/>
              <a:gd name="T27" fmla="*/ 46 h 304"/>
              <a:gd name="T28" fmla="*/ 139 w 256"/>
              <a:gd name="T29" fmla="*/ 42 h 304"/>
              <a:gd name="T30" fmla="*/ 137 w 256"/>
              <a:gd name="T31" fmla="*/ 0 h 304"/>
              <a:gd name="T32" fmla="*/ 164 w 256"/>
              <a:gd name="T33" fmla="*/ 2 h 304"/>
              <a:gd name="T34" fmla="*/ 188 w 256"/>
              <a:gd name="T35" fmla="*/ 10 h 304"/>
              <a:gd name="T36" fmla="*/ 210 w 256"/>
              <a:gd name="T37" fmla="*/ 20 h 304"/>
              <a:gd name="T38" fmla="*/ 226 w 256"/>
              <a:gd name="T39" fmla="*/ 36 h 304"/>
              <a:gd name="T40" fmla="*/ 240 w 256"/>
              <a:gd name="T41" fmla="*/ 56 h 304"/>
              <a:gd name="T42" fmla="*/ 250 w 256"/>
              <a:gd name="T43" fmla="*/ 78 h 304"/>
              <a:gd name="T44" fmla="*/ 254 w 256"/>
              <a:gd name="T45" fmla="*/ 103 h 304"/>
              <a:gd name="T46" fmla="*/ 256 w 256"/>
              <a:gd name="T47" fmla="*/ 129 h 304"/>
              <a:gd name="T48" fmla="*/ 254 w 256"/>
              <a:gd name="T49" fmla="*/ 165 h 304"/>
              <a:gd name="T50" fmla="*/ 51 w 256"/>
              <a:gd name="T51" fmla="*/ 165 h 304"/>
              <a:gd name="T52" fmla="*/ 55 w 256"/>
              <a:gd name="T53" fmla="*/ 193 h 304"/>
              <a:gd name="T54" fmla="*/ 65 w 256"/>
              <a:gd name="T55" fmla="*/ 216 h 304"/>
              <a:gd name="T56" fmla="*/ 79 w 256"/>
              <a:gd name="T57" fmla="*/ 234 h 304"/>
              <a:gd name="T58" fmla="*/ 97 w 256"/>
              <a:gd name="T59" fmla="*/ 248 h 304"/>
              <a:gd name="T60" fmla="*/ 123 w 256"/>
              <a:gd name="T61" fmla="*/ 256 h 304"/>
              <a:gd name="T62" fmla="*/ 151 w 256"/>
              <a:gd name="T63" fmla="*/ 260 h 304"/>
              <a:gd name="T64" fmla="*/ 178 w 256"/>
              <a:gd name="T65" fmla="*/ 256 h 304"/>
              <a:gd name="T66" fmla="*/ 204 w 256"/>
              <a:gd name="T67" fmla="*/ 248 h 304"/>
              <a:gd name="T68" fmla="*/ 224 w 256"/>
              <a:gd name="T69" fmla="*/ 236 h 304"/>
              <a:gd name="T70" fmla="*/ 246 w 256"/>
              <a:gd name="T71" fmla="*/ 270 h 304"/>
              <a:gd name="T72" fmla="*/ 226 w 256"/>
              <a:gd name="T73" fmla="*/ 286 h 304"/>
              <a:gd name="T74" fmla="*/ 202 w 256"/>
              <a:gd name="T75" fmla="*/ 296 h 304"/>
              <a:gd name="T76" fmla="*/ 174 w 256"/>
              <a:gd name="T77" fmla="*/ 302 h 304"/>
              <a:gd name="T78" fmla="*/ 147 w 256"/>
              <a:gd name="T79" fmla="*/ 304 h 304"/>
              <a:gd name="T80" fmla="*/ 115 w 256"/>
              <a:gd name="T81" fmla="*/ 302 h 304"/>
              <a:gd name="T82" fmla="*/ 85 w 256"/>
              <a:gd name="T83" fmla="*/ 294 h 304"/>
              <a:gd name="T84" fmla="*/ 61 w 256"/>
              <a:gd name="T85" fmla="*/ 282 h 304"/>
              <a:gd name="T86" fmla="*/ 40 w 256"/>
              <a:gd name="T87" fmla="*/ 264 h 304"/>
              <a:gd name="T88" fmla="*/ 22 w 256"/>
              <a:gd name="T89" fmla="*/ 242 h 304"/>
              <a:gd name="T90" fmla="*/ 10 w 256"/>
              <a:gd name="T91" fmla="*/ 216 h 304"/>
              <a:gd name="T92" fmla="*/ 2 w 256"/>
              <a:gd name="T93" fmla="*/ 185 h 304"/>
              <a:gd name="T94" fmla="*/ 0 w 256"/>
              <a:gd name="T95" fmla="*/ 149 h 304"/>
              <a:gd name="T96" fmla="*/ 2 w 256"/>
              <a:gd name="T97" fmla="*/ 115 h 304"/>
              <a:gd name="T98" fmla="*/ 10 w 256"/>
              <a:gd name="T99" fmla="*/ 86 h 304"/>
              <a:gd name="T100" fmla="*/ 22 w 256"/>
              <a:gd name="T101" fmla="*/ 60 h 304"/>
              <a:gd name="T102" fmla="*/ 40 w 256"/>
              <a:gd name="T103" fmla="*/ 40 h 304"/>
              <a:gd name="T104" fmla="*/ 59 w 256"/>
              <a:gd name="T105" fmla="*/ 22 h 304"/>
              <a:gd name="T106" fmla="*/ 83 w 256"/>
              <a:gd name="T107" fmla="*/ 10 h 304"/>
              <a:gd name="T108" fmla="*/ 109 w 256"/>
              <a:gd name="T109" fmla="*/ 2 h 304"/>
              <a:gd name="T110" fmla="*/ 137 w 256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6" h="304">
                <a:moveTo>
                  <a:pt x="139" y="42"/>
                </a:moveTo>
                <a:lnTo>
                  <a:pt x="117" y="46"/>
                </a:lnTo>
                <a:lnTo>
                  <a:pt x="97" y="52"/>
                </a:lnTo>
                <a:lnTo>
                  <a:pt x="79" y="66"/>
                </a:lnTo>
                <a:lnTo>
                  <a:pt x="67" y="82"/>
                </a:lnTo>
                <a:lnTo>
                  <a:pt x="57" y="101"/>
                </a:lnTo>
                <a:lnTo>
                  <a:pt x="51" y="125"/>
                </a:lnTo>
                <a:lnTo>
                  <a:pt x="208" y="125"/>
                </a:lnTo>
                <a:lnTo>
                  <a:pt x="208" y="119"/>
                </a:lnTo>
                <a:lnTo>
                  <a:pt x="206" y="97"/>
                </a:lnTo>
                <a:lnTo>
                  <a:pt x="200" y="78"/>
                </a:lnTo>
                <a:lnTo>
                  <a:pt x="190" y="64"/>
                </a:lnTo>
                <a:lnTo>
                  <a:pt x="176" y="52"/>
                </a:lnTo>
                <a:lnTo>
                  <a:pt x="159" y="46"/>
                </a:lnTo>
                <a:lnTo>
                  <a:pt x="139" y="42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8" y="10"/>
                </a:lnTo>
                <a:lnTo>
                  <a:pt x="210" y="20"/>
                </a:lnTo>
                <a:lnTo>
                  <a:pt x="226" y="36"/>
                </a:lnTo>
                <a:lnTo>
                  <a:pt x="240" y="56"/>
                </a:lnTo>
                <a:lnTo>
                  <a:pt x="250" y="78"/>
                </a:lnTo>
                <a:lnTo>
                  <a:pt x="254" y="103"/>
                </a:lnTo>
                <a:lnTo>
                  <a:pt x="256" y="129"/>
                </a:lnTo>
                <a:lnTo>
                  <a:pt x="254" y="165"/>
                </a:lnTo>
                <a:lnTo>
                  <a:pt x="51" y="165"/>
                </a:lnTo>
                <a:lnTo>
                  <a:pt x="55" y="193"/>
                </a:lnTo>
                <a:lnTo>
                  <a:pt x="65" y="216"/>
                </a:lnTo>
                <a:lnTo>
                  <a:pt x="79" y="234"/>
                </a:lnTo>
                <a:lnTo>
                  <a:pt x="97" y="248"/>
                </a:lnTo>
                <a:lnTo>
                  <a:pt x="123" y="256"/>
                </a:lnTo>
                <a:lnTo>
                  <a:pt x="151" y="260"/>
                </a:lnTo>
                <a:lnTo>
                  <a:pt x="178" y="256"/>
                </a:lnTo>
                <a:lnTo>
                  <a:pt x="204" y="248"/>
                </a:lnTo>
                <a:lnTo>
                  <a:pt x="224" y="236"/>
                </a:lnTo>
                <a:lnTo>
                  <a:pt x="246" y="270"/>
                </a:lnTo>
                <a:lnTo>
                  <a:pt x="226" y="286"/>
                </a:lnTo>
                <a:lnTo>
                  <a:pt x="202" y="296"/>
                </a:lnTo>
                <a:lnTo>
                  <a:pt x="174" y="302"/>
                </a:lnTo>
                <a:lnTo>
                  <a:pt x="147" y="304"/>
                </a:lnTo>
                <a:lnTo>
                  <a:pt x="115" y="302"/>
                </a:lnTo>
                <a:lnTo>
                  <a:pt x="85" y="294"/>
                </a:lnTo>
                <a:lnTo>
                  <a:pt x="61" y="282"/>
                </a:lnTo>
                <a:lnTo>
                  <a:pt x="40" y="264"/>
                </a:lnTo>
                <a:lnTo>
                  <a:pt x="22" y="242"/>
                </a:lnTo>
                <a:lnTo>
                  <a:pt x="10" y="216"/>
                </a:lnTo>
                <a:lnTo>
                  <a:pt x="2" y="185"/>
                </a:lnTo>
                <a:lnTo>
                  <a:pt x="0" y="149"/>
                </a:lnTo>
                <a:lnTo>
                  <a:pt x="2" y="115"/>
                </a:lnTo>
                <a:lnTo>
                  <a:pt x="10" y="86"/>
                </a:lnTo>
                <a:lnTo>
                  <a:pt x="22" y="60"/>
                </a:lnTo>
                <a:lnTo>
                  <a:pt x="40" y="40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5" name="Freeform 46"/>
          <p:cNvSpPr>
            <a:spLocks/>
          </p:cNvSpPr>
          <p:nvPr/>
        </p:nvSpPr>
        <p:spPr bwMode="auto">
          <a:xfrm>
            <a:off x="2956622" y="1310097"/>
            <a:ext cx="110217" cy="130496"/>
          </a:xfrm>
          <a:custGeom>
            <a:avLst/>
            <a:gdLst>
              <a:gd name="T0" fmla="*/ 149 w 252"/>
              <a:gd name="T1" fmla="*/ 0 h 296"/>
              <a:gd name="T2" fmla="*/ 180 w 252"/>
              <a:gd name="T3" fmla="*/ 2 h 296"/>
              <a:gd name="T4" fmla="*/ 206 w 252"/>
              <a:gd name="T5" fmla="*/ 12 h 296"/>
              <a:gd name="T6" fmla="*/ 226 w 252"/>
              <a:gd name="T7" fmla="*/ 28 h 296"/>
              <a:gd name="T8" fmla="*/ 240 w 252"/>
              <a:gd name="T9" fmla="*/ 50 h 296"/>
              <a:gd name="T10" fmla="*/ 250 w 252"/>
              <a:gd name="T11" fmla="*/ 78 h 296"/>
              <a:gd name="T12" fmla="*/ 252 w 252"/>
              <a:gd name="T13" fmla="*/ 111 h 296"/>
              <a:gd name="T14" fmla="*/ 252 w 252"/>
              <a:gd name="T15" fmla="*/ 296 h 296"/>
              <a:gd name="T16" fmla="*/ 200 w 252"/>
              <a:gd name="T17" fmla="*/ 296 h 296"/>
              <a:gd name="T18" fmla="*/ 200 w 252"/>
              <a:gd name="T19" fmla="*/ 117 h 296"/>
              <a:gd name="T20" fmla="*/ 198 w 252"/>
              <a:gd name="T21" fmla="*/ 94 h 296"/>
              <a:gd name="T22" fmla="*/ 194 w 252"/>
              <a:gd name="T23" fmla="*/ 76 h 296"/>
              <a:gd name="T24" fmla="*/ 184 w 252"/>
              <a:gd name="T25" fmla="*/ 62 h 296"/>
              <a:gd name="T26" fmla="*/ 172 w 252"/>
              <a:gd name="T27" fmla="*/ 52 h 296"/>
              <a:gd name="T28" fmla="*/ 157 w 252"/>
              <a:gd name="T29" fmla="*/ 46 h 296"/>
              <a:gd name="T30" fmla="*/ 137 w 252"/>
              <a:gd name="T31" fmla="*/ 44 h 296"/>
              <a:gd name="T32" fmla="*/ 113 w 252"/>
              <a:gd name="T33" fmla="*/ 48 h 296"/>
              <a:gd name="T34" fmla="*/ 93 w 252"/>
              <a:gd name="T35" fmla="*/ 56 h 296"/>
              <a:gd name="T36" fmla="*/ 75 w 252"/>
              <a:gd name="T37" fmla="*/ 70 h 296"/>
              <a:gd name="T38" fmla="*/ 61 w 252"/>
              <a:gd name="T39" fmla="*/ 90 h 296"/>
              <a:gd name="T40" fmla="*/ 56 w 252"/>
              <a:gd name="T41" fmla="*/ 113 h 296"/>
              <a:gd name="T42" fmla="*/ 52 w 252"/>
              <a:gd name="T43" fmla="*/ 143 h 296"/>
              <a:gd name="T44" fmla="*/ 52 w 252"/>
              <a:gd name="T45" fmla="*/ 296 h 296"/>
              <a:gd name="T46" fmla="*/ 0 w 252"/>
              <a:gd name="T47" fmla="*/ 296 h 296"/>
              <a:gd name="T48" fmla="*/ 0 w 252"/>
              <a:gd name="T49" fmla="*/ 8 h 296"/>
              <a:gd name="T50" fmla="*/ 28 w 252"/>
              <a:gd name="T51" fmla="*/ 8 h 296"/>
              <a:gd name="T52" fmla="*/ 36 w 252"/>
              <a:gd name="T53" fmla="*/ 8 h 296"/>
              <a:gd name="T54" fmla="*/ 42 w 252"/>
              <a:gd name="T55" fmla="*/ 10 h 296"/>
              <a:gd name="T56" fmla="*/ 48 w 252"/>
              <a:gd name="T57" fmla="*/ 14 h 296"/>
              <a:gd name="T58" fmla="*/ 50 w 252"/>
              <a:gd name="T59" fmla="*/ 20 h 296"/>
              <a:gd name="T60" fmla="*/ 52 w 252"/>
              <a:gd name="T61" fmla="*/ 28 h 296"/>
              <a:gd name="T62" fmla="*/ 52 w 252"/>
              <a:gd name="T63" fmla="*/ 52 h 296"/>
              <a:gd name="T64" fmla="*/ 67 w 252"/>
              <a:gd name="T65" fmla="*/ 30 h 296"/>
              <a:gd name="T66" fmla="*/ 89 w 252"/>
              <a:gd name="T67" fmla="*/ 14 h 296"/>
              <a:gd name="T68" fmla="*/ 117 w 252"/>
              <a:gd name="T69" fmla="*/ 4 h 296"/>
              <a:gd name="T70" fmla="*/ 149 w 252"/>
              <a:gd name="T71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2" h="296">
                <a:moveTo>
                  <a:pt x="149" y="0"/>
                </a:moveTo>
                <a:lnTo>
                  <a:pt x="180" y="2"/>
                </a:lnTo>
                <a:lnTo>
                  <a:pt x="206" y="12"/>
                </a:lnTo>
                <a:lnTo>
                  <a:pt x="226" y="28"/>
                </a:lnTo>
                <a:lnTo>
                  <a:pt x="240" y="50"/>
                </a:lnTo>
                <a:lnTo>
                  <a:pt x="250" y="78"/>
                </a:lnTo>
                <a:lnTo>
                  <a:pt x="252" y="111"/>
                </a:lnTo>
                <a:lnTo>
                  <a:pt x="252" y="296"/>
                </a:lnTo>
                <a:lnTo>
                  <a:pt x="200" y="296"/>
                </a:lnTo>
                <a:lnTo>
                  <a:pt x="200" y="117"/>
                </a:lnTo>
                <a:lnTo>
                  <a:pt x="198" y="94"/>
                </a:lnTo>
                <a:lnTo>
                  <a:pt x="194" y="76"/>
                </a:lnTo>
                <a:lnTo>
                  <a:pt x="184" y="62"/>
                </a:lnTo>
                <a:lnTo>
                  <a:pt x="172" y="52"/>
                </a:lnTo>
                <a:lnTo>
                  <a:pt x="157" y="46"/>
                </a:lnTo>
                <a:lnTo>
                  <a:pt x="137" y="44"/>
                </a:lnTo>
                <a:lnTo>
                  <a:pt x="113" y="48"/>
                </a:lnTo>
                <a:lnTo>
                  <a:pt x="93" y="56"/>
                </a:lnTo>
                <a:lnTo>
                  <a:pt x="75" y="70"/>
                </a:lnTo>
                <a:lnTo>
                  <a:pt x="61" y="90"/>
                </a:lnTo>
                <a:lnTo>
                  <a:pt x="56" y="113"/>
                </a:lnTo>
                <a:lnTo>
                  <a:pt x="52" y="143"/>
                </a:lnTo>
                <a:lnTo>
                  <a:pt x="52" y="296"/>
                </a:lnTo>
                <a:lnTo>
                  <a:pt x="0" y="296"/>
                </a:lnTo>
                <a:lnTo>
                  <a:pt x="0" y="8"/>
                </a:lnTo>
                <a:lnTo>
                  <a:pt x="28" y="8"/>
                </a:lnTo>
                <a:lnTo>
                  <a:pt x="36" y="8"/>
                </a:lnTo>
                <a:lnTo>
                  <a:pt x="42" y="10"/>
                </a:lnTo>
                <a:lnTo>
                  <a:pt x="48" y="14"/>
                </a:lnTo>
                <a:lnTo>
                  <a:pt x="50" y="20"/>
                </a:lnTo>
                <a:lnTo>
                  <a:pt x="52" y="28"/>
                </a:lnTo>
                <a:lnTo>
                  <a:pt x="52" y="52"/>
                </a:lnTo>
                <a:lnTo>
                  <a:pt x="67" y="30"/>
                </a:lnTo>
                <a:lnTo>
                  <a:pt x="89" y="14"/>
                </a:lnTo>
                <a:lnTo>
                  <a:pt x="117" y="4"/>
                </a:lnTo>
                <a:lnTo>
                  <a:pt x="1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6" name="Freeform 47"/>
          <p:cNvSpPr>
            <a:spLocks/>
          </p:cNvSpPr>
          <p:nvPr/>
        </p:nvSpPr>
        <p:spPr bwMode="auto">
          <a:xfrm>
            <a:off x="3093291" y="1310097"/>
            <a:ext cx="104927" cy="134024"/>
          </a:xfrm>
          <a:custGeom>
            <a:avLst/>
            <a:gdLst>
              <a:gd name="T0" fmla="*/ 149 w 238"/>
              <a:gd name="T1" fmla="*/ 0 h 304"/>
              <a:gd name="T2" fmla="*/ 182 w 238"/>
              <a:gd name="T3" fmla="*/ 2 h 304"/>
              <a:gd name="T4" fmla="*/ 212 w 238"/>
              <a:gd name="T5" fmla="*/ 12 h 304"/>
              <a:gd name="T6" fmla="*/ 236 w 238"/>
              <a:gd name="T7" fmla="*/ 28 h 304"/>
              <a:gd name="T8" fmla="*/ 216 w 238"/>
              <a:gd name="T9" fmla="*/ 64 h 304"/>
              <a:gd name="T10" fmla="*/ 204 w 238"/>
              <a:gd name="T11" fmla="*/ 56 h 304"/>
              <a:gd name="T12" fmla="*/ 188 w 238"/>
              <a:gd name="T13" fmla="*/ 50 h 304"/>
              <a:gd name="T14" fmla="*/ 173 w 238"/>
              <a:gd name="T15" fmla="*/ 46 h 304"/>
              <a:gd name="T16" fmla="*/ 151 w 238"/>
              <a:gd name="T17" fmla="*/ 44 h 304"/>
              <a:gd name="T18" fmla="*/ 123 w 238"/>
              <a:gd name="T19" fmla="*/ 48 h 304"/>
              <a:gd name="T20" fmla="*/ 99 w 238"/>
              <a:gd name="T21" fmla="*/ 56 h 304"/>
              <a:gd name="T22" fmla="*/ 79 w 238"/>
              <a:gd name="T23" fmla="*/ 72 h 304"/>
              <a:gd name="T24" fmla="*/ 66 w 238"/>
              <a:gd name="T25" fmla="*/ 94 h 304"/>
              <a:gd name="T26" fmla="*/ 58 w 238"/>
              <a:gd name="T27" fmla="*/ 119 h 304"/>
              <a:gd name="T28" fmla="*/ 54 w 238"/>
              <a:gd name="T29" fmla="*/ 151 h 304"/>
              <a:gd name="T30" fmla="*/ 58 w 238"/>
              <a:gd name="T31" fmla="*/ 183 h 304"/>
              <a:gd name="T32" fmla="*/ 66 w 238"/>
              <a:gd name="T33" fmla="*/ 210 h 304"/>
              <a:gd name="T34" fmla="*/ 79 w 238"/>
              <a:gd name="T35" fmla="*/ 232 h 304"/>
              <a:gd name="T36" fmla="*/ 99 w 238"/>
              <a:gd name="T37" fmla="*/ 246 h 304"/>
              <a:gd name="T38" fmla="*/ 123 w 238"/>
              <a:gd name="T39" fmla="*/ 256 h 304"/>
              <a:gd name="T40" fmla="*/ 151 w 238"/>
              <a:gd name="T41" fmla="*/ 260 h 304"/>
              <a:gd name="T42" fmla="*/ 186 w 238"/>
              <a:gd name="T43" fmla="*/ 254 h 304"/>
              <a:gd name="T44" fmla="*/ 202 w 238"/>
              <a:gd name="T45" fmla="*/ 248 h 304"/>
              <a:gd name="T46" fmla="*/ 218 w 238"/>
              <a:gd name="T47" fmla="*/ 240 h 304"/>
              <a:gd name="T48" fmla="*/ 238 w 238"/>
              <a:gd name="T49" fmla="*/ 276 h 304"/>
              <a:gd name="T50" fmla="*/ 212 w 238"/>
              <a:gd name="T51" fmla="*/ 292 h 304"/>
              <a:gd name="T52" fmla="*/ 182 w 238"/>
              <a:gd name="T53" fmla="*/ 300 h 304"/>
              <a:gd name="T54" fmla="*/ 147 w 238"/>
              <a:gd name="T55" fmla="*/ 304 h 304"/>
              <a:gd name="T56" fmla="*/ 111 w 238"/>
              <a:gd name="T57" fmla="*/ 302 h 304"/>
              <a:gd name="T58" fmla="*/ 81 w 238"/>
              <a:gd name="T59" fmla="*/ 292 h 304"/>
              <a:gd name="T60" fmla="*/ 58 w 238"/>
              <a:gd name="T61" fmla="*/ 278 h 304"/>
              <a:gd name="T62" fmla="*/ 36 w 238"/>
              <a:gd name="T63" fmla="*/ 260 h 304"/>
              <a:gd name="T64" fmla="*/ 20 w 238"/>
              <a:gd name="T65" fmla="*/ 238 h 304"/>
              <a:gd name="T66" fmla="*/ 10 w 238"/>
              <a:gd name="T67" fmla="*/ 214 h 304"/>
              <a:gd name="T68" fmla="*/ 2 w 238"/>
              <a:gd name="T69" fmla="*/ 185 h 304"/>
              <a:gd name="T70" fmla="*/ 0 w 238"/>
              <a:gd name="T71" fmla="*/ 153 h 304"/>
              <a:gd name="T72" fmla="*/ 4 w 238"/>
              <a:gd name="T73" fmla="*/ 121 h 304"/>
              <a:gd name="T74" fmla="*/ 10 w 238"/>
              <a:gd name="T75" fmla="*/ 90 h 304"/>
              <a:gd name="T76" fmla="*/ 24 w 238"/>
              <a:gd name="T77" fmla="*/ 64 h 304"/>
              <a:gd name="T78" fmla="*/ 40 w 238"/>
              <a:gd name="T79" fmla="*/ 42 h 304"/>
              <a:gd name="T80" fmla="*/ 62 w 238"/>
              <a:gd name="T81" fmla="*/ 24 h 304"/>
              <a:gd name="T82" fmla="*/ 87 w 238"/>
              <a:gd name="T83" fmla="*/ 10 h 304"/>
              <a:gd name="T84" fmla="*/ 115 w 238"/>
              <a:gd name="T85" fmla="*/ 2 h 304"/>
              <a:gd name="T86" fmla="*/ 149 w 238"/>
              <a:gd name="T87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8" h="304">
                <a:moveTo>
                  <a:pt x="149" y="0"/>
                </a:moveTo>
                <a:lnTo>
                  <a:pt x="182" y="2"/>
                </a:lnTo>
                <a:lnTo>
                  <a:pt x="212" y="12"/>
                </a:lnTo>
                <a:lnTo>
                  <a:pt x="236" y="28"/>
                </a:lnTo>
                <a:lnTo>
                  <a:pt x="216" y="64"/>
                </a:lnTo>
                <a:lnTo>
                  <a:pt x="204" y="56"/>
                </a:lnTo>
                <a:lnTo>
                  <a:pt x="188" y="50"/>
                </a:lnTo>
                <a:lnTo>
                  <a:pt x="173" y="46"/>
                </a:lnTo>
                <a:lnTo>
                  <a:pt x="151" y="44"/>
                </a:lnTo>
                <a:lnTo>
                  <a:pt x="123" y="48"/>
                </a:lnTo>
                <a:lnTo>
                  <a:pt x="99" y="56"/>
                </a:lnTo>
                <a:lnTo>
                  <a:pt x="79" y="72"/>
                </a:lnTo>
                <a:lnTo>
                  <a:pt x="66" y="94"/>
                </a:lnTo>
                <a:lnTo>
                  <a:pt x="58" y="119"/>
                </a:lnTo>
                <a:lnTo>
                  <a:pt x="54" y="151"/>
                </a:lnTo>
                <a:lnTo>
                  <a:pt x="58" y="183"/>
                </a:lnTo>
                <a:lnTo>
                  <a:pt x="66" y="210"/>
                </a:lnTo>
                <a:lnTo>
                  <a:pt x="79" y="232"/>
                </a:lnTo>
                <a:lnTo>
                  <a:pt x="99" y="246"/>
                </a:lnTo>
                <a:lnTo>
                  <a:pt x="123" y="256"/>
                </a:lnTo>
                <a:lnTo>
                  <a:pt x="151" y="260"/>
                </a:lnTo>
                <a:lnTo>
                  <a:pt x="186" y="254"/>
                </a:lnTo>
                <a:lnTo>
                  <a:pt x="202" y="248"/>
                </a:lnTo>
                <a:lnTo>
                  <a:pt x="218" y="240"/>
                </a:lnTo>
                <a:lnTo>
                  <a:pt x="238" y="276"/>
                </a:lnTo>
                <a:lnTo>
                  <a:pt x="212" y="292"/>
                </a:lnTo>
                <a:lnTo>
                  <a:pt x="182" y="300"/>
                </a:lnTo>
                <a:lnTo>
                  <a:pt x="147" y="304"/>
                </a:lnTo>
                <a:lnTo>
                  <a:pt x="111" y="302"/>
                </a:lnTo>
                <a:lnTo>
                  <a:pt x="81" y="292"/>
                </a:lnTo>
                <a:lnTo>
                  <a:pt x="58" y="278"/>
                </a:lnTo>
                <a:lnTo>
                  <a:pt x="36" y="260"/>
                </a:lnTo>
                <a:lnTo>
                  <a:pt x="20" y="238"/>
                </a:lnTo>
                <a:lnTo>
                  <a:pt x="10" y="214"/>
                </a:lnTo>
                <a:lnTo>
                  <a:pt x="2" y="185"/>
                </a:lnTo>
                <a:lnTo>
                  <a:pt x="0" y="153"/>
                </a:lnTo>
                <a:lnTo>
                  <a:pt x="4" y="121"/>
                </a:lnTo>
                <a:lnTo>
                  <a:pt x="10" y="90"/>
                </a:lnTo>
                <a:lnTo>
                  <a:pt x="24" y="64"/>
                </a:lnTo>
                <a:lnTo>
                  <a:pt x="40" y="42"/>
                </a:lnTo>
                <a:lnTo>
                  <a:pt x="62" y="24"/>
                </a:lnTo>
                <a:lnTo>
                  <a:pt x="87" y="10"/>
                </a:lnTo>
                <a:lnTo>
                  <a:pt x="115" y="2"/>
                </a:lnTo>
                <a:lnTo>
                  <a:pt x="1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7" name="Freeform 48"/>
          <p:cNvSpPr>
            <a:spLocks noEditPoints="1"/>
          </p:cNvSpPr>
          <p:nvPr/>
        </p:nvSpPr>
        <p:spPr bwMode="auto">
          <a:xfrm>
            <a:off x="3209679" y="1310097"/>
            <a:ext cx="112861" cy="134024"/>
          </a:xfrm>
          <a:custGeom>
            <a:avLst/>
            <a:gdLst>
              <a:gd name="T0" fmla="*/ 138 w 255"/>
              <a:gd name="T1" fmla="*/ 42 h 304"/>
              <a:gd name="T2" fmla="*/ 117 w 255"/>
              <a:gd name="T3" fmla="*/ 46 h 304"/>
              <a:gd name="T4" fmla="*/ 97 w 255"/>
              <a:gd name="T5" fmla="*/ 52 h 304"/>
              <a:gd name="T6" fmla="*/ 79 w 255"/>
              <a:gd name="T7" fmla="*/ 66 h 304"/>
              <a:gd name="T8" fmla="*/ 67 w 255"/>
              <a:gd name="T9" fmla="*/ 82 h 304"/>
              <a:gd name="T10" fmla="*/ 57 w 255"/>
              <a:gd name="T11" fmla="*/ 101 h 304"/>
              <a:gd name="T12" fmla="*/ 51 w 255"/>
              <a:gd name="T13" fmla="*/ 125 h 304"/>
              <a:gd name="T14" fmla="*/ 208 w 255"/>
              <a:gd name="T15" fmla="*/ 125 h 304"/>
              <a:gd name="T16" fmla="*/ 208 w 255"/>
              <a:gd name="T17" fmla="*/ 119 h 304"/>
              <a:gd name="T18" fmla="*/ 206 w 255"/>
              <a:gd name="T19" fmla="*/ 97 h 304"/>
              <a:gd name="T20" fmla="*/ 200 w 255"/>
              <a:gd name="T21" fmla="*/ 78 h 304"/>
              <a:gd name="T22" fmla="*/ 190 w 255"/>
              <a:gd name="T23" fmla="*/ 64 h 304"/>
              <a:gd name="T24" fmla="*/ 176 w 255"/>
              <a:gd name="T25" fmla="*/ 52 h 304"/>
              <a:gd name="T26" fmla="*/ 158 w 255"/>
              <a:gd name="T27" fmla="*/ 46 h 304"/>
              <a:gd name="T28" fmla="*/ 138 w 255"/>
              <a:gd name="T29" fmla="*/ 42 h 304"/>
              <a:gd name="T30" fmla="*/ 136 w 255"/>
              <a:gd name="T31" fmla="*/ 0 h 304"/>
              <a:gd name="T32" fmla="*/ 164 w 255"/>
              <a:gd name="T33" fmla="*/ 2 h 304"/>
              <a:gd name="T34" fmla="*/ 188 w 255"/>
              <a:gd name="T35" fmla="*/ 10 h 304"/>
              <a:gd name="T36" fmla="*/ 210 w 255"/>
              <a:gd name="T37" fmla="*/ 20 h 304"/>
              <a:gd name="T38" fmla="*/ 226 w 255"/>
              <a:gd name="T39" fmla="*/ 36 h 304"/>
              <a:gd name="T40" fmla="*/ 240 w 255"/>
              <a:gd name="T41" fmla="*/ 56 h 304"/>
              <a:gd name="T42" fmla="*/ 249 w 255"/>
              <a:gd name="T43" fmla="*/ 78 h 304"/>
              <a:gd name="T44" fmla="*/ 253 w 255"/>
              <a:gd name="T45" fmla="*/ 103 h 304"/>
              <a:gd name="T46" fmla="*/ 255 w 255"/>
              <a:gd name="T47" fmla="*/ 129 h 304"/>
              <a:gd name="T48" fmla="*/ 253 w 255"/>
              <a:gd name="T49" fmla="*/ 165 h 304"/>
              <a:gd name="T50" fmla="*/ 51 w 255"/>
              <a:gd name="T51" fmla="*/ 165 h 304"/>
              <a:gd name="T52" fmla="*/ 55 w 255"/>
              <a:gd name="T53" fmla="*/ 193 h 304"/>
              <a:gd name="T54" fmla="*/ 65 w 255"/>
              <a:gd name="T55" fmla="*/ 216 h 304"/>
              <a:gd name="T56" fmla="*/ 79 w 255"/>
              <a:gd name="T57" fmla="*/ 234 h 304"/>
              <a:gd name="T58" fmla="*/ 97 w 255"/>
              <a:gd name="T59" fmla="*/ 248 h 304"/>
              <a:gd name="T60" fmla="*/ 123 w 255"/>
              <a:gd name="T61" fmla="*/ 256 h 304"/>
              <a:gd name="T62" fmla="*/ 150 w 255"/>
              <a:gd name="T63" fmla="*/ 260 h 304"/>
              <a:gd name="T64" fmla="*/ 178 w 255"/>
              <a:gd name="T65" fmla="*/ 256 h 304"/>
              <a:gd name="T66" fmla="*/ 204 w 255"/>
              <a:gd name="T67" fmla="*/ 248 h 304"/>
              <a:gd name="T68" fmla="*/ 224 w 255"/>
              <a:gd name="T69" fmla="*/ 236 h 304"/>
              <a:gd name="T70" fmla="*/ 245 w 255"/>
              <a:gd name="T71" fmla="*/ 270 h 304"/>
              <a:gd name="T72" fmla="*/ 226 w 255"/>
              <a:gd name="T73" fmla="*/ 286 h 304"/>
              <a:gd name="T74" fmla="*/ 202 w 255"/>
              <a:gd name="T75" fmla="*/ 296 h 304"/>
              <a:gd name="T76" fmla="*/ 174 w 255"/>
              <a:gd name="T77" fmla="*/ 302 h 304"/>
              <a:gd name="T78" fmla="*/ 146 w 255"/>
              <a:gd name="T79" fmla="*/ 304 h 304"/>
              <a:gd name="T80" fmla="*/ 115 w 255"/>
              <a:gd name="T81" fmla="*/ 302 h 304"/>
              <a:gd name="T82" fmla="*/ 85 w 255"/>
              <a:gd name="T83" fmla="*/ 294 h 304"/>
              <a:gd name="T84" fmla="*/ 59 w 255"/>
              <a:gd name="T85" fmla="*/ 282 h 304"/>
              <a:gd name="T86" fmla="*/ 39 w 255"/>
              <a:gd name="T87" fmla="*/ 264 h 304"/>
              <a:gd name="T88" fmla="*/ 22 w 255"/>
              <a:gd name="T89" fmla="*/ 242 h 304"/>
              <a:gd name="T90" fmla="*/ 10 w 255"/>
              <a:gd name="T91" fmla="*/ 216 h 304"/>
              <a:gd name="T92" fmla="*/ 2 w 255"/>
              <a:gd name="T93" fmla="*/ 185 h 304"/>
              <a:gd name="T94" fmla="*/ 0 w 255"/>
              <a:gd name="T95" fmla="*/ 149 h 304"/>
              <a:gd name="T96" fmla="*/ 2 w 255"/>
              <a:gd name="T97" fmla="*/ 115 h 304"/>
              <a:gd name="T98" fmla="*/ 10 w 255"/>
              <a:gd name="T99" fmla="*/ 86 h 304"/>
              <a:gd name="T100" fmla="*/ 22 w 255"/>
              <a:gd name="T101" fmla="*/ 60 h 304"/>
              <a:gd name="T102" fmla="*/ 39 w 255"/>
              <a:gd name="T103" fmla="*/ 40 h 304"/>
              <a:gd name="T104" fmla="*/ 59 w 255"/>
              <a:gd name="T105" fmla="*/ 22 h 304"/>
              <a:gd name="T106" fmla="*/ 83 w 255"/>
              <a:gd name="T107" fmla="*/ 10 h 304"/>
              <a:gd name="T108" fmla="*/ 109 w 255"/>
              <a:gd name="T109" fmla="*/ 2 h 304"/>
              <a:gd name="T110" fmla="*/ 136 w 255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5" h="304">
                <a:moveTo>
                  <a:pt x="138" y="42"/>
                </a:moveTo>
                <a:lnTo>
                  <a:pt x="117" y="46"/>
                </a:lnTo>
                <a:lnTo>
                  <a:pt x="97" y="52"/>
                </a:lnTo>
                <a:lnTo>
                  <a:pt x="79" y="66"/>
                </a:lnTo>
                <a:lnTo>
                  <a:pt x="67" y="82"/>
                </a:lnTo>
                <a:lnTo>
                  <a:pt x="57" y="101"/>
                </a:lnTo>
                <a:lnTo>
                  <a:pt x="51" y="125"/>
                </a:lnTo>
                <a:lnTo>
                  <a:pt x="208" y="125"/>
                </a:lnTo>
                <a:lnTo>
                  <a:pt x="208" y="119"/>
                </a:lnTo>
                <a:lnTo>
                  <a:pt x="206" y="97"/>
                </a:lnTo>
                <a:lnTo>
                  <a:pt x="200" y="78"/>
                </a:lnTo>
                <a:lnTo>
                  <a:pt x="190" y="64"/>
                </a:lnTo>
                <a:lnTo>
                  <a:pt x="176" y="52"/>
                </a:lnTo>
                <a:lnTo>
                  <a:pt x="158" y="46"/>
                </a:lnTo>
                <a:lnTo>
                  <a:pt x="138" y="42"/>
                </a:lnTo>
                <a:close/>
                <a:moveTo>
                  <a:pt x="136" y="0"/>
                </a:moveTo>
                <a:lnTo>
                  <a:pt x="164" y="2"/>
                </a:lnTo>
                <a:lnTo>
                  <a:pt x="188" y="10"/>
                </a:lnTo>
                <a:lnTo>
                  <a:pt x="210" y="20"/>
                </a:lnTo>
                <a:lnTo>
                  <a:pt x="226" y="36"/>
                </a:lnTo>
                <a:lnTo>
                  <a:pt x="240" y="56"/>
                </a:lnTo>
                <a:lnTo>
                  <a:pt x="249" y="78"/>
                </a:lnTo>
                <a:lnTo>
                  <a:pt x="253" y="103"/>
                </a:lnTo>
                <a:lnTo>
                  <a:pt x="255" y="129"/>
                </a:lnTo>
                <a:lnTo>
                  <a:pt x="253" y="165"/>
                </a:lnTo>
                <a:lnTo>
                  <a:pt x="51" y="165"/>
                </a:lnTo>
                <a:lnTo>
                  <a:pt x="55" y="193"/>
                </a:lnTo>
                <a:lnTo>
                  <a:pt x="65" y="216"/>
                </a:lnTo>
                <a:lnTo>
                  <a:pt x="79" y="234"/>
                </a:lnTo>
                <a:lnTo>
                  <a:pt x="97" y="248"/>
                </a:lnTo>
                <a:lnTo>
                  <a:pt x="123" y="256"/>
                </a:lnTo>
                <a:lnTo>
                  <a:pt x="150" y="260"/>
                </a:lnTo>
                <a:lnTo>
                  <a:pt x="178" y="256"/>
                </a:lnTo>
                <a:lnTo>
                  <a:pt x="204" y="248"/>
                </a:lnTo>
                <a:lnTo>
                  <a:pt x="224" y="236"/>
                </a:lnTo>
                <a:lnTo>
                  <a:pt x="245" y="270"/>
                </a:lnTo>
                <a:lnTo>
                  <a:pt x="226" y="286"/>
                </a:lnTo>
                <a:lnTo>
                  <a:pt x="202" y="296"/>
                </a:lnTo>
                <a:lnTo>
                  <a:pt x="174" y="302"/>
                </a:lnTo>
                <a:lnTo>
                  <a:pt x="146" y="304"/>
                </a:lnTo>
                <a:lnTo>
                  <a:pt x="115" y="302"/>
                </a:lnTo>
                <a:lnTo>
                  <a:pt x="85" y="294"/>
                </a:lnTo>
                <a:lnTo>
                  <a:pt x="59" y="282"/>
                </a:lnTo>
                <a:lnTo>
                  <a:pt x="39" y="264"/>
                </a:lnTo>
                <a:lnTo>
                  <a:pt x="22" y="242"/>
                </a:lnTo>
                <a:lnTo>
                  <a:pt x="10" y="216"/>
                </a:lnTo>
                <a:lnTo>
                  <a:pt x="2" y="185"/>
                </a:lnTo>
                <a:lnTo>
                  <a:pt x="0" y="149"/>
                </a:lnTo>
                <a:lnTo>
                  <a:pt x="2" y="115"/>
                </a:lnTo>
                <a:lnTo>
                  <a:pt x="10" y="86"/>
                </a:lnTo>
                <a:lnTo>
                  <a:pt x="22" y="60"/>
                </a:lnTo>
                <a:lnTo>
                  <a:pt x="39" y="40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8" name="Freeform 49"/>
          <p:cNvSpPr>
            <a:spLocks/>
          </p:cNvSpPr>
          <p:nvPr/>
        </p:nvSpPr>
        <p:spPr bwMode="auto">
          <a:xfrm>
            <a:off x="1985835" y="1577265"/>
            <a:ext cx="182519" cy="126969"/>
          </a:xfrm>
          <a:custGeom>
            <a:avLst/>
            <a:gdLst>
              <a:gd name="T0" fmla="*/ 0 w 414"/>
              <a:gd name="T1" fmla="*/ 0 h 287"/>
              <a:gd name="T2" fmla="*/ 56 w 414"/>
              <a:gd name="T3" fmla="*/ 0 h 287"/>
              <a:gd name="T4" fmla="*/ 117 w 414"/>
              <a:gd name="T5" fmla="*/ 232 h 287"/>
              <a:gd name="T6" fmla="*/ 185 w 414"/>
              <a:gd name="T7" fmla="*/ 22 h 287"/>
              <a:gd name="T8" fmla="*/ 236 w 414"/>
              <a:gd name="T9" fmla="*/ 22 h 287"/>
              <a:gd name="T10" fmla="*/ 301 w 414"/>
              <a:gd name="T11" fmla="*/ 236 h 287"/>
              <a:gd name="T12" fmla="*/ 363 w 414"/>
              <a:gd name="T13" fmla="*/ 0 h 287"/>
              <a:gd name="T14" fmla="*/ 414 w 414"/>
              <a:gd name="T15" fmla="*/ 0 h 287"/>
              <a:gd name="T16" fmla="*/ 325 w 414"/>
              <a:gd name="T17" fmla="*/ 287 h 287"/>
              <a:gd name="T18" fmla="*/ 274 w 414"/>
              <a:gd name="T19" fmla="*/ 287 h 287"/>
              <a:gd name="T20" fmla="*/ 208 w 414"/>
              <a:gd name="T21" fmla="*/ 81 h 287"/>
              <a:gd name="T22" fmla="*/ 141 w 414"/>
              <a:gd name="T23" fmla="*/ 287 h 287"/>
              <a:gd name="T24" fmla="*/ 89 w 414"/>
              <a:gd name="T25" fmla="*/ 287 h 287"/>
              <a:gd name="T26" fmla="*/ 0 w 414"/>
              <a:gd name="T27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287">
                <a:moveTo>
                  <a:pt x="0" y="0"/>
                </a:moveTo>
                <a:lnTo>
                  <a:pt x="56" y="0"/>
                </a:lnTo>
                <a:lnTo>
                  <a:pt x="117" y="232"/>
                </a:lnTo>
                <a:lnTo>
                  <a:pt x="185" y="22"/>
                </a:lnTo>
                <a:lnTo>
                  <a:pt x="236" y="22"/>
                </a:lnTo>
                <a:lnTo>
                  <a:pt x="301" y="236"/>
                </a:lnTo>
                <a:lnTo>
                  <a:pt x="363" y="0"/>
                </a:lnTo>
                <a:lnTo>
                  <a:pt x="414" y="0"/>
                </a:lnTo>
                <a:lnTo>
                  <a:pt x="325" y="287"/>
                </a:lnTo>
                <a:lnTo>
                  <a:pt x="274" y="287"/>
                </a:lnTo>
                <a:lnTo>
                  <a:pt x="208" y="81"/>
                </a:lnTo>
                <a:lnTo>
                  <a:pt x="141" y="287"/>
                </a:lnTo>
                <a:lnTo>
                  <a:pt x="89" y="28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9" name="Freeform 50"/>
          <p:cNvSpPr>
            <a:spLocks/>
          </p:cNvSpPr>
          <p:nvPr/>
        </p:nvSpPr>
        <p:spPr bwMode="auto">
          <a:xfrm>
            <a:off x="2188634" y="1522596"/>
            <a:ext cx="110217" cy="181637"/>
          </a:xfrm>
          <a:custGeom>
            <a:avLst/>
            <a:gdLst>
              <a:gd name="T0" fmla="*/ 0 w 252"/>
              <a:gd name="T1" fmla="*/ 0 h 412"/>
              <a:gd name="T2" fmla="*/ 52 w 252"/>
              <a:gd name="T3" fmla="*/ 0 h 412"/>
              <a:gd name="T4" fmla="*/ 52 w 252"/>
              <a:gd name="T5" fmla="*/ 166 h 412"/>
              <a:gd name="T6" fmla="*/ 67 w 252"/>
              <a:gd name="T7" fmla="*/ 147 h 412"/>
              <a:gd name="T8" fmla="*/ 89 w 252"/>
              <a:gd name="T9" fmla="*/ 131 h 412"/>
              <a:gd name="T10" fmla="*/ 117 w 252"/>
              <a:gd name="T11" fmla="*/ 121 h 412"/>
              <a:gd name="T12" fmla="*/ 149 w 252"/>
              <a:gd name="T13" fmla="*/ 117 h 412"/>
              <a:gd name="T14" fmla="*/ 178 w 252"/>
              <a:gd name="T15" fmla="*/ 121 h 412"/>
              <a:gd name="T16" fmla="*/ 204 w 252"/>
              <a:gd name="T17" fmla="*/ 129 h 412"/>
              <a:gd name="T18" fmla="*/ 224 w 252"/>
              <a:gd name="T19" fmla="*/ 145 h 412"/>
              <a:gd name="T20" fmla="*/ 240 w 252"/>
              <a:gd name="T21" fmla="*/ 166 h 412"/>
              <a:gd name="T22" fmla="*/ 248 w 252"/>
              <a:gd name="T23" fmla="*/ 194 h 412"/>
              <a:gd name="T24" fmla="*/ 252 w 252"/>
              <a:gd name="T25" fmla="*/ 228 h 412"/>
              <a:gd name="T26" fmla="*/ 252 w 252"/>
              <a:gd name="T27" fmla="*/ 412 h 412"/>
              <a:gd name="T28" fmla="*/ 200 w 252"/>
              <a:gd name="T29" fmla="*/ 412 h 412"/>
              <a:gd name="T30" fmla="*/ 200 w 252"/>
              <a:gd name="T31" fmla="*/ 234 h 412"/>
              <a:gd name="T32" fmla="*/ 198 w 252"/>
              <a:gd name="T33" fmla="*/ 210 h 412"/>
              <a:gd name="T34" fmla="*/ 192 w 252"/>
              <a:gd name="T35" fmla="*/ 192 h 412"/>
              <a:gd name="T36" fmla="*/ 184 w 252"/>
              <a:gd name="T37" fmla="*/ 178 h 412"/>
              <a:gd name="T38" fmla="*/ 172 w 252"/>
              <a:gd name="T39" fmla="*/ 168 h 412"/>
              <a:gd name="T40" fmla="*/ 157 w 252"/>
              <a:gd name="T41" fmla="*/ 162 h 412"/>
              <a:gd name="T42" fmla="*/ 137 w 252"/>
              <a:gd name="T43" fmla="*/ 160 h 412"/>
              <a:gd name="T44" fmla="*/ 113 w 252"/>
              <a:gd name="T45" fmla="*/ 164 h 412"/>
              <a:gd name="T46" fmla="*/ 91 w 252"/>
              <a:gd name="T47" fmla="*/ 172 h 412"/>
              <a:gd name="T48" fmla="*/ 75 w 252"/>
              <a:gd name="T49" fmla="*/ 186 h 412"/>
              <a:gd name="T50" fmla="*/ 61 w 252"/>
              <a:gd name="T51" fmla="*/ 206 h 412"/>
              <a:gd name="T52" fmla="*/ 54 w 252"/>
              <a:gd name="T53" fmla="*/ 230 h 412"/>
              <a:gd name="T54" fmla="*/ 52 w 252"/>
              <a:gd name="T55" fmla="*/ 259 h 412"/>
              <a:gd name="T56" fmla="*/ 52 w 252"/>
              <a:gd name="T57" fmla="*/ 412 h 412"/>
              <a:gd name="T58" fmla="*/ 0 w 252"/>
              <a:gd name="T59" fmla="*/ 412 h 412"/>
              <a:gd name="T60" fmla="*/ 0 w 252"/>
              <a:gd name="T61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2" h="412">
                <a:moveTo>
                  <a:pt x="0" y="0"/>
                </a:moveTo>
                <a:lnTo>
                  <a:pt x="52" y="0"/>
                </a:lnTo>
                <a:lnTo>
                  <a:pt x="52" y="166"/>
                </a:lnTo>
                <a:lnTo>
                  <a:pt x="67" y="147"/>
                </a:lnTo>
                <a:lnTo>
                  <a:pt x="89" y="131"/>
                </a:lnTo>
                <a:lnTo>
                  <a:pt x="117" y="121"/>
                </a:lnTo>
                <a:lnTo>
                  <a:pt x="149" y="117"/>
                </a:lnTo>
                <a:lnTo>
                  <a:pt x="178" y="121"/>
                </a:lnTo>
                <a:lnTo>
                  <a:pt x="204" y="129"/>
                </a:lnTo>
                <a:lnTo>
                  <a:pt x="224" y="145"/>
                </a:lnTo>
                <a:lnTo>
                  <a:pt x="240" y="166"/>
                </a:lnTo>
                <a:lnTo>
                  <a:pt x="248" y="194"/>
                </a:lnTo>
                <a:lnTo>
                  <a:pt x="252" y="228"/>
                </a:lnTo>
                <a:lnTo>
                  <a:pt x="252" y="412"/>
                </a:lnTo>
                <a:lnTo>
                  <a:pt x="200" y="412"/>
                </a:lnTo>
                <a:lnTo>
                  <a:pt x="200" y="234"/>
                </a:lnTo>
                <a:lnTo>
                  <a:pt x="198" y="210"/>
                </a:lnTo>
                <a:lnTo>
                  <a:pt x="192" y="192"/>
                </a:lnTo>
                <a:lnTo>
                  <a:pt x="184" y="178"/>
                </a:lnTo>
                <a:lnTo>
                  <a:pt x="172" y="168"/>
                </a:lnTo>
                <a:lnTo>
                  <a:pt x="157" y="162"/>
                </a:lnTo>
                <a:lnTo>
                  <a:pt x="137" y="160"/>
                </a:lnTo>
                <a:lnTo>
                  <a:pt x="113" y="164"/>
                </a:lnTo>
                <a:lnTo>
                  <a:pt x="91" y="172"/>
                </a:lnTo>
                <a:lnTo>
                  <a:pt x="75" y="186"/>
                </a:lnTo>
                <a:lnTo>
                  <a:pt x="61" y="206"/>
                </a:lnTo>
                <a:lnTo>
                  <a:pt x="54" y="230"/>
                </a:lnTo>
                <a:lnTo>
                  <a:pt x="52" y="259"/>
                </a:lnTo>
                <a:lnTo>
                  <a:pt x="52" y="412"/>
                </a:lnTo>
                <a:lnTo>
                  <a:pt x="0" y="41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0" name="Freeform 51"/>
          <p:cNvSpPr>
            <a:spLocks noEditPoints="1"/>
          </p:cNvSpPr>
          <p:nvPr/>
        </p:nvSpPr>
        <p:spPr bwMode="auto">
          <a:xfrm>
            <a:off x="2325302" y="1573735"/>
            <a:ext cx="114625" cy="134024"/>
          </a:xfrm>
          <a:custGeom>
            <a:avLst/>
            <a:gdLst>
              <a:gd name="T0" fmla="*/ 89 w 260"/>
              <a:gd name="T1" fmla="*/ 164 h 303"/>
              <a:gd name="T2" fmla="*/ 54 w 260"/>
              <a:gd name="T3" fmla="*/ 190 h 303"/>
              <a:gd name="T4" fmla="*/ 54 w 260"/>
              <a:gd name="T5" fmla="*/ 232 h 303"/>
              <a:gd name="T6" fmla="*/ 79 w 260"/>
              <a:gd name="T7" fmla="*/ 255 h 303"/>
              <a:gd name="T8" fmla="*/ 123 w 260"/>
              <a:gd name="T9" fmla="*/ 257 h 303"/>
              <a:gd name="T10" fmla="*/ 147 w 260"/>
              <a:gd name="T11" fmla="*/ 248 h 303"/>
              <a:gd name="T12" fmla="*/ 163 w 260"/>
              <a:gd name="T13" fmla="*/ 236 h 303"/>
              <a:gd name="T14" fmla="*/ 173 w 260"/>
              <a:gd name="T15" fmla="*/ 220 h 303"/>
              <a:gd name="T16" fmla="*/ 182 w 260"/>
              <a:gd name="T17" fmla="*/ 176 h 303"/>
              <a:gd name="T18" fmla="*/ 119 w 260"/>
              <a:gd name="T19" fmla="*/ 162 h 303"/>
              <a:gd name="T20" fmla="*/ 163 w 260"/>
              <a:gd name="T21" fmla="*/ 6 h 303"/>
              <a:gd name="T22" fmla="*/ 198 w 260"/>
              <a:gd name="T23" fmla="*/ 24 h 303"/>
              <a:gd name="T24" fmla="*/ 222 w 260"/>
              <a:gd name="T25" fmla="*/ 55 h 303"/>
              <a:gd name="T26" fmla="*/ 230 w 260"/>
              <a:gd name="T27" fmla="*/ 107 h 303"/>
              <a:gd name="T28" fmla="*/ 232 w 260"/>
              <a:gd name="T29" fmla="*/ 244 h 303"/>
              <a:gd name="T30" fmla="*/ 236 w 260"/>
              <a:gd name="T31" fmla="*/ 253 h 303"/>
              <a:gd name="T32" fmla="*/ 246 w 260"/>
              <a:gd name="T33" fmla="*/ 257 h 303"/>
              <a:gd name="T34" fmla="*/ 260 w 260"/>
              <a:gd name="T35" fmla="*/ 257 h 303"/>
              <a:gd name="T36" fmla="*/ 254 w 260"/>
              <a:gd name="T37" fmla="*/ 295 h 303"/>
              <a:gd name="T38" fmla="*/ 234 w 260"/>
              <a:gd name="T39" fmla="*/ 297 h 303"/>
              <a:gd name="T40" fmla="*/ 200 w 260"/>
              <a:gd name="T41" fmla="*/ 285 h 303"/>
              <a:gd name="T42" fmla="*/ 188 w 260"/>
              <a:gd name="T43" fmla="*/ 251 h 303"/>
              <a:gd name="T44" fmla="*/ 153 w 260"/>
              <a:gd name="T45" fmla="*/ 289 h 303"/>
              <a:gd name="T46" fmla="*/ 95 w 260"/>
              <a:gd name="T47" fmla="*/ 303 h 303"/>
              <a:gd name="T48" fmla="*/ 54 w 260"/>
              <a:gd name="T49" fmla="*/ 295 h 303"/>
              <a:gd name="T50" fmla="*/ 34 w 260"/>
              <a:gd name="T51" fmla="*/ 285 h 303"/>
              <a:gd name="T52" fmla="*/ 18 w 260"/>
              <a:gd name="T53" fmla="*/ 269 h 303"/>
              <a:gd name="T54" fmla="*/ 6 w 260"/>
              <a:gd name="T55" fmla="*/ 249 h 303"/>
              <a:gd name="T56" fmla="*/ 0 w 260"/>
              <a:gd name="T57" fmla="*/ 214 h 303"/>
              <a:gd name="T58" fmla="*/ 10 w 260"/>
              <a:gd name="T59" fmla="*/ 172 h 303"/>
              <a:gd name="T60" fmla="*/ 26 w 260"/>
              <a:gd name="T61" fmla="*/ 152 h 303"/>
              <a:gd name="T62" fmla="*/ 54 w 260"/>
              <a:gd name="T63" fmla="*/ 137 h 303"/>
              <a:gd name="T64" fmla="*/ 119 w 260"/>
              <a:gd name="T65" fmla="*/ 125 h 303"/>
              <a:gd name="T66" fmla="*/ 182 w 260"/>
              <a:gd name="T67" fmla="*/ 107 h 303"/>
              <a:gd name="T68" fmla="*/ 167 w 260"/>
              <a:gd name="T69" fmla="*/ 59 h 303"/>
              <a:gd name="T70" fmla="*/ 137 w 260"/>
              <a:gd name="T71" fmla="*/ 43 h 303"/>
              <a:gd name="T72" fmla="*/ 91 w 260"/>
              <a:gd name="T73" fmla="*/ 43 h 303"/>
              <a:gd name="T74" fmla="*/ 50 w 260"/>
              <a:gd name="T75" fmla="*/ 57 h 303"/>
              <a:gd name="T76" fmla="*/ 8 w 260"/>
              <a:gd name="T77" fmla="*/ 35 h 303"/>
              <a:gd name="T78" fmla="*/ 60 w 260"/>
              <a:gd name="T79" fmla="*/ 8 h 303"/>
              <a:gd name="T80" fmla="*/ 119 w 260"/>
              <a:gd name="T8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0" h="303">
                <a:moveTo>
                  <a:pt x="119" y="162"/>
                </a:moveTo>
                <a:lnTo>
                  <a:pt x="89" y="164"/>
                </a:lnTo>
                <a:lnTo>
                  <a:pt x="68" y="174"/>
                </a:lnTo>
                <a:lnTo>
                  <a:pt x="54" y="190"/>
                </a:lnTo>
                <a:lnTo>
                  <a:pt x="50" y="212"/>
                </a:lnTo>
                <a:lnTo>
                  <a:pt x="54" y="232"/>
                </a:lnTo>
                <a:lnTo>
                  <a:pt x="64" y="248"/>
                </a:lnTo>
                <a:lnTo>
                  <a:pt x="79" y="255"/>
                </a:lnTo>
                <a:lnTo>
                  <a:pt x="105" y="259"/>
                </a:lnTo>
                <a:lnTo>
                  <a:pt x="123" y="257"/>
                </a:lnTo>
                <a:lnTo>
                  <a:pt x="137" y="253"/>
                </a:lnTo>
                <a:lnTo>
                  <a:pt x="147" y="248"/>
                </a:lnTo>
                <a:lnTo>
                  <a:pt x="155" y="244"/>
                </a:lnTo>
                <a:lnTo>
                  <a:pt x="163" y="236"/>
                </a:lnTo>
                <a:lnTo>
                  <a:pt x="169" y="228"/>
                </a:lnTo>
                <a:lnTo>
                  <a:pt x="173" y="220"/>
                </a:lnTo>
                <a:lnTo>
                  <a:pt x="177" y="210"/>
                </a:lnTo>
                <a:lnTo>
                  <a:pt x="182" y="176"/>
                </a:lnTo>
                <a:lnTo>
                  <a:pt x="182" y="162"/>
                </a:lnTo>
                <a:lnTo>
                  <a:pt x="119" y="162"/>
                </a:lnTo>
                <a:close/>
                <a:moveTo>
                  <a:pt x="119" y="0"/>
                </a:moveTo>
                <a:lnTo>
                  <a:pt x="163" y="6"/>
                </a:lnTo>
                <a:lnTo>
                  <a:pt x="180" y="12"/>
                </a:lnTo>
                <a:lnTo>
                  <a:pt x="198" y="24"/>
                </a:lnTo>
                <a:lnTo>
                  <a:pt x="212" y="37"/>
                </a:lnTo>
                <a:lnTo>
                  <a:pt x="222" y="55"/>
                </a:lnTo>
                <a:lnTo>
                  <a:pt x="228" y="79"/>
                </a:lnTo>
                <a:lnTo>
                  <a:pt x="230" y="107"/>
                </a:lnTo>
                <a:lnTo>
                  <a:pt x="230" y="236"/>
                </a:lnTo>
                <a:lnTo>
                  <a:pt x="232" y="244"/>
                </a:lnTo>
                <a:lnTo>
                  <a:pt x="232" y="249"/>
                </a:lnTo>
                <a:lnTo>
                  <a:pt x="236" y="253"/>
                </a:lnTo>
                <a:lnTo>
                  <a:pt x="240" y="255"/>
                </a:lnTo>
                <a:lnTo>
                  <a:pt x="246" y="257"/>
                </a:lnTo>
                <a:lnTo>
                  <a:pt x="254" y="257"/>
                </a:lnTo>
                <a:lnTo>
                  <a:pt x="260" y="257"/>
                </a:lnTo>
                <a:lnTo>
                  <a:pt x="260" y="293"/>
                </a:lnTo>
                <a:lnTo>
                  <a:pt x="254" y="295"/>
                </a:lnTo>
                <a:lnTo>
                  <a:pt x="248" y="297"/>
                </a:lnTo>
                <a:lnTo>
                  <a:pt x="234" y="297"/>
                </a:lnTo>
                <a:lnTo>
                  <a:pt x="214" y="295"/>
                </a:lnTo>
                <a:lnTo>
                  <a:pt x="200" y="285"/>
                </a:lnTo>
                <a:lnTo>
                  <a:pt x="192" y="271"/>
                </a:lnTo>
                <a:lnTo>
                  <a:pt x="188" y="251"/>
                </a:lnTo>
                <a:lnTo>
                  <a:pt x="173" y="273"/>
                </a:lnTo>
                <a:lnTo>
                  <a:pt x="153" y="289"/>
                </a:lnTo>
                <a:lnTo>
                  <a:pt x="125" y="299"/>
                </a:lnTo>
                <a:lnTo>
                  <a:pt x="95" y="303"/>
                </a:lnTo>
                <a:lnTo>
                  <a:pt x="73" y="301"/>
                </a:lnTo>
                <a:lnTo>
                  <a:pt x="54" y="295"/>
                </a:lnTo>
                <a:lnTo>
                  <a:pt x="44" y="291"/>
                </a:lnTo>
                <a:lnTo>
                  <a:pt x="34" y="285"/>
                </a:lnTo>
                <a:lnTo>
                  <a:pt x="24" y="277"/>
                </a:lnTo>
                <a:lnTo>
                  <a:pt x="18" y="269"/>
                </a:lnTo>
                <a:lnTo>
                  <a:pt x="12" y="259"/>
                </a:lnTo>
                <a:lnTo>
                  <a:pt x="6" y="249"/>
                </a:lnTo>
                <a:lnTo>
                  <a:pt x="2" y="232"/>
                </a:lnTo>
                <a:lnTo>
                  <a:pt x="0" y="214"/>
                </a:lnTo>
                <a:lnTo>
                  <a:pt x="2" y="192"/>
                </a:lnTo>
                <a:lnTo>
                  <a:pt x="10" y="172"/>
                </a:lnTo>
                <a:lnTo>
                  <a:pt x="18" y="162"/>
                </a:lnTo>
                <a:lnTo>
                  <a:pt x="26" y="152"/>
                </a:lnTo>
                <a:lnTo>
                  <a:pt x="36" y="144"/>
                </a:lnTo>
                <a:lnTo>
                  <a:pt x="54" y="137"/>
                </a:lnTo>
                <a:lnTo>
                  <a:pt x="73" y="129"/>
                </a:lnTo>
                <a:lnTo>
                  <a:pt x="119" y="125"/>
                </a:lnTo>
                <a:lnTo>
                  <a:pt x="182" y="125"/>
                </a:lnTo>
                <a:lnTo>
                  <a:pt x="182" y="107"/>
                </a:lnTo>
                <a:lnTo>
                  <a:pt x="179" y="79"/>
                </a:lnTo>
                <a:lnTo>
                  <a:pt x="167" y="59"/>
                </a:lnTo>
                <a:lnTo>
                  <a:pt x="155" y="49"/>
                </a:lnTo>
                <a:lnTo>
                  <a:pt x="137" y="43"/>
                </a:lnTo>
                <a:lnTo>
                  <a:pt x="113" y="43"/>
                </a:lnTo>
                <a:lnTo>
                  <a:pt x="91" y="43"/>
                </a:lnTo>
                <a:lnTo>
                  <a:pt x="70" y="49"/>
                </a:lnTo>
                <a:lnTo>
                  <a:pt x="50" y="57"/>
                </a:lnTo>
                <a:lnTo>
                  <a:pt x="30" y="69"/>
                </a:lnTo>
                <a:lnTo>
                  <a:pt x="8" y="35"/>
                </a:lnTo>
                <a:lnTo>
                  <a:pt x="32" y="20"/>
                </a:lnTo>
                <a:lnTo>
                  <a:pt x="60" y="8"/>
                </a:lnTo>
                <a:lnTo>
                  <a:pt x="87" y="2"/>
                </a:lnTo>
                <a:lnTo>
                  <a:pt x="11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1" name="Freeform 52"/>
          <p:cNvSpPr>
            <a:spLocks/>
          </p:cNvSpPr>
          <p:nvPr/>
        </p:nvSpPr>
        <p:spPr bwMode="auto">
          <a:xfrm>
            <a:off x="2450507" y="1545522"/>
            <a:ext cx="75829" cy="160476"/>
          </a:xfrm>
          <a:custGeom>
            <a:avLst/>
            <a:gdLst>
              <a:gd name="T0" fmla="*/ 49 w 172"/>
              <a:gd name="T1" fmla="*/ 0 h 365"/>
              <a:gd name="T2" fmla="*/ 101 w 172"/>
              <a:gd name="T3" fmla="*/ 0 h 365"/>
              <a:gd name="T4" fmla="*/ 101 w 172"/>
              <a:gd name="T5" fmla="*/ 74 h 365"/>
              <a:gd name="T6" fmla="*/ 172 w 172"/>
              <a:gd name="T7" fmla="*/ 74 h 365"/>
              <a:gd name="T8" fmla="*/ 172 w 172"/>
              <a:gd name="T9" fmla="*/ 115 h 365"/>
              <a:gd name="T10" fmla="*/ 101 w 172"/>
              <a:gd name="T11" fmla="*/ 115 h 365"/>
              <a:gd name="T12" fmla="*/ 101 w 172"/>
              <a:gd name="T13" fmla="*/ 270 h 365"/>
              <a:gd name="T14" fmla="*/ 101 w 172"/>
              <a:gd name="T15" fmla="*/ 288 h 365"/>
              <a:gd name="T16" fmla="*/ 105 w 172"/>
              <a:gd name="T17" fmla="*/ 302 h 365"/>
              <a:gd name="T18" fmla="*/ 113 w 172"/>
              <a:gd name="T19" fmla="*/ 312 h 365"/>
              <a:gd name="T20" fmla="*/ 130 w 172"/>
              <a:gd name="T21" fmla="*/ 319 h 365"/>
              <a:gd name="T22" fmla="*/ 158 w 172"/>
              <a:gd name="T23" fmla="*/ 321 h 365"/>
              <a:gd name="T24" fmla="*/ 172 w 172"/>
              <a:gd name="T25" fmla="*/ 321 h 365"/>
              <a:gd name="T26" fmla="*/ 172 w 172"/>
              <a:gd name="T27" fmla="*/ 361 h 365"/>
              <a:gd name="T28" fmla="*/ 156 w 172"/>
              <a:gd name="T29" fmla="*/ 363 h 365"/>
              <a:gd name="T30" fmla="*/ 148 w 172"/>
              <a:gd name="T31" fmla="*/ 363 h 365"/>
              <a:gd name="T32" fmla="*/ 140 w 172"/>
              <a:gd name="T33" fmla="*/ 365 h 365"/>
              <a:gd name="T34" fmla="*/ 111 w 172"/>
              <a:gd name="T35" fmla="*/ 361 h 365"/>
              <a:gd name="T36" fmla="*/ 87 w 172"/>
              <a:gd name="T37" fmla="*/ 353 h 365"/>
              <a:gd name="T38" fmla="*/ 71 w 172"/>
              <a:gd name="T39" fmla="*/ 341 h 365"/>
              <a:gd name="T40" fmla="*/ 57 w 172"/>
              <a:gd name="T41" fmla="*/ 321 h 365"/>
              <a:gd name="T42" fmla="*/ 51 w 172"/>
              <a:gd name="T43" fmla="*/ 298 h 365"/>
              <a:gd name="T44" fmla="*/ 49 w 172"/>
              <a:gd name="T45" fmla="*/ 264 h 365"/>
              <a:gd name="T46" fmla="*/ 49 w 172"/>
              <a:gd name="T47" fmla="*/ 115 h 365"/>
              <a:gd name="T48" fmla="*/ 0 w 172"/>
              <a:gd name="T49" fmla="*/ 115 h 365"/>
              <a:gd name="T50" fmla="*/ 0 w 172"/>
              <a:gd name="T51" fmla="*/ 74 h 365"/>
              <a:gd name="T52" fmla="*/ 49 w 172"/>
              <a:gd name="T53" fmla="*/ 74 h 365"/>
              <a:gd name="T54" fmla="*/ 49 w 172"/>
              <a:gd name="T55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2" h="365">
                <a:moveTo>
                  <a:pt x="49" y="0"/>
                </a:moveTo>
                <a:lnTo>
                  <a:pt x="101" y="0"/>
                </a:lnTo>
                <a:lnTo>
                  <a:pt x="101" y="74"/>
                </a:lnTo>
                <a:lnTo>
                  <a:pt x="172" y="74"/>
                </a:lnTo>
                <a:lnTo>
                  <a:pt x="172" y="115"/>
                </a:lnTo>
                <a:lnTo>
                  <a:pt x="101" y="115"/>
                </a:lnTo>
                <a:lnTo>
                  <a:pt x="101" y="270"/>
                </a:lnTo>
                <a:lnTo>
                  <a:pt x="101" y="288"/>
                </a:lnTo>
                <a:lnTo>
                  <a:pt x="105" y="302"/>
                </a:lnTo>
                <a:lnTo>
                  <a:pt x="113" y="312"/>
                </a:lnTo>
                <a:lnTo>
                  <a:pt x="130" y="319"/>
                </a:lnTo>
                <a:lnTo>
                  <a:pt x="158" y="321"/>
                </a:lnTo>
                <a:lnTo>
                  <a:pt x="172" y="321"/>
                </a:lnTo>
                <a:lnTo>
                  <a:pt x="172" y="361"/>
                </a:lnTo>
                <a:lnTo>
                  <a:pt x="156" y="363"/>
                </a:lnTo>
                <a:lnTo>
                  <a:pt x="148" y="363"/>
                </a:lnTo>
                <a:lnTo>
                  <a:pt x="140" y="365"/>
                </a:lnTo>
                <a:lnTo>
                  <a:pt x="111" y="361"/>
                </a:lnTo>
                <a:lnTo>
                  <a:pt x="87" y="353"/>
                </a:lnTo>
                <a:lnTo>
                  <a:pt x="71" y="341"/>
                </a:lnTo>
                <a:lnTo>
                  <a:pt x="57" y="321"/>
                </a:lnTo>
                <a:lnTo>
                  <a:pt x="51" y="298"/>
                </a:lnTo>
                <a:lnTo>
                  <a:pt x="49" y="264"/>
                </a:lnTo>
                <a:lnTo>
                  <a:pt x="49" y="115"/>
                </a:lnTo>
                <a:lnTo>
                  <a:pt x="0" y="115"/>
                </a:lnTo>
                <a:lnTo>
                  <a:pt x="0" y="74"/>
                </a:lnTo>
                <a:lnTo>
                  <a:pt x="49" y="74"/>
                </a:lnTo>
                <a:lnTo>
                  <a:pt x="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2" name="Freeform 53"/>
          <p:cNvSpPr>
            <a:spLocks/>
          </p:cNvSpPr>
          <p:nvPr/>
        </p:nvSpPr>
        <p:spPr bwMode="auto">
          <a:xfrm>
            <a:off x="2549260" y="1528768"/>
            <a:ext cx="24688" cy="67893"/>
          </a:xfrm>
          <a:custGeom>
            <a:avLst/>
            <a:gdLst>
              <a:gd name="T0" fmla="*/ 0 w 58"/>
              <a:gd name="T1" fmla="*/ 0 h 154"/>
              <a:gd name="T2" fmla="*/ 58 w 58"/>
              <a:gd name="T3" fmla="*/ 0 h 154"/>
              <a:gd name="T4" fmla="*/ 58 w 58"/>
              <a:gd name="T5" fmla="*/ 35 h 154"/>
              <a:gd name="T6" fmla="*/ 56 w 58"/>
              <a:gd name="T7" fmla="*/ 71 h 154"/>
              <a:gd name="T8" fmla="*/ 50 w 58"/>
              <a:gd name="T9" fmla="*/ 103 h 154"/>
              <a:gd name="T10" fmla="*/ 42 w 58"/>
              <a:gd name="T11" fmla="*/ 131 h 154"/>
              <a:gd name="T12" fmla="*/ 30 w 58"/>
              <a:gd name="T13" fmla="*/ 154 h 154"/>
              <a:gd name="T14" fmla="*/ 0 w 58"/>
              <a:gd name="T15" fmla="*/ 138 h 154"/>
              <a:gd name="T16" fmla="*/ 16 w 58"/>
              <a:gd name="T17" fmla="*/ 101 h 154"/>
              <a:gd name="T18" fmla="*/ 22 w 58"/>
              <a:gd name="T19" fmla="*/ 61 h 154"/>
              <a:gd name="T20" fmla="*/ 0 w 58"/>
              <a:gd name="T21" fmla="*/ 61 h 154"/>
              <a:gd name="T22" fmla="*/ 0 w 58"/>
              <a:gd name="T23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154">
                <a:moveTo>
                  <a:pt x="0" y="0"/>
                </a:moveTo>
                <a:lnTo>
                  <a:pt x="58" y="0"/>
                </a:lnTo>
                <a:lnTo>
                  <a:pt x="58" y="35"/>
                </a:lnTo>
                <a:lnTo>
                  <a:pt x="56" y="71"/>
                </a:lnTo>
                <a:lnTo>
                  <a:pt x="50" y="103"/>
                </a:lnTo>
                <a:lnTo>
                  <a:pt x="42" y="131"/>
                </a:lnTo>
                <a:lnTo>
                  <a:pt x="30" y="154"/>
                </a:lnTo>
                <a:lnTo>
                  <a:pt x="0" y="138"/>
                </a:lnTo>
                <a:lnTo>
                  <a:pt x="16" y="101"/>
                </a:lnTo>
                <a:lnTo>
                  <a:pt x="22" y="61"/>
                </a:lnTo>
                <a:lnTo>
                  <a:pt x="0" y="6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3" name="Freeform 54"/>
          <p:cNvSpPr>
            <a:spLocks/>
          </p:cNvSpPr>
          <p:nvPr/>
        </p:nvSpPr>
        <p:spPr bwMode="auto">
          <a:xfrm>
            <a:off x="2582765" y="1573735"/>
            <a:ext cx="98755" cy="134024"/>
          </a:xfrm>
          <a:custGeom>
            <a:avLst/>
            <a:gdLst>
              <a:gd name="T0" fmla="*/ 170 w 224"/>
              <a:gd name="T1" fmla="*/ 8 h 303"/>
              <a:gd name="T2" fmla="*/ 216 w 224"/>
              <a:gd name="T3" fmla="*/ 30 h 303"/>
              <a:gd name="T4" fmla="*/ 160 w 224"/>
              <a:gd name="T5" fmla="*/ 49 h 303"/>
              <a:gd name="T6" fmla="*/ 117 w 224"/>
              <a:gd name="T7" fmla="*/ 43 h 303"/>
              <a:gd name="T8" fmla="*/ 77 w 224"/>
              <a:gd name="T9" fmla="*/ 51 h 303"/>
              <a:gd name="T10" fmla="*/ 65 w 224"/>
              <a:gd name="T11" fmla="*/ 63 h 303"/>
              <a:gd name="T12" fmla="*/ 61 w 224"/>
              <a:gd name="T13" fmla="*/ 83 h 303"/>
              <a:gd name="T14" fmla="*/ 67 w 224"/>
              <a:gd name="T15" fmla="*/ 103 h 303"/>
              <a:gd name="T16" fmla="*/ 79 w 224"/>
              <a:gd name="T17" fmla="*/ 111 h 303"/>
              <a:gd name="T18" fmla="*/ 97 w 224"/>
              <a:gd name="T19" fmla="*/ 119 h 303"/>
              <a:gd name="T20" fmla="*/ 182 w 224"/>
              <a:gd name="T21" fmla="*/ 148 h 303"/>
              <a:gd name="T22" fmla="*/ 218 w 224"/>
              <a:gd name="T23" fmla="*/ 188 h 303"/>
              <a:gd name="T24" fmla="*/ 220 w 224"/>
              <a:gd name="T25" fmla="*/ 240 h 303"/>
              <a:gd name="T26" fmla="*/ 194 w 224"/>
              <a:gd name="T27" fmla="*/ 279 h 303"/>
              <a:gd name="T28" fmla="*/ 144 w 224"/>
              <a:gd name="T29" fmla="*/ 301 h 303"/>
              <a:gd name="T30" fmla="*/ 79 w 224"/>
              <a:gd name="T31" fmla="*/ 301 h 303"/>
              <a:gd name="T32" fmla="*/ 24 w 224"/>
              <a:gd name="T33" fmla="*/ 281 h 303"/>
              <a:gd name="T34" fmla="*/ 24 w 224"/>
              <a:gd name="T35" fmla="*/ 230 h 303"/>
              <a:gd name="T36" fmla="*/ 65 w 224"/>
              <a:gd name="T37" fmla="*/ 251 h 303"/>
              <a:gd name="T38" fmla="*/ 113 w 224"/>
              <a:gd name="T39" fmla="*/ 259 h 303"/>
              <a:gd name="T40" fmla="*/ 156 w 224"/>
              <a:gd name="T41" fmla="*/ 249 h 303"/>
              <a:gd name="T42" fmla="*/ 172 w 224"/>
              <a:gd name="T43" fmla="*/ 216 h 303"/>
              <a:gd name="T44" fmla="*/ 168 w 224"/>
              <a:gd name="T45" fmla="*/ 198 h 303"/>
              <a:gd name="T46" fmla="*/ 156 w 224"/>
              <a:gd name="T47" fmla="*/ 186 h 303"/>
              <a:gd name="T48" fmla="*/ 135 w 224"/>
              <a:gd name="T49" fmla="*/ 176 h 303"/>
              <a:gd name="T50" fmla="*/ 49 w 224"/>
              <a:gd name="T51" fmla="*/ 148 h 303"/>
              <a:gd name="T52" fmla="*/ 14 w 224"/>
              <a:gd name="T53" fmla="*/ 109 h 303"/>
              <a:gd name="T54" fmla="*/ 12 w 224"/>
              <a:gd name="T55" fmla="*/ 63 h 303"/>
              <a:gd name="T56" fmla="*/ 24 w 224"/>
              <a:gd name="T57" fmla="*/ 37 h 303"/>
              <a:gd name="T58" fmla="*/ 41 w 224"/>
              <a:gd name="T59" fmla="*/ 20 h 303"/>
              <a:gd name="T60" fmla="*/ 75 w 224"/>
              <a:gd name="T61" fmla="*/ 6 h 303"/>
              <a:gd name="T62" fmla="*/ 117 w 224"/>
              <a:gd name="T63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4" h="303">
                <a:moveTo>
                  <a:pt x="117" y="0"/>
                </a:moveTo>
                <a:lnTo>
                  <a:pt x="170" y="8"/>
                </a:lnTo>
                <a:lnTo>
                  <a:pt x="196" y="16"/>
                </a:lnTo>
                <a:lnTo>
                  <a:pt x="216" y="30"/>
                </a:lnTo>
                <a:lnTo>
                  <a:pt x="198" y="65"/>
                </a:lnTo>
                <a:lnTo>
                  <a:pt x="160" y="49"/>
                </a:lnTo>
                <a:lnTo>
                  <a:pt x="140" y="43"/>
                </a:lnTo>
                <a:lnTo>
                  <a:pt x="117" y="43"/>
                </a:lnTo>
                <a:lnTo>
                  <a:pt x="95" y="45"/>
                </a:lnTo>
                <a:lnTo>
                  <a:pt x="77" y="51"/>
                </a:lnTo>
                <a:lnTo>
                  <a:pt x="69" y="57"/>
                </a:lnTo>
                <a:lnTo>
                  <a:pt x="65" y="63"/>
                </a:lnTo>
                <a:lnTo>
                  <a:pt x="61" y="73"/>
                </a:lnTo>
                <a:lnTo>
                  <a:pt x="61" y="83"/>
                </a:lnTo>
                <a:lnTo>
                  <a:pt x="63" y="93"/>
                </a:lnTo>
                <a:lnTo>
                  <a:pt x="67" y="103"/>
                </a:lnTo>
                <a:lnTo>
                  <a:pt x="71" y="107"/>
                </a:lnTo>
                <a:lnTo>
                  <a:pt x="79" y="111"/>
                </a:lnTo>
                <a:lnTo>
                  <a:pt x="87" y="115"/>
                </a:lnTo>
                <a:lnTo>
                  <a:pt x="97" y="119"/>
                </a:lnTo>
                <a:lnTo>
                  <a:pt x="150" y="135"/>
                </a:lnTo>
                <a:lnTo>
                  <a:pt x="182" y="148"/>
                </a:lnTo>
                <a:lnTo>
                  <a:pt x="206" y="166"/>
                </a:lnTo>
                <a:lnTo>
                  <a:pt x="218" y="188"/>
                </a:lnTo>
                <a:lnTo>
                  <a:pt x="224" y="214"/>
                </a:lnTo>
                <a:lnTo>
                  <a:pt x="220" y="240"/>
                </a:lnTo>
                <a:lnTo>
                  <a:pt x="210" y="259"/>
                </a:lnTo>
                <a:lnTo>
                  <a:pt x="194" y="279"/>
                </a:lnTo>
                <a:lnTo>
                  <a:pt x="172" y="293"/>
                </a:lnTo>
                <a:lnTo>
                  <a:pt x="144" y="301"/>
                </a:lnTo>
                <a:lnTo>
                  <a:pt x="113" y="303"/>
                </a:lnTo>
                <a:lnTo>
                  <a:pt x="79" y="301"/>
                </a:lnTo>
                <a:lnTo>
                  <a:pt x="49" y="293"/>
                </a:lnTo>
                <a:lnTo>
                  <a:pt x="24" y="281"/>
                </a:lnTo>
                <a:lnTo>
                  <a:pt x="0" y="265"/>
                </a:lnTo>
                <a:lnTo>
                  <a:pt x="24" y="230"/>
                </a:lnTo>
                <a:lnTo>
                  <a:pt x="43" y="242"/>
                </a:lnTo>
                <a:lnTo>
                  <a:pt x="65" y="251"/>
                </a:lnTo>
                <a:lnTo>
                  <a:pt x="87" y="257"/>
                </a:lnTo>
                <a:lnTo>
                  <a:pt x="113" y="259"/>
                </a:lnTo>
                <a:lnTo>
                  <a:pt x="137" y="257"/>
                </a:lnTo>
                <a:lnTo>
                  <a:pt x="156" y="249"/>
                </a:lnTo>
                <a:lnTo>
                  <a:pt x="168" y="236"/>
                </a:lnTo>
                <a:lnTo>
                  <a:pt x="172" y="216"/>
                </a:lnTo>
                <a:lnTo>
                  <a:pt x="170" y="206"/>
                </a:lnTo>
                <a:lnTo>
                  <a:pt x="168" y="198"/>
                </a:lnTo>
                <a:lnTo>
                  <a:pt x="164" y="192"/>
                </a:lnTo>
                <a:lnTo>
                  <a:pt x="156" y="186"/>
                </a:lnTo>
                <a:lnTo>
                  <a:pt x="146" y="182"/>
                </a:lnTo>
                <a:lnTo>
                  <a:pt x="135" y="176"/>
                </a:lnTo>
                <a:lnTo>
                  <a:pt x="81" y="160"/>
                </a:lnTo>
                <a:lnTo>
                  <a:pt x="49" y="148"/>
                </a:lnTo>
                <a:lnTo>
                  <a:pt x="28" y="131"/>
                </a:lnTo>
                <a:lnTo>
                  <a:pt x="14" y="109"/>
                </a:lnTo>
                <a:lnTo>
                  <a:pt x="10" y="83"/>
                </a:lnTo>
                <a:lnTo>
                  <a:pt x="12" y="63"/>
                </a:lnTo>
                <a:lnTo>
                  <a:pt x="18" y="47"/>
                </a:lnTo>
                <a:lnTo>
                  <a:pt x="24" y="37"/>
                </a:lnTo>
                <a:lnTo>
                  <a:pt x="31" y="28"/>
                </a:lnTo>
                <a:lnTo>
                  <a:pt x="41" y="20"/>
                </a:lnTo>
                <a:lnTo>
                  <a:pt x="55" y="12"/>
                </a:lnTo>
                <a:lnTo>
                  <a:pt x="75" y="6"/>
                </a:lnTo>
                <a:lnTo>
                  <a:pt x="95" y="2"/>
                </a:lnTo>
                <a:lnTo>
                  <a:pt x="1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4" name="Freeform 55"/>
          <p:cNvSpPr>
            <a:spLocks noEditPoints="1"/>
          </p:cNvSpPr>
          <p:nvPr/>
        </p:nvSpPr>
        <p:spPr bwMode="auto">
          <a:xfrm>
            <a:off x="2767931" y="1527006"/>
            <a:ext cx="23807" cy="177228"/>
          </a:xfrm>
          <a:custGeom>
            <a:avLst/>
            <a:gdLst>
              <a:gd name="T0" fmla="*/ 2 w 53"/>
              <a:gd name="T1" fmla="*/ 115 h 402"/>
              <a:gd name="T2" fmla="*/ 53 w 53"/>
              <a:gd name="T3" fmla="*/ 115 h 402"/>
              <a:gd name="T4" fmla="*/ 53 w 53"/>
              <a:gd name="T5" fmla="*/ 402 h 402"/>
              <a:gd name="T6" fmla="*/ 2 w 53"/>
              <a:gd name="T7" fmla="*/ 402 h 402"/>
              <a:gd name="T8" fmla="*/ 2 w 53"/>
              <a:gd name="T9" fmla="*/ 115 h 402"/>
              <a:gd name="T10" fmla="*/ 0 w 53"/>
              <a:gd name="T11" fmla="*/ 0 h 402"/>
              <a:gd name="T12" fmla="*/ 53 w 53"/>
              <a:gd name="T13" fmla="*/ 0 h 402"/>
              <a:gd name="T14" fmla="*/ 53 w 53"/>
              <a:gd name="T15" fmla="*/ 57 h 402"/>
              <a:gd name="T16" fmla="*/ 0 w 53"/>
              <a:gd name="T17" fmla="*/ 57 h 402"/>
              <a:gd name="T18" fmla="*/ 0 w 53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402">
                <a:moveTo>
                  <a:pt x="2" y="115"/>
                </a:moveTo>
                <a:lnTo>
                  <a:pt x="53" y="115"/>
                </a:lnTo>
                <a:lnTo>
                  <a:pt x="53" y="402"/>
                </a:lnTo>
                <a:lnTo>
                  <a:pt x="2" y="402"/>
                </a:lnTo>
                <a:lnTo>
                  <a:pt x="2" y="115"/>
                </a:lnTo>
                <a:close/>
                <a:moveTo>
                  <a:pt x="0" y="0"/>
                </a:moveTo>
                <a:lnTo>
                  <a:pt x="53" y="0"/>
                </a:lnTo>
                <a:lnTo>
                  <a:pt x="53" y="57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5" name="Freeform 56"/>
          <p:cNvSpPr>
            <a:spLocks/>
          </p:cNvSpPr>
          <p:nvPr/>
        </p:nvSpPr>
        <p:spPr bwMode="auto">
          <a:xfrm>
            <a:off x="2828769" y="1573735"/>
            <a:ext cx="111099" cy="130496"/>
          </a:xfrm>
          <a:custGeom>
            <a:avLst/>
            <a:gdLst>
              <a:gd name="T0" fmla="*/ 148 w 251"/>
              <a:gd name="T1" fmla="*/ 0 h 295"/>
              <a:gd name="T2" fmla="*/ 178 w 251"/>
              <a:gd name="T3" fmla="*/ 4 h 295"/>
              <a:gd name="T4" fmla="*/ 204 w 251"/>
              <a:gd name="T5" fmla="*/ 12 h 295"/>
              <a:gd name="T6" fmla="*/ 224 w 251"/>
              <a:gd name="T7" fmla="*/ 28 h 295"/>
              <a:gd name="T8" fmla="*/ 239 w 251"/>
              <a:gd name="T9" fmla="*/ 49 h 295"/>
              <a:gd name="T10" fmla="*/ 247 w 251"/>
              <a:gd name="T11" fmla="*/ 77 h 295"/>
              <a:gd name="T12" fmla="*/ 251 w 251"/>
              <a:gd name="T13" fmla="*/ 111 h 295"/>
              <a:gd name="T14" fmla="*/ 251 w 251"/>
              <a:gd name="T15" fmla="*/ 295 h 295"/>
              <a:gd name="T16" fmla="*/ 200 w 251"/>
              <a:gd name="T17" fmla="*/ 295 h 295"/>
              <a:gd name="T18" fmla="*/ 200 w 251"/>
              <a:gd name="T19" fmla="*/ 117 h 295"/>
              <a:gd name="T20" fmla="*/ 198 w 251"/>
              <a:gd name="T21" fmla="*/ 93 h 295"/>
              <a:gd name="T22" fmla="*/ 192 w 251"/>
              <a:gd name="T23" fmla="*/ 75 h 295"/>
              <a:gd name="T24" fmla="*/ 184 w 251"/>
              <a:gd name="T25" fmla="*/ 61 h 295"/>
              <a:gd name="T26" fmla="*/ 172 w 251"/>
              <a:gd name="T27" fmla="*/ 51 h 295"/>
              <a:gd name="T28" fmla="*/ 156 w 251"/>
              <a:gd name="T29" fmla="*/ 45 h 295"/>
              <a:gd name="T30" fmla="*/ 136 w 251"/>
              <a:gd name="T31" fmla="*/ 43 h 295"/>
              <a:gd name="T32" fmla="*/ 113 w 251"/>
              <a:gd name="T33" fmla="*/ 47 h 295"/>
              <a:gd name="T34" fmla="*/ 91 w 251"/>
              <a:gd name="T35" fmla="*/ 55 h 295"/>
              <a:gd name="T36" fmla="*/ 75 w 251"/>
              <a:gd name="T37" fmla="*/ 69 h 295"/>
              <a:gd name="T38" fmla="*/ 61 w 251"/>
              <a:gd name="T39" fmla="*/ 89 h 295"/>
              <a:gd name="T40" fmla="*/ 53 w 251"/>
              <a:gd name="T41" fmla="*/ 113 h 295"/>
              <a:gd name="T42" fmla="*/ 51 w 251"/>
              <a:gd name="T43" fmla="*/ 142 h 295"/>
              <a:gd name="T44" fmla="*/ 51 w 251"/>
              <a:gd name="T45" fmla="*/ 295 h 295"/>
              <a:gd name="T46" fmla="*/ 0 w 251"/>
              <a:gd name="T47" fmla="*/ 295 h 295"/>
              <a:gd name="T48" fmla="*/ 0 w 251"/>
              <a:gd name="T49" fmla="*/ 8 h 295"/>
              <a:gd name="T50" fmla="*/ 25 w 251"/>
              <a:gd name="T51" fmla="*/ 8 h 295"/>
              <a:gd name="T52" fmla="*/ 35 w 251"/>
              <a:gd name="T53" fmla="*/ 8 h 295"/>
              <a:gd name="T54" fmla="*/ 41 w 251"/>
              <a:gd name="T55" fmla="*/ 10 h 295"/>
              <a:gd name="T56" fmla="*/ 45 w 251"/>
              <a:gd name="T57" fmla="*/ 16 h 295"/>
              <a:gd name="T58" fmla="*/ 49 w 251"/>
              <a:gd name="T59" fmla="*/ 20 h 295"/>
              <a:gd name="T60" fmla="*/ 49 w 251"/>
              <a:gd name="T61" fmla="*/ 28 h 295"/>
              <a:gd name="T62" fmla="*/ 49 w 251"/>
              <a:gd name="T63" fmla="*/ 51 h 295"/>
              <a:gd name="T64" fmla="*/ 65 w 251"/>
              <a:gd name="T65" fmla="*/ 30 h 295"/>
              <a:gd name="T66" fmla="*/ 89 w 251"/>
              <a:gd name="T67" fmla="*/ 14 h 295"/>
              <a:gd name="T68" fmla="*/ 117 w 251"/>
              <a:gd name="T69" fmla="*/ 4 h 295"/>
              <a:gd name="T70" fmla="*/ 148 w 251"/>
              <a:gd name="T71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1" h="295">
                <a:moveTo>
                  <a:pt x="148" y="0"/>
                </a:moveTo>
                <a:lnTo>
                  <a:pt x="178" y="4"/>
                </a:lnTo>
                <a:lnTo>
                  <a:pt x="204" y="12"/>
                </a:lnTo>
                <a:lnTo>
                  <a:pt x="224" y="28"/>
                </a:lnTo>
                <a:lnTo>
                  <a:pt x="239" y="49"/>
                </a:lnTo>
                <a:lnTo>
                  <a:pt x="247" y="77"/>
                </a:lnTo>
                <a:lnTo>
                  <a:pt x="251" y="111"/>
                </a:lnTo>
                <a:lnTo>
                  <a:pt x="251" y="295"/>
                </a:lnTo>
                <a:lnTo>
                  <a:pt x="200" y="295"/>
                </a:lnTo>
                <a:lnTo>
                  <a:pt x="200" y="117"/>
                </a:lnTo>
                <a:lnTo>
                  <a:pt x="198" y="93"/>
                </a:lnTo>
                <a:lnTo>
                  <a:pt x="192" y="75"/>
                </a:lnTo>
                <a:lnTo>
                  <a:pt x="184" y="61"/>
                </a:lnTo>
                <a:lnTo>
                  <a:pt x="172" y="51"/>
                </a:lnTo>
                <a:lnTo>
                  <a:pt x="156" y="45"/>
                </a:lnTo>
                <a:lnTo>
                  <a:pt x="136" y="43"/>
                </a:lnTo>
                <a:lnTo>
                  <a:pt x="113" y="47"/>
                </a:lnTo>
                <a:lnTo>
                  <a:pt x="91" y="55"/>
                </a:lnTo>
                <a:lnTo>
                  <a:pt x="75" y="69"/>
                </a:lnTo>
                <a:lnTo>
                  <a:pt x="61" y="89"/>
                </a:lnTo>
                <a:lnTo>
                  <a:pt x="53" y="113"/>
                </a:lnTo>
                <a:lnTo>
                  <a:pt x="51" y="142"/>
                </a:lnTo>
                <a:lnTo>
                  <a:pt x="51" y="295"/>
                </a:lnTo>
                <a:lnTo>
                  <a:pt x="0" y="295"/>
                </a:lnTo>
                <a:lnTo>
                  <a:pt x="0" y="8"/>
                </a:lnTo>
                <a:lnTo>
                  <a:pt x="25" y="8"/>
                </a:lnTo>
                <a:lnTo>
                  <a:pt x="35" y="8"/>
                </a:lnTo>
                <a:lnTo>
                  <a:pt x="41" y="10"/>
                </a:lnTo>
                <a:lnTo>
                  <a:pt x="45" y="16"/>
                </a:lnTo>
                <a:lnTo>
                  <a:pt x="49" y="20"/>
                </a:lnTo>
                <a:lnTo>
                  <a:pt x="49" y="28"/>
                </a:lnTo>
                <a:lnTo>
                  <a:pt x="49" y="51"/>
                </a:lnTo>
                <a:lnTo>
                  <a:pt x="65" y="30"/>
                </a:lnTo>
                <a:lnTo>
                  <a:pt x="89" y="14"/>
                </a:lnTo>
                <a:lnTo>
                  <a:pt x="117" y="4"/>
                </a:lnTo>
                <a:lnTo>
                  <a:pt x="14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6" name="Freeform 57"/>
          <p:cNvSpPr>
            <a:spLocks/>
          </p:cNvSpPr>
          <p:nvPr/>
        </p:nvSpPr>
        <p:spPr bwMode="auto">
          <a:xfrm>
            <a:off x="2964556" y="1573735"/>
            <a:ext cx="97872" cy="134024"/>
          </a:xfrm>
          <a:custGeom>
            <a:avLst/>
            <a:gdLst>
              <a:gd name="T0" fmla="*/ 143 w 222"/>
              <a:gd name="T1" fmla="*/ 2 h 303"/>
              <a:gd name="T2" fmla="*/ 194 w 222"/>
              <a:gd name="T3" fmla="*/ 16 h 303"/>
              <a:gd name="T4" fmla="*/ 196 w 222"/>
              <a:gd name="T5" fmla="*/ 65 h 303"/>
              <a:gd name="T6" fmla="*/ 141 w 222"/>
              <a:gd name="T7" fmla="*/ 43 h 303"/>
              <a:gd name="T8" fmla="*/ 95 w 222"/>
              <a:gd name="T9" fmla="*/ 45 h 303"/>
              <a:gd name="T10" fmla="*/ 69 w 222"/>
              <a:gd name="T11" fmla="*/ 57 h 303"/>
              <a:gd name="T12" fmla="*/ 61 w 222"/>
              <a:gd name="T13" fmla="*/ 73 h 303"/>
              <a:gd name="T14" fmla="*/ 61 w 222"/>
              <a:gd name="T15" fmla="*/ 93 h 303"/>
              <a:gd name="T16" fmla="*/ 71 w 222"/>
              <a:gd name="T17" fmla="*/ 107 h 303"/>
              <a:gd name="T18" fmla="*/ 87 w 222"/>
              <a:gd name="T19" fmla="*/ 115 h 303"/>
              <a:gd name="T20" fmla="*/ 150 w 222"/>
              <a:gd name="T21" fmla="*/ 135 h 303"/>
              <a:gd name="T22" fmla="*/ 206 w 222"/>
              <a:gd name="T23" fmla="*/ 166 h 303"/>
              <a:gd name="T24" fmla="*/ 222 w 222"/>
              <a:gd name="T25" fmla="*/ 214 h 303"/>
              <a:gd name="T26" fmla="*/ 210 w 222"/>
              <a:gd name="T27" fmla="*/ 259 h 303"/>
              <a:gd name="T28" fmla="*/ 172 w 222"/>
              <a:gd name="T29" fmla="*/ 293 h 303"/>
              <a:gd name="T30" fmla="*/ 113 w 222"/>
              <a:gd name="T31" fmla="*/ 303 h 303"/>
              <a:gd name="T32" fmla="*/ 49 w 222"/>
              <a:gd name="T33" fmla="*/ 293 h 303"/>
              <a:gd name="T34" fmla="*/ 0 w 222"/>
              <a:gd name="T35" fmla="*/ 265 h 303"/>
              <a:gd name="T36" fmla="*/ 43 w 222"/>
              <a:gd name="T37" fmla="*/ 242 h 303"/>
              <a:gd name="T38" fmla="*/ 87 w 222"/>
              <a:gd name="T39" fmla="*/ 257 h 303"/>
              <a:gd name="T40" fmla="*/ 137 w 222"/>
              <a:gd name="T41" fmla="*/ 257 h 303"/>
              <a:gd name="T42" fmla="*/ 168 w 222"/>
              <a:gd name="T43" fmla="*/ 236 h 303"/>
              <a:gd name="T44" fmla="*/ 170 w 222"/>
              <a:gd name="T45" fmla="*/ 206 h 303"/>
              <a:gd name="T46" fmla="*/ 164 w 222"/>
              <a:gd name="T47" fmla="*/ 192 h 303"/>
              <a:gd name="T48" fmla="*/ 146 w 222"/>
              <a:gd name="T49" fmla="*/ 182 h 303"/>
              <a:gd name="T50" fmla="*/ 81 w 222"/>
              <a:gd name="T51" fmla="*/ 160 h 303"/>
              <a:gd name="T52" fmla="*/ 28 w 222"/>
              <a:gd name="T53" fmla="*/ 131 h 303"/>
              <a:gd name="T54" fmla="*/ 10 w 222"/>
              <a:gd name="T55" fmla="*/ 83 h 303"/>
              <a:gd name="T56" fmla="*/ 18 w 222"/>
              <a:gd name="T57" fmla="*/ 47 h 303"/>
              <a:gd name="T58" fmla="*/ 32 w 222"/>
              <a:gd name="T59" fmla="*/ 28 h 303"/>
              <a:gd name="T60" fmla="*/ 55 w 222"/>
              <a:gd name="T61" fmla="*/ 12 h 303"/>
              <a:gd name="T62" fmla="*/ 95 w 222"/>
              <a:gd name="T63" fmla="*/ 2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303">
                <a:moveTo>
                  <a:pt x="117" y="0"/>
                </a:moveTo>
                <a:lnTo>
                  <a:pt x="143" y="2"/>
                </a:lnTo>
                <a:lnTo>
                  <a:pt x="170" y="8"/>
                </a:lnTo>
                <a:lnTo>
                  <a:pt x="194" y="16"/>
                </a:lnTo>
                <a:lnTo>
                  <a:pt x="216" y="30"/>
                </a:lnTo>
                <a:lnTo>
                  <a:pt x="196" y="65"/>
                </a:lnTo>
                <a:lnTo>
                  <a:pt x="160" y="49"/>
                </a:lnTo>
                <a:lnTo>
                  <a:pt x="141" y="43"/>
                </a:lnTo>
                <a:lnTo>
                  <a:pt x="117" y="43"/>
                </a:lnTo>
                <a:lnTo>
                  <a:pt x="95" y="45"/>
                </a:lnTo>
                <a:lnTo>
                  <a:pt x="77" y="51"/>
                </a:lnTo>
                <a:lnTo>
                  <a:pt x="69" y="57"/>
                </a:lnTo>
                <a:lnTo>
                  <a:pt x="65" y="63"/>
                </a:lnTo>
                <a:lnTo>
                  <a:pt x="61" y="73"/>
                </a:lnTo>
                <a:lnTo>
                  <a:pt x="61" y="83"/>
                </a:lnTo>
                <a:lnTo>
                  <a:pt x="61" y="93"/>
                </a:lnTo>
                <a:lnTo>
                  <a:pt x="67" y="103"/>
                </a:lnTo>
                <a:lnTo>
                  <a:pt x="71" y="107"/>
                </a:lnTo>
                <a:lnTo>
                  <a:pt x="77" y="111"/>
                </a:lnTo>
                <a:lnTo>
                  <a:pt x="87" y="115"/>
                </a:lnTo>
                <a:lnTo>
                  <a:pt x="97" y="119"/>
                </a:lnTo>
                <a:lnTo>
                  <a:pt x="150" y="135"/>
                </a:lnTo>
                <a:lnTo>
                  <a:pt x="182" y="148"/>
                </a:lnTo>
                <a:lnTo>
                  <a:pt x="206" y="166"/>
                </a:lnTo>
                <a:lnTo>
                  <a:pt x="218" y="188"/>
                </a:lnTo>
                <a:lnTo>
                  <a:pt x="222" y="214"/>
                </a:lnTo>
                <a:lnTo>
                  <a:pt x="220" y="240"/>
                </a:lnTo>
                <a:lnTo>
                  <a:pt x="210" y="259"/>
                </a:lnTo>
                <a:lnTo>
                  <a:pt x="194" y="279"/>
                </a:lnTo>
                <a:lnTo>
                  <a:pt x="172" y="293"/>
                </a:lnTo>
                <a:lnTo>
                  <a:pt x="145" y="301"/>
                </a:lnTo>
                <a:lnTo>
                  <a:pt x="113" y="303"/>
                </a:lnTo>
                <a:lnTo>
                  <a:pt x="79" y="301"/>
                </a:lnTo>
                <a:lnTo>
                  <a:pt x="49" y="293"/>
                </a:lnTo>
                <a:lnTo>
                  <a:pt x="24" y="281"/>
                </a:lnTo>
                <a:lnTo>
                  <a:pt x="0" y="265"/>
                </a:lnTo>
                <a:lnTo>
                  <a:pt x="24" y="230"/>
                </a:lnTo>
                <a:lnTo>
                  <a:pt x="43" y="242"/>
                </a:lnTo>
                <a:lnTo>
                  <a:pt x="63" y="251"/>
                </a:lnTo>
                <a:lnTo>
                  <a:pt x="87" y="257"/>
                </a:lnTo>
                <a:lnTo>
                  <a:pt x="113" y="259"/>
                </a:lnTo>
                <a:lnTo>
                  <a:pt x="137" y="257"/>
                </a:lnTo>
                <a:lnTo>
                  <a:pt x="156" y="249"/>
                </a:lnTo>
                <a:lnTo>
                  <a:pt x="168" y="236"/>
                </a:lnTo>
                <a:lnTo>
                  <a:pt x="172" y="216"/>
                </a:lnTo>
                <a:lnTo>
                  <a:pt x="170" y="206"/>
                </a:lnTo>
                <a:lnTo>
                  <a:pt x="168" y="198"/>
                </a:lnTo>
                <a:lnTo>
                  <a:pt x="164" y="192"/>
                </a:lnTo>
                <a:lnTo>
                  <a:pt x="156" y="186"/>
                </a:lnTo>
                <a:lnTo>
                  <a:pt x="146" y="182"/>
                </a:lnTo>
                <a:lnTo>
                  <a:pt x="135" y="176"/>
                </a:lnTo>
                <a:lnTo>
                  <a:pt x="81" y="160"/>
                </a:lnTo>
                <a:lnTo>
                  <a:pt x="49" y="148"/>
                </a:lnTo>
                <a:lnTo>
                  <a:pt x="28" y="131"/>
                </a:lnTo>
                <a:lnTo>
                  <a:pt x="14" y="109"/>
                </a:lnTo>
                <a:lnTo>
                  <a:pt x="10" y="83"/>
                </a:lnTo>
                <a:lnTo>
                  <a:pt x="12" y="63"/>
                </a:lnTo>
                <a:lnTo>
                  <a:pt x="18" y="47"/>
                </a:lnTo>
                <a:lnTo>
                  <a:pt x="24" y="37"/>
                </a:lnTo>
                <a:lnTo>
                  <a:pt x="32" y="28"/>
                </a:lnTo>
                <a:lnTo>
                  <a:pt x="39" y="20"/>
                </a:lnTo>
                <a:lnTo>
                  <a:pt x="55" y="12"/>
                </a:lnTo>
                <a:lnTo>
                  <a:pt x="73" y="6"/>
                </a:lnTo>
                <a:lnTo>
                  <a:pt x="95" y="2"/>
                </a:lnTo>
                <a:lnTo>
                  <a:pt x="1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7" name="Freeform 58"/>
          <p:cNvSpPr>
            <a:spLocks noEditPoints="1"/>
          </p:cNvSpPr>
          <p:nvPr/>
        </p:nvSpPr>
        <p:spPr bwMode="auto">
          <a:xfrm>
            <a:off x="3090645" y="1527006"/>
            <a:ext cx="23807" cy="177228"/>
          </a:xfrm>
          <a:custGeom>
            <a:avLst/>
            <a:gdLst>
              <a:gd name="T0" fmla="*/ 2 w 54"/>
              <a:gd name="T1" fmla="*/ 115 h 402"/>
              <a:gd name="T2" fmla="*/ 54 w 54"/>
              <a:gd name="T3" fmla="*/ 115 h 402"/>
              <a:gd name="T4" fmla="*/ 54 w 54"/>
              <a:gd name="T5" fmla="*/ 402 h 402"/>
              <a:gd name="T6" fmla="*/ 2 w 54"/>
              <a:gd name="T7" fmla="*/ 402 h 402"/>
              <a:gd name="T8" fmla="*/ 2 w 54"/>
              <a:gd name="T9" fmla="*/ 115 h 402"/>
              <a:gd name="T10" fmla="*/ 0 w 54"/>
              <a:gd name="T11" fmla="*/ 0 h 402"/>
              <a:gd name="T12" fmla="*/ 54 w 54"/>
              <a:gd name="T13" fmla="*/ 0 h 402"/>
              <a:gd name="T14" fmla="*/ 54 w 54"/>
              <a:gd name="T15" fmla="*/ 57 h 402"/>
              <a:gd name="T16" fmla="*/ 0 w 54"/>
              <a:gd name="T17" fmla="*/ 57 h 402"/>
              <a:gd name="T18" fmla="*/ 0 w 54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02">
                <a:moveTo>
                  <a:pt x="2" y="115"/>
                </a:moveTo>
                <a:lnTo>
                  <a:pt x="54" y="115"/>
                </a:lnTo>
                <a:lnTo>
                  <a:pt x="54" y="402"/>
                </a:lnTo>
                <a:lnTo>
                  <a:pt x="2" y="402"/>
                </a:lnTo>
                <a:lnTo>
                  <a:pt x="2" y="115"/>
                </a:lnTo>
                <a:close/>
                <a:moveTo>
                  <a:pt x="0" y="0"/>
                </a:moveTo>
                <a:lnTo>
                  <a:pt x="54" y="0"/>
                </a:lnTo>
                <a:lnTo>
                  <a:pt x="54" y="57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8" name="Freeform 59"/>
          <p:cNvSpPr>
            <a:spLocks noEditPoints="1"/>
          </p:cNvSpPr>
          <p:nvPr/>
        </p:nvSpPr>
        <p:spPr bwMode="auto">
          <a:xfrm>
            <a:off x="3142667" y="1522595"/>
            <a:ext cx="121679" cy="185164"/>
          </a:xfrm>
          <a:custGeom>
            <a:avLst/>
            <a:gdLst>
              <a:gd name="T0" fmla="*/ 141 w 278"/>
              <a:gd name="T1" fmla="*/ 160 h 420"/>
              <a:gd name="T2" fmla="*/ 115 w 278"/>
              <a:gd name="T3" fmla="*/ 164 h 420"/>
              <a:gd name="T4" fmla="*/ 93 w 278"/>
              <a:gd name="T5" fmla="*/ 174 h 420"/>
              <a:gd name="T6" fmla="*/ 77 w 278"/>
              <a:gd name="T7" fmla="*/ 190 h 420"/>
              <a:gd name="T8" fmla="*/ 64 w 278"/>
              <a:gd name="T9" fmla="*/ 210 h 420"/>
              <a:gd name="T10" fmla="*/ 58 w 278"/>
              <a:gd name="T11" fmla="*/ 238 h 420"/>
              <a:gd name="T12" fmla="*/ 54 w 278"/>
              <a:gd name="T13" fmla="*/ 269 h 420"/>
              <a:gd name="T14" fmla="*/ 58 w 278"/>
              <a:gd name="T15" fmla="*/ 301 h 420"/>
              <a:gd name="T16" fmla="*/ 64 w 278"/>
              <a:gd name="T17" fmla="*/ 327 h 420"/>
              <a:gd name="T18" fmla="*/ 77 w 278"/>
              <a:gd name="T19" fmla="*/ 349 h 420"/>
              <a:gd name="T20" fmla="*/ 93 w 278"/>
              <a:gd name="T21" fmla="*/ 365 h 420"/>
              <a:gd name="T22" fmla="*/ 115 w 278"/>
              <a:gd name="T23" fmla="*/ 372 h 420"/>
              <a:gd name="T24" fmla="*/ 141 w 278"/>
              <a:gd name="T25" fmla="*/ 376 h 420"/>
              <a:gd name="T26" fmla="*/ 167 w 278"/>
              <a:gd name="T27" fmla="*/ 372 h 420"/>
              <a:gd name="T28" fmla="*/ 186 w 278"/>
              <a:gd name="T29" fmla="*/ 363 h 420"/>
              <a:gd name="T30" fmla="*/ 204 w 278"/>
              <a:gd name="T31" fmla="*/ 347 h 420"/>
              <a:gd name="T32" fmla="*/ 216 w 278"/>
              <a:gd name="T33" fmla="*/ 325 h 420"/>
              <a:gd name="T34" fmla="*/ 224 w 278"/>
              <a:gd name="T35" fmla="*/ 299 h 420"/>
              <a:gd name="T36" fmla="*/ 226 w 278"/>
              <a:gd name="T37" fmla="*/ 269 h 420"/>
              <a:gd name="T38" fmla="*/ 224 w 278"/>
              <a:gd name="T39" fmla="*/ 236 h 420"/>
              <a:gd name="T40" fmla="*/ 218 w 278"/>
              <a:gd name="T41" fmla="*/ 210 h 420"/>
              <a:gd name="T42" fmla="*/ 204 w 278"/>
              <a:gd name="T43" fmla="*/ 188 h 420"/>
              <a:gd name="T44" fmla="*/ 188 w 278"/>
              <a:gd name="T45" fmla="*/ 174 h 420"/>
              <a:gd name="T46" fmla="*/ 167 w 278"/>
              <a:gd name="T47" fmla="*/ 164 h 420"/>
              <a:gd name="T48" fmla="*/ 141 w 278"/>
              <a:gd name="T49" fmla="*/ 160 h 420"/>
              <a:gd name="T50" fmla="*/ 226 w 278"/>
              <a:gd name="T51" fmla="*/ 0 h 420"/>
              <a:gd name="T52" fmla="*/ 278 w 278"/>
              <a:gd name="T53" fmla="*/ 0 h 420"/>
              <a:gd name="T54" fmla="*/ 278 w 278"/>
              <a:gd name="T55" fmla="*/ 412 h 420"/>
              <a:gd name="T56" fmla="*/ 250 w 278"/>
              <a:gd name="T57" fmla="*/ 412 h 420"/>
              <a:gd name="T58" fmla="*/ 242 w 278"/>
              <a:gd name="T59" fmla="*/ 412 h 420"/>
              <a:gd name="T60" fmla="*/ 236 w 278"/>
              <a:gd name="T61" fmla="*/ 410 h 420"/>
              <a:gd name="T62" fmla="*/ 230 w 278"/>
              <a:gd name="T63" fmla="*/ 406 h 420"/>
              <a:gd name="T64" fmla="*/ 228 w 278"/>
              <a:gd name="T65" fmla="*/ 400 h 420"/>
              <a:gd name="T66" fmla="*/ 226 w 278"/>
              <a:gd name="T67" fmla="*/ 392 h 420"/>
              <a:gd name="T68" fmla="*/ 226 w 278"/>
              <a:gd name="T69" fmla="*/ 370 h 420"/>
              <a:gd name="T70" fmla="*/ 210 w 278"/>
              <a:gd name="T71" fmla="*/ 390 h 420"/>
              <a:gd name="T72" fmla="*/ 188 w 278"/>
              <a:gd name="T73" fmla="*/ 406 h 420"/>
              <a:gd name="T74" fmla="*/ 161 w 278"/>
              <a:gd name="T75" fmla="*/ 416 h 420"/>
              <a:gd name="T76" fmla="*/ 129 w 278"/>
              <a:gd name="T77" fmla="*/ 420 h 420"/>
              <a:gd name="T78" fmla="*/ 99 w 278"/>
              <a:gd name="T79" fmla="*/ 418 h 420"/>
              <a:gd name="T80" fmla="*/ 73 w 278"/>
              <a:gd name="T81" fmla="*/ 410 h 420"/>
              <a:gd name="T82" fmla="*/ 52 w 278"/>
              <a:gd name="T83" fmla="*/ 396 h 420"/>
              <a:gd name="T84" fmla="*/ 34 w 278"/>
              <a:gd name="T85" fmla="*/ 378 h 420"/>
              <a:gd name="T86" fmla="*/ 20 w 278"/>
              <a:gd name="T87" fmla="*/ 357 h 420"/>
              <a:gd name="T88" fmla="*/ 10 w 278"/>
              <a:gd name="T89" fmla="*/ 331 h 420"/>
              <a:gd name="T90" fmla="*/ 2 w 278"/>
              <a:gd name="T91" fmla="*/ 301 h 420"/>
              <a:gd name="T92" fmla="*/ 0 w 278"/>
              <a:gd name="T93" fmla="*/ 269 h 420"/>
              <a:gd name="T94" fmla="*/ 2 w 278"/>
              <a:gd name="T95" fmla="*/ 236 h 420"/>
              <a:gd name="T96" fmla="*/ 10 w 278"/>
              <a:gd name="T97" fmla="*/ 208 h 420"/>
              <a:gd name="T98" fmla="*/ 20 w 278"/>
              <a:gd name="T99" fmla="*/ 182 h 420"/>
              <a:gd name="T100" fmla="*/ 36 w 278"/>
              <a:gd name="T101" fmla="*/ 160 h 420"/>
              <a:gd name="T102" fmla="*/ 54 w 278"/>
              <a:gd name="T103" fmla="*/ 141 h 420"/>
              <a:gd name="T104" fmla="*/ 77 w 278"/>
              <a:gd name="T105" fmla="*/ 129 h 420"/>
              <a:gd name="T106" fmla="*/ 103 w 278"/>
              <a:gd name="T107" fmla="*/ 119 h 420"/>
              <a:gd name="T108" fmla="*/ 133 w 278"/>
              <a:gd name="T109" fmla="*/ 117 h 420"/>
              <a:gd name="T110" fmla="*/ 163 w 278"/>
              <a:gd name="T111" fmla="*/ 121 h 420"/>
              <a:gd name="T112" fmla="*/ 188 w 278"/>
              <a:gd name="T113" fmla="*/ 129 h 420"/>
              <a:gd name="T114" fmla="*/ 208 w 278"/>
              <a:gd name="T115" fmla="*/ 143 h 420"/>
              <a:gd name="T116" fmla="*/ 226 w 278"/>
              <a:gd name="T117" fmla="*/ 162 h 420"/>
              <a:gd name="T118" fmla="*/ 226 w 278"/>
              <a:gd name="T11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8" h="420">
                <a:moveTo>
                  <a:pt x="141" y="160"/>
                </a:moveTo>
                <a:lnTo>
                  <a:pt x="115" y="164"/>
                </a:lnTo>
                <a:lnTo>
                  <a:pt x="93" y="174"/>
                </a:lnTo>
                <a:lnTo>
                  <a:pt x="77" y="190"/>
                </a:lnTo>
                <a:lnTo>
                  <a:pt x="64" y="210"/>
                </a:lnTo>
                <a:lnTo>
                  <a:pt x="58" y="238"/>
                </a:lnTo>
                <a:lnTo>
                  <a:pt x="54" y="269"/>
                </a:lnTo>
                <a:lnTo>
                  <a:pt x="58" y="301"/>
                </a:lnTo>
                <a:lnTo>
                  <a:pt x="64" y="327"/>
                </a:lnTo>
                <a:lnTo>
                  <a:pt x="77" y="349"/>
                </a:lnTo>
                <a:lnTo>
                  <a:pt x="93" y="365"/>
                </a:lnTo>
                <a:lnTo>
                  <a:pt x="115" y="372"/>
                </a:lnTo>
                <a:lnTo>
                  <a:pt x="141" y="376"/>
                </a:lnTo>
                <a:lnTo>
                  <a:pt x="167" y="372"/>
                </a:lnTo>
                <a:lnTo>
                  <a:pt x="186" y="363"/>
                </a:lnTo>
                <a:lnTo>
                  <a:pt x="204" y="347"/>
                </a:lnTo>
                <a:lnTo>
                  <a:pt x="216" y="325"/>
                </a:lnTo>
                <a:lnTo>
                  <a:pt x="224" y="299"/>
                </a:lnTo>
                <a:lnTo>
                  <a:pt x="226" y="269"/>
                </a:lnTo>
                <a:lnTo>
                  <a:pt x="224" y="236"/>
                </a:lnTo>
                <a:lnTo>
                  <a:pt x="218" y="210"/>
                </a:lnTo>
                <a:lnTo>
                  <a:pt x="204" y="188"/>
                </a:lnTo>
                <a:lnTo>
                  <a:pt x="188" y="174"/>
                </a:lnTo>
                <a:lnTo>
                  <a:pt x="167" y="164"/>
                </a:lnTo>
                <a:lnTo>
                  <a:pt x="141" y="160"/>
                </a:lnTo>
                <a:close/>
                <a:moveTo>
                  <a:pt x="226" y="0"/>
                </a:moveTo>
                <a:lnTo>
                  <a:pt x="278" y="0"/>
                </a:lnTo>
                <a:lnTo>
                  <a:pt x="278" y="412"/>
                </a:lnTo>
                <a:lnTo>
                  <a:pt x="250" y="412"/>
                </a:lnTo>
                <a:lnTo>
                  <a:pt x="242" y="412"/>
                </a:lnTo>
                <a:lnTo>
                  <a:pt x="236" y="410"/>
                </a:lnTo>
                <a:lnTo>
                  <a:pt x="230" y="406"/>
                </a:lnTo>
                <a:lnTo>
                  <a:pt x="228" y="400"/>
                </a:lnTo>
                <a:lnTo>
                  <a:pt x="226" y="392"/>
                </a:lnTo>
                <a:lnTo>
                  <a:pt x="226" y="370"/>
                </a:lnTo>
                <a:lnTo>
                  <a:pt x="210" y="390"/>
                </a:lnTo>
                <a:lnTo>
                  <a:pt x="188" y="406"/>
                </a:lnTo>
                <a:lnTo>
                  <a:pt x="161" y="416"/>
                </a:lnTo>
                <a:lnTo>
                  <a:pt x="129" y="420"/>
                </a:lnTo>
                <a:lnTo>
                  <a:pt x="99" y="418"/>
                </a:lnTo>
                <a:lnTo>
                  <a:pt x="73" y="410"/>
                </a:lnTo>
                <a:lnTo>
                  <a:pt x="52" y="396"/>
                </a:lnTo>
                <a:lnTo>
                  <a:pt x="34" y="378"/>
                </a:lnTo>
                <a:lnTo>
                  <a:pt x="20" y="357"/>
                </a:lnTo>
                <a:lnTo>
                  <a:pt x="10" y="331"/>
                </a:lnTo>
                <a:lnTo>
                  <a:pt x="2" y="301"/>
                </a:lnTo>
                <a:lnTo>
                  <a:pt x="0" y="269"/>
                </a:lnTo>
                <a:lnTo>
                  <a:pt x="2" y="236"/>
                </a:lnTo>
                <a:lnTo>
                  <a:pt x="10" y="208"/>
                </a:lnTo>
                <a:lnTo>
                  <a:pt x="20" y="182"/>
                </a:lnTo>
                <a:lnTo>
                  <a:pt x="36" y="160"/>
                </a:lnTo>
                <a:lnTo>
                  <a:pt x="54" y="141"/>
                </a:lnTo>
                <a:lnTo>
                  <a:pt x="77" y="129"/>
                </a:lnTo>
                <a:lnTo>
                  <a:pt x="103" y="119"/>
                </a:lnTo>
                <a:lnTo>
                  <a:pt x="133" y="117"/>
                </a:lnTo>
                <a:lnTo>
                  <a:pt x="163" y="121"/>
                </a:lnTo>
                <a:lnTo>
                  <a:pt x="188" y="129"/>
                </a:lnTo>
                <a:lnTo>
                  <a:pt x="208" y="143"/>
                </a:lnTo>
                <a:lnTo>
                  <a:pt x="226" y="162"/>
                </a:lnTo>
                <a:lnTo>
                  <a:pt x="22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9" name="Freeform 60"/>
          <p:cNvSpPr>
            <a:spLocks noEditPoints="1"/>
          </p:cNvSpPr>
          <p:nvPr/>
        </p:nvSpPr>
        <p:spPr bwMode="auto">
          <a:xfrm>
            <a:off x="3293441" y="1573735"/>
            <a:ext cx="113744" cy="134024"/>
          </a:xfrm>
          <a:custGeom>
            <a:avLst/>
            <a:gdLst>
              <a:gd name="T0" fmla="*/ 139 w 258"/>
              <a:gd name="T1" fmla="*/ 43 h 303"/>
              <a:gd name="T2" fmla="*/ 117 w 258"/>
              <a:gd name="T3" fmla="*/ 45 h 303"/>
              <a:gd name="T4" fmla="*/ 97 w 258"/>
              <a:gd name="T5" fmla="*/ 51 h 303"/>
              <a:gd name="T6" fmla="*/ 81 w 258"/>
              <a:gd name="T7" fmla="*/ 65 h 303"/>
              <a:gd name="T8" fmla="*/ 67 w 258"/>
              <a:gd name="T9" fmla="*/ 81 h 303"/>
              <a:gd name="T10" fmla="*/ 57 w 258"/>
              <a:gd name="T11" fmla="*/ 101 h 303"/>
              <a:gd name="T12" fmla="*/ 54 w 258"/>
              <a:gd name="T13" fmla="*/ 125 h 303"/>
              <a:gd name="T14" fmla="*/ 208 w 258"/>
              <a:gd name="T15" fmla="*/ 125 h 303"/>
              <a:gd name="T16" fmla="*/ 208 w 258"/>
              <a:gd name="T17" fmla="*/ 121 h 303"/>
              <a:gd name="T18" fmla="*/ 206 w 258"/>
              <a:gd name="T19" fmla="*/ 97 h 303"/>
              <a:gd name="T20" fmla="*/ 200 w 258"/>
              <a:gd name="T21" fmla="*/ 77 h 303"/>
              <a:gd name="T22" fmla="*/ 190 w 258"/>
              <a:gd name="T23" fmla="*/ 63 h 303"/>
              <a:gd name="T24" fmla="*/ 176 w 258"/>
              <a:gd name="T25" fmla="*/ 51 h 303"/>
              <a:gd name="T26" fmla="*/ 161 w 258"/>
              <a:gd name="T27" fmla="*/ 45 h 303"/>
              <a:gd name="T28" fmla="*/ 139 w 258"/>
              <a:gd name="T29" fmla="*/ 43 h 303"/>
              <a:gd name="T30" fmla="*/ 139 w 258"/>
              <a:gd name="T31" fmla="*/ 0 h 303"/>
              <a:gd name="T32" fmla="*/ 166 w 258"/>
              <a:gd name="T33" fmla="*/ 2 h 303"/>
              <a:gd name="T34" fmla="*/ 190 w 258"/>
              <a:gd name="T35" fmla="*/ 10 h 303"/>
              <a:gd name="T36" fmla="*/ 210 w 258"/>
              <a:gd name="T37" fmla="*/ 22 h 303"/>
              <a:gd name="T38" fmla="*/ 226 w 258"/>
              <a:gd name="T39" fmla="*/ 35 h 303"/>
              <a:gd name="T40" fmla="*/ 240 w 258"/>
              <a:gd name="T41" fmla="*/ 55 h 303"/>
              <a:gd name="T42" fmla="*/ 250 w 258"/>
              <a:gd name="T43" fmla="*/ 77 h 303"/>
              <a:gd name="T44" fmla="*/ 256 w 258"/>
              <a:gd name="T45" fmla="*/ 103 h 303"/>
              <a:gd name="T46" fmla="*/ 258 w 258"/>
              <a:gd name="T47" fmla="*/ 131 h 303"/>
              <a:gd name="T48" fmla="*/ 254 w 258"/>
              <a:gd name="T49" fmla="*/ 164 h 303"/>
              <a:gd name="T50" fmla="*/ 52 w 258"/>
              <a:gd name="T51" fmla="*/ 164 h 303"/>
              <a:gd name="T52" fmla="*/ 55 w 258"/>
              <a:gd name="T53" fmla="*/ 192 h 303"/>
              <a:gd name="T54" fmla="*/ 65 w 258"/>
              <a:gd name="T55" fmla="*/ 216 h 303"/>
              <a:gd name="T56" fmla="*/ 79 w 258"/>
              <a:gd name="T57" fmla="*/ 236 h 303"/>
              <a:gd name="T58" fmla="*/ 99 w 258"/>
              <a:gd name="T59" fmla="*/ 248 h 303"/>
              <a:gd name="T60" fmla="*/ 123 w 258"/>
              <a:gd name="T61" fmla="*/ 255 h 303"/>
              <a:gd name="T62" fmla="*/ 151 w 258"/>
              <a:gd name="T63" fmla="*/ 259 h 303"/>
              <a:gd name="T64" fmla="*/ 180 w 258"/>
              <a:gd name="T65" fmla="*/ 255 h 303"/>
              <a:gd name="T66" fmla="*/ 204 w 258"/>
              <a:gd name="T67" fmla="*/ 249 h 303"/>
              <a:gd name="T68" fmla="*/ 224 w 258"/>
              <a:gd name="T69" fmla="*/ 236 h 303"/>
              <a:gd name="T70" fmla="*/ 246 w 258"/>
              <a:gd name="T71" fmla="*/ 269 h 303"/>
              <a:gd name="T72" fmla="*/ 226 w 258"/>
              <a:gd name="T73" fmla="*/ 285 h 303"/>
              <a:gd name="T74" fmla="*/ 202 w 258"/>
              <a:gd name="T75" fmla="*/ 295 h 303"/>
              <a:gd name="T76" fmla="*/ 176 w 258"/>
              <a:gd name="T77" fmla="*/ 301 h 303"/>
              <a:gd name="T78" fmla="*/ 147 w 258"/>
              <a:gd name="T79" fmla="*/ 303 h 303"/>
              <a:gd name="T80" fmla="*/ 115 w 258"/>
              <a:gd name="T81" fmla="*/ 301 h 303"/>
              <a:gd name="T82" fmla="*/ 85 w 258"/>
              <a:gd name="T83" fmla="*/ 293 h 303"/>
              <a:gd name="T84" fmla="*/ 61 w 258"/>
              <a:gd name="T85" fmla="*/ 281 h 303"/>
              <a:gd name="T86" fmla="*/ 40 w 258"/>
              <a:gd name="T87" fmla="*/ 263 h 303"/>
              <a:gd name="T88" fmla="*/ 24 w 258"/>
              <a:gd name="T89" fmla="*/ 242 h 303"/>
              <a:gd name="T90" fmla="*/ 10 w 258"/>
              <a:gd name="T91" fmla="*/ 216 h 303"/>
              <a:gd name="T92" fmla="*/ 2 w 258"/>
              <a:gd name="T93" fmla="*/ 184 h 303"/>
              <a:gd name="T94" fmla="*/ 0 w 258"/>
              <a:gd name="T95" fmla="*/ 148 h 303"/>
              <a:gd name="T96" fmla="*/ 2 w 258"/>
              <a:gd name="T97" fmla="*/ 115 h 303"/>
              <a:gd name="T98" fmla="*/ 10 w 258"/>
              <a:gd name="T99" fmla="*/ 85 h 303"/>
              <a:gd name="T100" fmla="*/ 24 w 258"/>
              <a:gd name="T101" fmla="*/ 59 h 303"/>
              <a:gd name="T102" fmla="*/ 40 w 258"/>
              <a:gd name="T103" fmla="*/ 39 h 303"/>
              <a:gd name="T104" fmla="*/ 59 w 258"/>
              <a:gd name="T105" fmla="*/ 22 h 303"/>
              <a:gd name="T106" fmla="*/ 83 w 258"/>
              <a:gd name="T107" fmla="*/ 10 h 303"/>
              <a:gd name="T108" fmla="*/ 109 w 258"/>
              <a:gd name="T109" fmla="*/ 2 h 303"/>
              <a:gd name="T110" fmla="*/ 139 w 258"/>
              <a:gd name="T11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3">
                <a:moveTo>
                  <a:pt x="139" y="43"/>
                </a:moveTo>
                <a:lnTo>
                  <a:pt x="117" y="45"/>
                </a:lnTo>
                <a:lnTo>
                  <a:pt x="97" y="51"/>
                </a:lnTo>
                <a:lnTo>
                  <a:pt x="81" y="65"/>
                </a:lnTo>
                <a:lnTo>
                  <a:pt x="67" y="81"/>
                </a:lnTo>
                <a:lnTo>
                  <a:pt x="57" y="101"/>
                </a:lnTo>
                <a:lnTo>
                  <a:pt x="54" y="125"/>
                </a:lnTo>
                <a:lnTo>
                  <a:pt x="208" y="125"/>
                </a:lnTo>
                <a:lnTo>
                  <a:pt x="208" y="121"/>
                </a:lnTo>
                <a:lnTo>
                  <a:pt x="206" y="97"/>
                </a:lnTo>
                <a:lnTo>
                  <a:pt x="200" y="77"/>
                </a:lnTo>
                <a:lnTo>
                  <a:pt x="190" y="63"/>
                </a:lnTo>
                <a:lnTo>
                  <a:pt x="176" y="51"/>
                </a:lnTo>
                <a:lnTo>
                  <a:pt x="161" y="45"/>
                </a:lnTo>
                <a:lnTo>
                  <a:pt x="139" y="43"/>
                </a:lnTo>
                <a:close/>
                <a:moveTo>
                  <a:pt x="139" y="0"/>
                </a:moveTo>
                <a:lnTo>
                  <a:pt x="166" y="2"/>
                </a:lnTo>
                <a:lnTo>
                  <a:pt x="190" y="10"/>
                </a:lnTo>
                <a:lnTo>
                  <a:pt x="210" y="22"/>
                </a:lnTo>
                <a:lnTo>
                  <a:pt x="226" y="35"/>
                </a:lnTo>
                <a:lnTo>
                  <a:pt x="240" y="55"/>
                </a:lnTo>
                <a:lnTo>
                  <a:pt x="250" y="77"/>
                </a:lnTo>
                <a:lnTo>
                  <a:pt x="256" y="103"/>
                </a:lnTo>
                <a:lnTo>
                  <a:pt x="258" y="131"/>
                </a:lnTo>
                <a:lnTo>
                  <a:pt x="254" y="164"/>
                </a:lnTo>
                <a:lnTo>
                  <a:pt x="52" y="164"/>
                </a:lnTo>
                <a:lnTo>
                  <a:pt x="55" y="192"/>
                </a:lnTo>
                <a:lnTo>
                  <a:pt x="65" y="216"/>
                </a:lnTo>
                <a:lnTo>
                  <a:pt x="79" y="236"/>
                </a:lnTo>
                <a:lnTo>
                  <a:pt x="99" y="248"/>
                </a:lnTo>
                <a:lnTo>
                  <a:pt x="123" y="255"/>
                </a:lnTo>
                <a:lnTo>
                  <a:pt x="151" y="259"/>
                </a:lnTo>
                <a:lnTo>
                  <a:pt x="180" y="255"/>
                </a:lnTo>
                <a:lnTo>
                  <a:pt x="204" y="249"/>
                </a:lnTo>
                <a:lnTo>
                  <a:pt x="224" y="236"/>
                </a:lnTo>
                <a:lnTo>
                  <a:pt x="246" y="269"/>
                </a:lnTo>
                <a:lnTo>
                  <a:pt x="226" y="285"/>
                </a:lnTo>
                <a:lnTo>
                  <a:pt x="202" y="295"/>
                </a:lnTo>
                <a:lnTo>
                  <a:pt x="176" y="301"/>
                </a:lnTo>
                <a:lnTo>
                  <a:pt x="147" y="303"/>
                </a:lnTo>
                <a:lnTo>
                  <a:pt x="115" y="301"/>
                </a:lnTo>
                <a:lnTo>
                  <a:pt x="85" y="293"/>
                </a:lnTo>
                <a:lnTo>
                  <a:pt x="61" y="281"/>
                </a:lnTo>
                <a:lnTo>
                  <a:pt x="40" y="263"/>
                </a:lnTo>
                <a:lnTo>
                  <a:pt x="24" y="242"/>
                </a:lnTo>
                <a:lnTo>
                  <a:pt x="10" y="216"/>
                </a:lnTo>
                <a:lnTo>
                  <a:pt x="2" y="184"/>
                </a:lnTo>
                <a:lnTo>
                  <a:pt x="0" y="148"/>
                </a:lnTo>
                <a:lnTo>
                  <a:pt x="2" y="115"/>
                </a:lnTo>
                <a:lnTo>
                  <a:pt x="10" y="85"/>
                </a:lnTo>
                <a:lnTo>
                  <a:pt x="24" y="59"/>
                </a:lnTo>
                <a:lnTo>
                  <a:pt x="40" y="39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4159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14380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64566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822725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945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847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6411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5521034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/>
              <a:pPr/>
              <a:t>‹#›</a:t>
            </a:fld>
            <a:endParaRPr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79532"/>
            <a:ext cx="10972800" cy="65652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607484" y="1699261"/>
            <a:ext cx="10970683" cy="4567767"/>
          </a:xfrm>
        </p:spPr>
        <p:txBody>
          <a:bodyPr/>
          <a:lstStyle/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16pt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err="1" smtClean="0"/>
              <a:t>14pt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362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 smtClean="0"/>
              <a:t>40pt Intel Clear</a:t>
            </a:r>
            <a:br>
              <a:rPr lang="en-US" spc="0" dirty="0" smtClean="0"/>
            </a:br>
            <a:r>
              <a:rPr lang="en-US" spc="0" dirty="0" smtClean="0"/>
              <a:t>Blue Section Break</a:t>
            </a:r>
            <a:endParaRPr lang="en-US" spc="0" dirty="0"/>
          </a:p>
        </p:txBody>
      </p:sp>
    </p:spTree>
    <p:extLst>
      <p:ext uri="{BB962C8B-B14F-4D97-AF65-F5344CB8AC3E}">
        <p14:creationId xmlns:p14="http://schemas.microsoft.com/office/powerpoint/2010/main" val="102765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50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65pt Intel Clear pro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5438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 smtClean="0">
                <a:latin typeface="Arial"/>
              </a:rPr>
              <a:t>Drag picture to placeholder or click icon to add</a:t>
            </a:r>
            <a:endParaRPr lang="en-US" sz="1467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 smtClean="0">
                <a:latin typeface="Arial"/>
              </a:rPr>
              <a:t>Drag picture to placeholder or click icon to add</a:t>
            </a:r>
            <a:endParaRPr lang="en-US" sz="1467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270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7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 smtClean="0"/>
              <a:t>“36pt Intel Clear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91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69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17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9" y="4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18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8753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45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00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63999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75419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48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04225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16005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2603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55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070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17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316188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11511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3768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490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379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29918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854788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4216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540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431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t_experience_hrz_wht_rgb_3000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5039" y="2499763"/>
            <a:ext cx="4861924" cy="20193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30558" y="6473314"/>
            <a:ext cx="25266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–</a:t>
            </a:r>
            <a:r>
              <a:rPr lang="en-US" sz="800" baseline="0" dirty="0" smtClean="0">
                <a:solidFill>
                  <a:schemeClr val="bg1"/>
                </a:solidFill>
                <a:latin typeface="+mn-lt"/>
              </a:rPr>
              <a:t> RAN4 RRM</a:t>
            </a:r>
            <a:endParaRPr lang="en-US" sz="800" dirty="0" smtClean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341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smtClean="0"/>
              <a:t>Click to edit Master title style</a:t>
            </a:r>
            <a:endParaRPr lang="en-US" spc="0" dirty="0"/>
          </a:p>
        </p:txBody>
      </p:sp>
      <p:sp>
        <p:nvSpPr>
          <p:cNvPr id="4" name="TextBox 3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accent1"/>
                </a:solidFill>
                <a:latin typeface="+mn-lt"/>
              </a:rPr>
              <a:t>Intel Confidential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accent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accent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9367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5285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>
                <a:ea typeface="ＭＳ Ｐゴシック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>
              <a:ea typeface="ＭＳ Ｐゴシック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917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2" r:id="rId7"/>
    <p:sldLayoutId id="2147483693" r:id="rId8"/>
    <p:sldLayoutId id="2147483694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889" r:id="rId21"/>
    <p:sldLayoutId id="2147483890" r:id="rId2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>
                <a:ea typeface="ＭＳ Ｐゴシック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>
              <a:ea typeface="ＭＳ Ｐゴシック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15005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7" r:id="rId9"/>
    <p:sldLayoutId id="2147483718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9695211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9757224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7007467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951" y="2020037"/>
            <a:ext cx="11248100" cy="1551194"/>
          </a:xfrm>
        </p:spPr>
        <p:txBody>
          <a:bodyPr/>
          <a:lstStyle/>
          <a:p>
            <a:r>
              <a:rPr lang="en-US" dirty="0" smtClean="0"/>
              <a:t>WF on the scope of R-16 RRM and </a:t>
            </a:r>
            <a:r>
              <a:rPr lang="en-US" dirty="0" err="1" smtClean="0"/>
              <a:t>Demod</a:t>
            </a:r>
            <a:r>
              <a:rPr lang="en-US" dirty="0" smtClean="0"/>
              <a:t> work in RAN4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40962" y="4149199"/>
            <a:ext cx="11248100" cy="328231"/>
          </a:xfrm>
        </p:spPr>
        <p:txBody>
          <a:bodyPr/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7D652B0-2DBE-4AF0-A892-E649BB16F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701" y="262960"/>
            <a:ext cx="347127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#</a:t>
            </a:r>
            <a:r>
              <a:rPr lang="en-US" altLang="zh-CN" sz="1800" b="1" dirty="0" smtClean="0"/>
              <a:t>83 Meeting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 err="1"/>
              <a:t>Shenzen</a:t>
            </a:r>
            <a:r>
              <a:rPr lang="en-US" sz="1800" b="1" dirty="0"/>
              <a:t>, China, 18-21 March 2019</a:t>
            </a:r>
            <a:r>
              <a:rPr lang="it-IT" sz="1800" b="1" dirty="0"/>
              <a:t/>
            </a:r>
            <a:br>
              <a:rPr lang="it-IT" sz="1800" b="1" dirty="0"/>
            </a:b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F16149D-B454-4171-A447-E0B1DE3609DC}"/>
              </a:ext>
            </a:extLst>
          </p:cNvPr>
          <p:cNvSpPr txBox="1"/>
          <p:nvPr/>
        </p:nvSpPr>
        <p:spPr>
          <a:xfrm>
            <a:off x="9915964" y="290659"/>
            <a:ext cx="1804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RP-190659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3843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uk-UA" smtClean="0"/>
              <a:pPr eaLnBrk="0" hangingPunct="0">
                <a:spcBef>
                  <a:spcPct val="50000"/>
                </a:spcBef>
              </a:pPr>
              <a:t>10</a:t>
            </a:fld>
            <a:endParaRPr lang="uk-UA" dirty="0"/>
          </a:p>
        </p:txBody>
      </p:sp>
      <p:sp>
        <p:nvSpPr>
          <p:cNvPr id="5" name="矩形 4"/>
          <p:cNvSpPr/>
          <p:nvPr/>
        </p:nvSpPr>
        <p:spPr>
          <a:xfrm>
            <a:off x="362309" y="1337095"/>
            <a:ext cx="10477969" cy="3880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1219170">
              <a:spcBef>
                <a:spcPts val="800"/>
              </a:spcBef>
              <a:spcAft>
                <a:spcPts val="900"/>
              </a:spcAft>
              <a:buClr>
                <a:schemeClr val="accent2"/>
              </a:buClr>
              <a:buFont typeface="Arial" charset="0"/>
              <a:buChar char="•"/>
            </a:pPr>
            <a:r>
              <a:rPr lang="en-GB" altLang="zh-CN" dirty="0" smtClean="0">
                <a:solidFill>
                  <a:schemeClr val="accent1"/>
                </a:solidFill>
              </a:rPr>
              <a:t>Specify </a:t>
            </a:r>
            <a:r>
              <a:rPr lang="en-GB" altLang="zh-CN" dirty="0">
                <a:solidFill>
                  <a:schemeClr val="accent1"/>
                </a:solidFill>
              </a:rPr>
              <a:t>the RRM test cases for:</a:t>
            </a:r>
            <a:endParaRPr lang="zh-CN" altLang="zh-CN" dirty="0">
              <a:solidFill>
                <a:schemeClr val="accent1"/>
              </a:solidFill>
            </a:endParaRPr>
          </a:p>
          <a:p>
            <a:pPr marL="647692" lvl="1" indent="-342900" defTabSz="1219170" hangingPunct="0">
              <a:spcAft>
                <a:spcPts val="900"/>
              </a:spcAft>
              <a:buClr>
                <a:schemeClr val="tx2"/>
              </a:buClr>
              <a:buFont typeface="Arial" charset="0"/>
              <a:buChar char="•"/>
            </a:pPr>
            <a:r>
              <a:rPr lang="en-GB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Cell reselection requirements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47692" lvl="1" indent="-342900" defTabSz="1219170" hangingPunct="0">
              <a:spcAft>
                <a:spcPts val="900"/>
              </a:spcAft>
              <a:buClr>
                <a:schemeClr val="tx2"/>
              </a:buClr>
              <a:buFont typeface="Arial" charset="0"/>
              <a:buChar char="•"/>
            </a:pPr>
            <a:r>
              <a:rPr lang="en-GB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Cell identification requirements when DRX is used.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47692" lvl="1" indent="-342900" defTabSz="1219170" hangingPunct="0">
              <a:spcAft>
                <a:spcPts val="900"/>
              </a:spcAft>
              <a:buClr>
                <a:schemeClr val="tx2"/>
              </a:buClr>
              <a:buFont typeface="Arial" charset="0"/>
              <a:buChar char="•"/>
            </a:pPr>
            <a:r>
              <a:rPr lang="en-GB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Measurement delay requirements when DRX is used.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47692" lvl="1" indent="-342900" defTabSz="1219170" hangingPunct="0">
              <a:spcAft>
                <a:spcPts val="900"/>
              </a:spcAft>
              <a:buClr>
                <a:schemeClr val="tx2"/>
              </a:buClr>
              <a:buFont typeface="Arial" charset="0"/>
              <a:buChar char="•"/>
            </a:pPr>
            <a:r>
              <a:rPr lang="en-GB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Measurement accuracy requirements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47692" lvl="1" indent="-342900" defTabSz="1219170" hangingPunct="0">
              <a:spcAft>
                <a:spcPts val="900"/>
              </a:spcAft>
              <a:buClr>
                <a:schemeClr val="tx2"/>
              </a:buClr>
              <a:buFont typeface="Arial" charset="0"/>
              <a:buChar char="•"/>
            </a:pPr>
            <a:r>
              <a:rPr lang="en-GB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Other test cases are not precluded if the core requirements are specified. 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lvl="0" indent="-342900" defTabSz="1219170">
              <a:spcBef>
                <a:spcPts val="800"/>
              </a:spcBef>
              <a:spcAft>
                <a:spcPts val="900"/>
              </a:spcAft>
              <a:buClr>
                <a:schemeClr val="accent2"/>
              </a:buClr>
              <a:buFont typeface="Arial" charset="0"/>
              <a:buChar char="•"/>
            </a:pPr>
            <a:r>
              <a:rPr lang="en-GB" altLang="zh-CN" dirty="0">
                <a:solidFill>
                  <a:schemeClr val="accent1"/>
                </a:solidFill>
              </a:rPr>
              <a:t>Specify the UE demodulation requirements and test cases for NR </a:t>
            </a:r>
            <a:r>
              <a:rPr lang="en-US" altLang="zh-CN" dirty="0">
                <a:solidFill>
                  <a:schemeClr val="accent1"/>
                </a:solidFill>
              </a:rPr>
              <a:t>PDSCH</a:t>
            </a:r>
            <a:endParaRPr lang="zh-CN" altLang="zh-CN" dirty="0">
              <a:solidFill>
                <a:schemeClr val="accent1"/>
              </a:solidFill>
            </a:endParaRPr>
          </a:p>
          <a:p>
            <a:pPr marL="647692" lvl="1" indent="-342900" defTabSz="1219170" hangingPunct="0">
              <a:spcBef>
                <a:spcPts val="800"/>
              </a:spcBef>
              <a:spcAft>
                <a:spcPts val="900"/>
              </a:spcAft>
              <a:buClr>
                <a:schemeClr val="tx2"/>
              </a:buClr>
              <a:buFont typeface="Arial" charset="0"/>
              <a:buChar char="•"/>
            </a:pPr>
            <a:r>
              <a:rPr lang="en-GB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Other requirements are not precluded if needed.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defTabSz="1219170">
              <a:spcBef>
                <a:spcPts val="800"/>
              </a:spcBef>
              <a:spcAft>
                <a:spcPts val="900"/>
              </a:spcAft>
              <a:buClr>
                <a:schemeClr val="accent2"/>
              </a:buClr>
              <a:buFont typeface="Arial" charset="0"/>
              <a:buChar char="•"/>
            </a:pPr>
            <a:r>
              <a:rPr lang="en-GB" altLang="zh-CN" dirty="0">
                <a:solidFill>
                  <a:schemeClr val="accent1"/>
                </a:solidFill>
              </a:rPr>
              <a:t>Specify the BS demodulation requirements and test cases for NR </a:t>
            </a:r>
            <a:r>
              <a:rPr lang="en-US" altLang="zh-CN" dirty="0">
                <a:solidFill>
                  <a:schemeClr val="accent1"/>
                </a:solidFill>
              </a:rPr>
              <a:t>PUSCH</a:t>
            </a:r>
            <a:endParaRPr lang="zh-CN" altLang="zh-CN" dirty="0">
              <a:solidFill>
                <a:schemeClr val="accent1"/>
              </a:solidFill>
            </a:endParaRPr>
          </a:p>
          <a:p>
            <a:pPr marL="647692" lvl="1" indent="-342900" defTabSz="1219170" hangingPunct="0">
              <a:spcBef>
                <a:spcPts val="800"/>
              </a:spcBef>
              <a:spcAft>
                <a:spcPts val="900"/>
              </a:spcAft>
              <a:buClr>
                <a:schemeClr val="tx2"/>
              </a:buClr>
              <a:buFont typeface="Arial" charset="0"/>
              <a:buChar char="•"/>
            </a:pPr>
            <a:r>
              <a:rPr lang="en-GB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Other requirements are not precluded if needed.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525272"/>
          </a:xfrm>
        </p:spPr>
        <p:txBody>
          <a:bodyPr/>
          <a:lstStyle/>
          <a:p>
            <a:r>
              <a:rPr lang="en-US" dirty="0" smtClean="0"/>
              <a:t>Scope of R16 High speed train WI (RRM and </a:t>
            </a:r>
            <a:r>
              <a:rPr lang="en-US" dirty="0" err="1" smtClean="0"/>
              <a:t>Demod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72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rel-16 </a:t>
            </a:r>
            <a:r>
              <a:rPr lang="en-US" dirty="0" smtClean="0"/>
              <a:t>scope prioritization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Prioritized items to be approved in Rel-16 include</a:t>
            </a:r>
          </a:p>
          <a:p>
            <a:pPr lvl="1"/>
            <a:r>
              <a:rPr lang="en-US" dirty="0" smtClean="0"/>
              <a:t>Identified Rel-15 leftover RRM issues in slide 4 and 5</a:t>
            </a:r>
          </a:p>
          <a:p>
            <a:pPr lvl="1"/>
            <a:r>
              <a:rPr lang="en-US" dirty="0" smtClean="0"/>
              <a:t>Identified Rel-16 </a:t>
            </a:r>
            <a:r>
              <a:rPr lang="en-US" dirty="0" err="1" smtClean="0"/>
              <a:t>demod</a:t>
            </a:r>
            <a:r>
              <a:rPr lang="en-US" dirty="0" smtClean="0"/>
              <a:t>  issues in slide 7</a:t>
            </a:r>
          </a:p>
          <a:p>
            <a:pPr lvl="1"/>
            <a:r>
              <a:rPr lang="en-US" dirty="0" smtClean="0"/>
              <a:t>HST WI in slide </a:t>
            </a:r>
            <a:r>
              <a:rPr lang="en-US" dirty="0"/>
              <a:t>9</a:t>
            </a:r>
            <a:r>
              <a:rPr lang="en-US" dirty="0" smtClean="0"/>
              <a:t> and 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53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33060" y="1383956"/>
            <a:ext cx="6912470" cy="925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spcAft>
                <a:spcPts val="900"/>
              </a:spcAft>
              <a:buClr>
                <a:schemeClr val="accent2"/>
              </a:buClr>
            </a:pPr>
            <a:r>
              <a:rPr lang="en-US" sz="2000" dirty="0">
                <a:solidFill>
                  <a:schemeClr val="accent1"/>
                </a:solidFill>
              </a:rPr>
              <a:t>[1] </a:t>
            </a:r>
            <a:r>
              <a:rPr lang="en-US" sz="2000" dirty="0" smtClean="0">
                <a:solidFill>
                  <a:schemeClr val="accent1"/>
                </a:solidFill>
              </a:rPr>
              <a:t>R4-1902032</a:t>
            </a:r>
            <a:r>
              <a:rPr lang="en-US" sz="2000" dirty="0">
                <a:solidFill>
                  <a:schemeClr val="accent1"/>
                </a:solidFill>
              </a:rPr>
              <a:t>, Way forward on R15 NR RRM scope, </a:t>
            </a:r>
            <a:r>
              <a:rPr lang="en-US" sz="2000" dirty="0" smtClean="0">
                <a:solidFill>
                  <a:schemeClr val="accent1"/>
                </a:solidFill>
              </a:rPr>
              <a:t>Intel</a:t>
            </a:r>
          </a:p>
          <a:p>
            <a:pPr marL="285750" indent="-285750" defTabSz="1219170">
              <a:spcBef>
                <a:spcPts val="800"/>
              </a:spcBef>
              <a:spcAft>
                <a:spcPts val="9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2000" dirty="0" err="1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10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R16 NR RRM/</a:t>
            </a:r>
            <a:r>
              <a:rPr lang="en-US" dirty="0" err="1" smtClean="0"/>
              <a:t>Demod</a:t>
            </a:r>
            <a:r>
              <a:rPr lang="en-US" dirty="0" smtClean="0"/>
              <a:t> WI proposals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Summary of WI proposals with NR RRM/</a:t>
            </a:r>
            <a:r>
              <a:rPr lang="en-US" sz="1800" dirty="0" err="1" smtClean="0"/>
              <a:t>Demod</a:t>
            </a:r>
            <a:r>
              <a:rPr lang="en-US" sz="1800" dirty="0" smtClean="0"/>
              <a:t> scope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 smtClean="0"/>
              <a:t>Rel-15 leftover </a:t>
            </a:r>
            <a:r>
              <a:rPr lang="en-US" sz="1600" dirty="0"/>
              <a:t>issues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WI: NR requirement work continuation in Rel-16 (</a:t>
            </a:r>
            <a:r>
              <a:rPr lang="en-US" sz="1600" dirty="0" smtClean="0"/>
              <a:t>Nokia, RP-190455) </a:t>
            </a:r>
            <a:endParaRPr lang="en-US" sz="160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WI: NR RRM requirements enhancement (</a:t>
            </a:r>
            <a:r>
              <a:rPr lang="en-US" sz="1600" dirty="0" smtClean="0"/>
              <a:t>ZTE, RP-190211) </a:t>
            </a:r>
            <a:endParaRPr lang="en-US" sz="160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WI: NR performance requirement enhancement (</a:t>
            </a:r>
            <a:r>
              <a:rPr lang="en-US" sz="1600" dirty="0" smtClean="0"/>
              <a:t>CTC, RP-190258) </a:t>
            </a:r>
            <a:endParaRPr lang="en-US" sz="160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 smtClean="0"/>
              <a:t>WI</a:t>
            </a:r>
            <a:r>
              <a:rPr lang="en-US" sz="1600" dirty="0"/>
              <a:t>: CSI-RS based L3 measurement requirements (</a:t>
            </a:r>
            <a:r>
              <a:rPr lang="en-US" sz="1600" dirty="0" smtClean="0"/>
              <a:t>Huawei, RP-190397) </a:t>
            </a:r>
            <a:endParaRPr lang="en-US" sz="160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WI: NR RRM requirement improvement (</a:t>
            </a:r>
            <a:r>
              <a:rPr lang="en-US" sz="1600" dirty="0" smtClean="0"/>
              <a:t>CATT, RP-190454)</a:t>
            </a:r>
            <a:endParaRPr lang="en-US" sz="16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/>
              <a:t>New requirements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 smtClean="0"/>
              <a:t>SI</a:t>
            </a:r>
            <a:r>
              <a:rPr lang="en-US" sz="1600" dirty="0"/>
              <a:t>: NR measurement gap enhancement (</a:t>
            </a:r>
            <a:r>
              <a:rPr lang="en-US" sz="1600" dirty="0" smtClean="0"/>
              <a:t>Intel, RP-190243) </a:t>
            </a:r>
            <a:endParaRPr lang="en-US" sz="160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 smtClean="0"/>
              <a:t>WI: NR </a:t>
            </a:r>
            <a:r>
              <a:rPr lang="en-US" sz="1600" dirty="0"/>
              <a:t>support for high speed train scenario (</a:t>
            </a:r>
            <a:r>
              <a:rPr lang="en-US" sz="1600" dirty="0" smtClean="0"/>
              <a:t>CMCC, RP-190317)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 smtClean="0"/>
              <a:t>SI: Supplemental </a:t>
            </a:r>
            <a:r>
              <a:rPr lang="en-US" sz="1600" dirty="0"/>
              <a:t>uplink usage of FR2 spectrum (SA and </a:t>
            </a:r>
            <a:r>
              <a:rPr lang="en-US" sz="1600" dirty="0" smtClean="0"/>
              <a:t>NSA) (Apple, RP-190356)</a:t>
            </a:r>
            <a:endParaRPr lang="en-US" sz="1600" dirty="0"/>
          </a:p>
          <a:p>
            <a:pPr lvl="2">
              <a:buFont typeface="Wingdings" panose="05000000000000000000" pitchFamily="2" charset="2"/>
              <a:buChar char="§"/>
            </a:pPr>
            <a:endParaRPr lang="en-US" sz="1600" dirty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GB" smtClean="0"/>
              <a:pPr eaLnBrk="0" hangingPunct="0">
                <a:spcBef>
                  <a:spcPct val="50000"/>
                </a:spcBef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967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541687"/>
          </a:xfrm>
        </p:spPr>
        <p:txBody>
          <a:bodyPr/>
          <a:lstStyle/>
          <a:p>
            <a:r>
              <a:rPr lang="en-US" sz="4400" dirty="0" smtClean="0"/>
              <a:t>Agreed WF in RAN4#90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93697" y="1336034"/>
            <a:ext cx="10688023" cy="4284985"/>
          </a:xfrm>
        </p:spPr>
        <p:txBody>
          <a:bodyPr/>
          <a:lstStyle/>
          <a:p>
            <a:pPr marL="285750" indent="-28575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In RAN4 #90 meeting, WF[1] on R15/R16 NR RRM scope was approved</a:t>
            </a:r>
          </a:p>
          <a:p>
            <a:pPr marL="285750" indent="-28575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Feature/requirements </a:t>
            </a:r>
            <a:r>
              <a:rPr lang="en-GB" sz="1800" dirty="0"/>
              <a:t>which were confirmed to be specified in </a:t>
            </a:r>
            <a:r>
              <a:rPr lang="en-GB" sz="1800" dirty="0" smtClean="0"/>
              <a:t>R16 in </a:t>
            </a:r>
            <a:r>
              <a:rPr lang="en-US" altLang="zh-CN" sz="1800" dirty="0"/>
              <a:t>WF[1] </a:t>
            </a:r>
            <a:endParaRPr lang="en-GB" sz="1800" dirty="0"/>
          </a:p>
          <a:p>
            <a:pPr marL="800100" lvl="1" indent="-342900">
              <a:buClrTx/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FF0000"/>
                </a:solidFill>
              </a:rPr>
              <a:t>The requirements for LTE SRS carrier switching and NR SRS carrier switching will be specified in Rel-16.</a:t>
            </a:r>
          </a:p>
          <a:p>
            <a:pPr marL="800100" lvl="1" indent="-342900">
              <a:buClrTx/>
              <a:buFont typeface="Courier New" panose="02070309020205020404" pitchFamily="49" charset="0"/>
              <a:buChar char="o"/>
            </a:pPr>
            <a:r>
              <a:rPr lang="en-GB" sz="1600" dirty="0" smtClean="0">
                <a:solidFill>
                  <a:srgbClr val="FF0000"/>
                </a:solidFill>
              </a:rPr>
              <a:t>The </a:t>
            </a:r>
            <a:r>
              <a:rPr lang="en-GB" sz="1600" dirty="0">
                <a:solidFill>
                  <a:srgbClr val="FF0000"/>
                </a:solidFill>
              </a:rPr>
              <a:t>RRM requirements for EN-DC and NE-DC related to LTE </a:t>
            </a:r>
            <a:r>
              <a:rPr lang="en-GB" sz="1600" dirty="0" err="1">
                <a:solidFill>
                  <a:srgbClr val="FF0000"/>
                </a:solidFill>
              </a:rPr>
              <a:t>euCA</a:t>
            </a:r>
            <a:r>
              <a:rPr lang="en-GB" sz="1600" dirty="0">
                <a:solidFill>
                  <a:srgbClr val="FF0000"/>
                </a:solidFill>
              </a:rPr>
              <a:t> will be specified in Rel-16</a:t>
            </a:r>
          </a:p>
          <a:p>
            <a:pPr marL="800100" lvl="1" indent="-342900">
              <a:buClrTx/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FF0000"/>
                </a:solidFill>
              </a:rPr>
              <a:t>The requirements for multiple </a:t>
            </a:r>
            <a:r>
              <a:rPr lang="en-GB" sz="1600" dirty="0" err="1">
                <a:solidFill>
                  <a:srgbClr val="FF0000"/>
                </a:solidFill>
              </a:rPr>
              <a:t>SCell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 smtClean="0">
                <a:solidFill>
                  <a:srgbClr val="FF0000"/>
                </a:solidFill>
              </a:rPr>
              <a:t>activation/de-activation </a:t>
            </a:r>
            <a:r>
              <a:rPr lang="en-GB" sz="1600" dirty="0">
                <a:solidFill>
                  <a:srgbClr val="FF0000"/>
                </a:solidFill>
              </a:rPr>
              <a:t>will be specified in Rel-16</a:t>
            </a:r>
          </a:p>
          <a:p>
            <a:pPr marL="800100" lvl="1" indent="-342900">
              <a:buClrTx/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rgbClr val="FF0000"/>
                </a:solidFill>
              </a:rPr>
              <a:t>The RRM requirements for CGI reading with autonomous gap will be specified in Rel-16.</a:t>
            </a:r>
          </a:p>
          <a:p>
            <a:pPr marL="800100" lvl="1" indent="-342900">
              <a:buClrTx/>
              <a:buFont typeface="Courier New" panose="02070309020205020404" pitchFamily="49" charset="0"/>
              <a:buChar char="o"/>
            </a:pPr>
            <a:r>
              <a:rPr lang="en-US" sz="1600" dirty="0" smtClean="0">
                <a:solidFill>
                  <a:srgbClr val="FF0000"/>
                </a:solidFill>
              </a:rPr>
              <a:t>The </a:t>
            </a:r>
            <a:r>
              <a:rPr lang="en-US" sz="1600" dirty="0">
                <a:solidFill>
                  <a:srgbClr val="FF0000"/>
                </a:solidFill>
              </a:rPr>
              <a:t>CSI-RS based L3 measurement requirement will be specified in Rel-16</a:t>
            </a:r>
            <a:r>
              <a:rPr lang="en-US" sz="1600" dirty="0" smtClean="0">
                <a:solidFill>
                  <a:srgbClr val="FF0000"/>
                </a:solidFill>
              </a:rPr>
              <a:t>.</a:t>
            </a:r>
          </a:p>
          <a:p>
            <a:pPr marL="285750" indent="-28575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800" dirty="0"/>
              <a:t>Feature/requirements which were confirmed to be </a:t>
            </a:r>
            <a:r>
              <a:rPr lang="en-GB" sz="1800" dirty="0" smtClean="0"/>
              <a:t>FFS </a:t>
            </a:r>
            <a:r>
              <a:rPr lang="en-GB" sz="1800" dirty="0"/>
              <a:t>in </a:t>
            </a:r>
            <a:r>
              <a:rPr lang="en-GB" sz="1800" dirty="0" smtClean="0"/>
              <a:t>R16 in </a:t>
            </a:r>
            <a:r>
              <a:rPr lang="en-US" altLang="zh-CN" sz="1600" dirty="0"/>
              <a:t>WF[1] </a:t>
            </a:r>
            <a:endParaRPr lang="en-US" sz="1600" dirty="0" smtClean="0">
              <a:solidFill>
                <a:srgbClr val="FF0000"/>
              </a:solidFill>
            </a:endParaRPr>
          </a:p>
          <a:p>
            <a:pPr marL="800100" lvl="1" indent="-342900">
              <a:buClrTx/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tx1"/>
                </a:solidFill>
              </a:rPr>
              <a:t>Whether to specify RRM requirement related with inter-band FR2 scenario or independent beamforming on different FR2 CCs </a:t>
            </a:r>
            <a:r>
              <a:rPr lang="en-US" sz="1600" dirty="0">
                <a:solidFill>
                  <a:schemeClr val="tx1"/>
                </a:solidFill>
              </a:rPr>
              <a:t>will be discussed in </a:t>
            </a:r>
            <a:r>
              <a:rPr lang="en-US" sz="1600" dirty="0" smtClean="0">
                <a:solidFill>
                  <a:schemeClr val="tx1"/>
                </a:solidFill>
              </a:rPr>
              <a:t>Rel-16</a:t>
            </a:r>
            <a:endParaRPr lang="en-US" sz="1600" dirty="0" smtClean="0">
              <a:solidFill>
                <a:srgbClr val="FF0000"/>
              </a:solidFill>
            </a:endParaRPr>
          </a:p>
          <a:p>
            <a:pPr marL="800100" lvl="1" indent="-342900">
              <a:buClrTx/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/>
                </a:solidFill>
              </a:rPr>
              <a:t>Whether to specify the requirements for NR SRS antenna port switching will be discussed in Rel-16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</a:p>
          <a:p>
            <a:pPr marL="800100" lvl="1" indent="-342900">
              <a:buClrTx/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schemeClr val="tx1"/>
                </a:solidFill>
              </a:rPr>
              <a:t>The second pair of BLER for RLM would be discussed in R16.</a:t>
            </a:r>
          </a:p>
          <a:p>
            <a:pPr marL="800100" lvl="1" indent="-342900">
              <a:buClrTx/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/>
                </a:solidFill>
              </a:rPr>
              <a:t>The requirement for NR-DC SFTD is not to be specified in </a:t>
            </a:r>
            <a:r>
              <a:rPr lang="en-US" sz="1600" dirty="0" smtClean="0">
                <a:solidFill>
                  <a:schemeClr val="tx1"/>
                </a:solidFill>
              </a:rPr>
              <a:t>Rel-15</a:t>
            </a:r>
            <a:endParaRPr lang="en-US" sz="1600" dirty="0">
              <a:solidFill>
                <a:schemeClr val="tx1"/>
              </a:solidFill>
            </a:endParaRPr>
          </a:p>
          <a:p>
            <a:pPr marL="800100" lvl="1" indent="-342900">
              <a:buClrTx/>
              <a:buFont typeface="Courier New" panose="02070309020205020404" pitchFamily="49" charset="0"/>
              <a:buChar char="o"/>
            </a:pP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26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541687"/>
          </a:xfrm>
        </p:spPr>
        <p:txBody>
          <a:bodyPr/>
          <a:lstStyle/>
          <a:p>
            <a:r>
              <a:rPr lang="en-US" sz="4400" dirty="0"/>
              <a:t>Scope of Rel-16 NR RRM requirements </a:t>
            </a:r>
            <a:r>
              <a:rPr lang="en-US" sz="4400" dirty="0" smtClean="0"/>
              <a:t>(1/3)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312" y="1206637"/>
            <a:ext cx="10688023" cy="428498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sz="1800" dirty="0" smtClean="0">
                <a:solidFill>
                  <a:srgbClr val="FF0000"/>
                </a:solidFill>
              </a:rPr>
              <a:t>Specify RRM requirement of SRS switching requirements for NR SA, NR-DC, EN-DC and NE-DC including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sz="1800" dirty="0">
                <a:solidFill>
                  <a:srgbClr val="FF0000"/>
                </a:solidFill>
              </a:rPr>
              <a:t>Delay and interruption </a:t>
            </a:r>
            <a:r>
              <a:rPr lang="en-US" sz="1800" dirty="0" smtClean="0">
                <a:solidFill>
                  <a:srgbClr val="FF0000"/>
                </a:solidFill>
              </a:rPr>
              <a:t>requirement of the following cases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sz="1800" dirty="0" smtClean="0">
                <a:solidFill>
                  <a:srgbClr val="FF0000"/>
                </a:solidFill>
              </a:rPr>
              <a:t>LTE </a:t>
            </a:r>
            <a:r>
              <a:rPr lang="en-US" sz="1800" dirty="0">
                <a:solidFill>
                  <a:srgbClr val="FF0000"/>
                </a:solidFill>
              </a:rPr>
              <a:t>SRS carrier </a:t>
            </a:r>
            <a:r>
              <a:rPr lang="en-US" sz="1800" dirty="0" smtClean="0">
                <a:solidFill>
                  <a:srgbClr val="FF0000"/>
                </a:solidFill>
              </a:rPr>
              <a:t>switching impacting NR CC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sz="1800" dirty="0" smtClean="0">
                <a:solidFill>
                  <a:srgbClr val="FF0000"/>
                </a:solidFill>
              </a:rPr>
              <a:t>NR </a:t>
            </a:r>
            <a:r>
              <a:rPr lang="en-US" sz="1800" dirty="0">
                <a:solidFill>
                  <a:srgbClr val="FF0000"/>
                </a:solidFill>
              </a:rPr>
              <a:t>SRS carrier </a:t>
            </a:r>
            <a:r>
              <a:rPr lang="en-US" sz="1800" dirty="0" smtClean="0">
                <a:solidFill>
                  <a:srgbClr val="FF0000"/>
                </a:solidFill>
              </a:rPr>
              <a:t>switching  impacting LTE CC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sz="1800" dirty="0" smtClean="0">
                <a:solidFill>
                  <a:srgbClr val="FF0000"/>
                </a:solidFill>
              </a:rPr>
              <a:t>NR SRS carrier switching impacting NR CCS</a:t>
            </a:r>
            <a:endParaRPr lang="en-US" sz="18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sz="1800" dirty="0" smtClean="0">
                <a:solidFill>
                  <a:srgbClr val="FF0000"/>
                </a:solidFill>
              </a:rPr>
              <a:t>Specify the interruption requirements for EN-DC and NE-DC related to LTE </a:t>
            </a:r>
            <a:r>
              <a:rPr lang="en-GB" sz="1800" dirty="0" err="1" smtClean="0">
                <a:solidFill>
                  <a:srgbClr val="FF0000"/>
                </a:solidFill>
              </a:rPr>
              <a:t>euCA</a:t>
            </a:r>
            <a:endParaRPr lang="en-GB" sz="1800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sz="1800" dirty="0" smtClean="0">
                <a:solidFill>
                  <a:srgbClr val="FF0000"/>
                </a:solidFill>
              </a:rPr>
              <a:t>Specify RRM requirements of multiple </a:t>
            </a:r>
            <a:r>
              <a:rPr lang="en-GB" sz="1800" dirty="0" err="1">
                <a:solidFill>
                  <a:srgbClr val="FF0000"/>
                </a:solidFill>
              </a:rPr>
              <a:t>Scell</a:t>
            </a:r>
            <a:r>
              <a:rPr lang="en-GB" sz="1800" dirty="0">
                <a:solidFill>
                  <a:srgbClr val="FF0000"/>
                </a:solidFill>
              </a:rPr>
              <a:t> </a:t>
            </a:r>
            <a:r>
              <a:rPr lang="en-GB" sz="1800" dirty="0" smtClean="0">
                <a:solidFill>
                  <a:srgbClr val="FF0000"/>
                </a:solidFill>
              </a:rPr>
              <a:t>activation/deactivation in both FR1 and FR2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1800" dirty="0" smtClean="0">
                <a:solidFill>
                  <a:srgbClr val="FF0000"/>
                </a:solidFill>
              </a:rPr>
              <a:t>Specify CGI reading requirements with autonomous gap for NR</a:t>
            </a:r>
            <a:endParaRPr lang="en-GB" sz="18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900"/>
              </a:spcAft>
            </a:pP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27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492443"/>
          </a:xfrm>
        </p:spPr>
        <p:txBody>
          <a:bodyPr/>
          <a:lstStyle/>
          <a:p>
            <a:r>
              <a:rPr lang="en-US" sz="4000" dirty="0"/>
              <a:t>Scope of Rel-16 NR RRM requirements </a:t>
            </a:r>
            <a:r>
              <a:rPr lang="en-US" sz="4000" dirty="0" smtClean="0"/>
              <a:t>(2/3</a:t>
            </a:r>
            <a:r>
              <a:rPr lang="en-US" sz="4000" dirty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806" y="1265158"/>
            <a:ext cx="11126355" cy="428498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</a:rPr>
              <a:t>Specify RRM requirements of </a:t>
            </a:r>
            <a:r>
              <a:rPr lang="en-US" sz="1800" dirty="0">
                <a:solidFill>
                  <a:srgbClr val="FF0000"/>
                </a:solidFill>
              </a:rPr>
              <a:t>CSI-RS based L3 measurement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sz="1800" dirty="0">
                <a:solidFill>
                  <a:srgbClr val="FF0000"/>
                </a:solidFill>
              </a:rPr>
              <a:t>Gap pattern of CSI-RS based L3 measurement if needed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sz="1800" dirty="0">
                <a:solidFill>
                  <a:srgbClr val="FF0000"/>
                </a:solidFill>
              </a:rPr>
              <a:t>CSI-RS based intra-frequency and inter-frequency definition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sz="1800" dirty="0">
                <a:solidFill>
                  <a:srgbClr val="FF0000"/>
                </a:solidFill>
              </a:rPr>
              <a:t>Intra-frequency and inter-frequency measurement requirements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sz="1800" dirty="0">
                <a:solidFill>
                  <a:srgbClr val="FF0000"/>
                </a:solidFill>
              </a:rPr>
              <a:t>Evaluate and specify CSI-RS based L3 measurement accuracy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sz="1800" dirty="0">
                <a:solidFill>
                  <a:srgbClr val="FF0000"/>
                </a:solidFill>
              </a:rPr>
              <a:t>Specify the RRM test cases corresponding to the core </a:t>
            </a:r>
            <a:r>
              <a:rPr lang="en-US" sz="1800" dirty="0" smtClean="0">
                <a:solidFill>
                  <a:srgbClr val="FF0000"/>
                </a:solidFill>
              </a:rPr>
              <a:t>requirements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sz="1800" dirty="0" smtClean="0">
                <a:solidFill>
                  <a:schemeClr val="tx1"/>
                </a:solidFill>
              </a:rPr>
              <a:t>Study if necessary to introduce new UE </a:t>
            </a:r>
            <a:r>
              <a:rPr lang="en-US" sz="1800" dirty="0">
                <a:solidFill>
                  <a:schemeClr val="tx1"/>
                </a:solidFill>
              </a:rPr>
              <a:t>measurement capability, including number of frequency layer and number of cells etc., </a:t>
            </a:r>
            <a:r>
              <a:rPr lang="en-US" sz="1800" dirty="0" smtClean="0">
                <a:solidFill>
                  <a:schemeClr val="tx1"/>
                </a:solidFill>
              </a:rPr>
              <a:t>for </a:t>
            </a:r>
            <a:r>
              <a:rPr lang="en-US" sz="1800" dirty="0">
                <a:solidFill>
                  <a:schemeClr val="tx1"/>
                </a:solidFill>
              </a:rPr>
              <a:t>CSI-RS based measurement </a:t>
            </a:r>
            <a:endParaRPr lang="en-US" sz="1800" dirty="0" smtClean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sz="1800" strike="sngStrike" dirty="0" smtClean="0">
                <a:solidFill>
                  <a:srgbClr val="FF0000"/>
                </a:solidFill>
              </a:rPr>
              <a:t>Study </a:t>
            </a:r>
            <a:r>
              <a:rPr lang="en-US" sz="1800" strike="sngStrike" dirty="0">
                <a:solidFill>
                  <a:srgbClr val="FF0000"/>
                </a:solidFill>
              </a:rPr>
              <a:t>if necessary to specify the CSI-RS based handover requirements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sz="1800" dirty="0">
                <a:solidFill>
                  <a:schemeClr val="tx1"/>
                </a:solidFill>
              </a:rPr>
              <a:t>Study and compare the time tracking </a:t>
            </a:r>
            <a:r>
              <a:rPr lang="en-US" sz="1800" dirty="0" smtClean="0">
                <a:solidFill>
                  <a:schemeClr val="tx1"/>
                </a:solidFill>
              </a:rPr>
              <a:t>performance, from CSI-RS based L3 measurement perspective, between </a:t>
            </a:r>
            <a:r>
              <a:rPr lang="en-US" sz="1800" dirty="0">
                <a:solidFill>
                  <a:schemeClr val="tx1"/>
                </a:solidFill>
              </a:rPr>
              <a:t>the following two options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sz="1800" dirty="0">
                <a:solidFill>
                  <a:schemeClr val="tx1"/>
                </a:solidFill>
              </a:rPr>
              <a:t>CSI-RS based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sz="1800" dirty="0">
                <a:solidFill>
                  <a:schemeClr val="tx1"/>
                </a:solidFill>
              </a:rPr>
              <a:t>Other RS based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sz="1800" dirty="0">
                <a:solidFill>
                  <a:schemeClr val="tx1"/>
                </a:solidFill>
              </a:rPr>
              <a:t>Note: study on the potential impact on other WG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01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541687"/>
          </a:xfrm>
        </p:spPr>
        <p:txBody>
          <a:bodyPr/>
          <a:lstStyle/>
          <a:p>
            <a:r>
              <a:rPr lang="en-US" sz="4400" dirty="0"/>
              <a:t>Scope of Rel-16 NR RRM requirements </a:t>
            </a:r>
            <a:r>
              <a:rPr lang="en-US" sz="4400" dirty="0" smtClean="0"/>
              <a:t>(3/3): study phase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93697" y="1232518"/>
            <a:ext cx="11375082" cy="36500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sz="1600" dirty="0" smtClean="0">
                <a:solidFill>
                  <a:schemeClr val="tx1"/>
                </a:solidFill>
              </a:rPr>
              <a:t>Study to introduce RRM requirements for </a:t>
            </a:r>
            <a:r>
              <a:rPr lang="en-US" sz="1600" dirty="0" smtClean="0">
                <a:solidFill>
                  <a:schemeClr val="tx1"/>
                </a:solidFill>
              </a:rPr>
              <a:t>NR </a:t>
            </a:r>
            <a:r>
              <a:rPr lang="en-US" sz="1600" dirty="0">
                <a:solidFill>
                  <a:schemeClr val="tx1"/>
                </a:solidFill>
              </a:rPr>
              <a:t>SRS antenna port </a:t>
            </a:r>
            <a:r>
              <a:rPr lang="en-US" sz="1600" dirty="0" smtClean="0">
                <a:solidFill>
                  <a:schemeClr val="tx1"/>
                </a:solidFill>
              </a:rPr>
              <a:t>switching in FR1 </a:t>
            </a:r>
            <a:r>
              <a:rPr lang="en-US" sz="1600" strike="sngStrike" dirty="0" smtClean="0">
                <a:solidFill>
                  <a:schemeClr val="tx1"/>
                </a:solidFill>
              </a:rPr>
              <a:t>and NR SRS switching across panel in FR2</a:t>
            </a:r>
            <a:r>
              <a:rPr lang="en-GB" sz="1600" strike="sngStrike" dirty="0" smtClean="0">
                <a:solidFill>
                  <a:schemeClr val="tx1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sz="1600" dirty="0" smtClean="0">
                <a:solidFill>
                  <a:schemeClr val="tx1"/>
                </a:solidFill>
              </a:rPr>
              <a:t>Study to introduce second pair of BLER for RLM enhancement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1600" strike="sngStrike" dirty="0" smtClean="0">
                <a:solidFill>
                  <a:schemeClr val="tx1"/>
                </a:solidFill>
              </a:rPr>
              <a:t>Study to introduce ANR </a:t>
            </a:r>
            <a:r>
              <a:rPr lang="en-US" sz="1600" strike="sngStrike" dirty="0">
                <a:solidFill>
                  <a:schemeClr val="tx1"/>
                </a:solidFill>
              </a:rPr>
              <a:t>measurement </a:t>
            </a:r>
            <a:r>
              <a:rPr lang="en-US" sz="1600" strike="sngStrike" dirty="0" smtClean="0">
                <a:solidFill>
                  <a:schemeClr val="tx1"/>
                </a:solidFill>
              </a:rPr>
              <a:t>requirement with autonomous gap </a:t>
            </a:r>
            <a:r>
              <a:rPr lang="en-US" sz="1600" strike="sngStrike" dirty="0">
                <a:solidFill>
                  <a:schemeClr val="tx1"/>
                </a:solidFill>
              </a:rPr>
              <a:t>(LS R2-1902736</a:t>
            </a:r>
            <a:r>
              <a:rPr lang="en-US" sz="1600" strike="sngStrike" dirty="0" smtClean="0">
                <a:solidFill>
                  <a:schemeClr val="tx1"/>
                </a:solidFill>
              </a:rPr>
              <a:t>)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1600" dirty="0" smtClean="0">
                <a:solidFill>
                  <a:schemeClr val="tx1"/>
                </a:solidFill>
              </a:rPr>
              <a:t>Study to introduce </a:t>
            </a:r>
            <a:r>
              <a:rPr lang="en-GB" sz="1600" dirty="0" smtClean="0">
                <a:solidFill>
                  <a:schemeClr val="tx1"/>
                </a:solidFill>
              </a:rPr>
              <a:t>inter-band </a:t>
            </a:r>
            <a:r>
              <a:rPr lang="en-GB" sz="1600" dirty="0">
                <a:solidFill>
                  <a:schemeClr val="tx1"/>
                </a:solidFill>
              </a:rPr>
              <a:t>CA </a:t>
            </a:r>
            <a:r>
              <a:rPr lang="en-GB" sz="1600" dirty="0" smtClean="0">
                <a:solidFill>
                  <a:schemeClr val="tx1"/>
                </a:solidFill>
              </a:rPr>
              <a:t>requirement for </a:t>
            </a:r>
            <a:r>
              <a:rPr lang="en-GB" sz="1600" dirty="0">
                <a:solidFill>
                  <a:schemeClr val="tx1"/>
                </a:solidFill>
              </a:rPr>
              <a:t>FR2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chemeClr val="tx1"/>
                </a:solidFill>
              </a:rPr>
              <a:t>UE measurement capability,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600" dirty="0" err="1">
                <a:solidFill>
                  <a:schemeClr val="tx1"/>
                </a:solidFill>
              </a:rPr>
              <a:t>Scell</a:t>
            </a:r>
            <a:r>
              <a:rPr lang="en-GB" sz="1600" dirty="0">
                <a:solidFill>
                  <a:schemeClr val="tx1"/>
                </a:solidFill>
              </a:rPr>
              <a:t> activation requirement,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chemeClr val="tx1"/>
                </a:solidFill>
              </a:rPr>
              <a:t>interruption </a:t>
            </a:r>
            <a:r>
              <a:rPr lang="en-GB" sz="1600" dirty="0" smtClean="0">
                <a:solidFill>
                  <a:schemeClr val="tx1"/>
                </a:solidFill>
              </a:rPr>
              <a:t>requirement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sz="1600" dirty="0" smtClean="0">
                <a:solidFill>
                  <a:schemeClr val="tx1"/>
                </a:solidFill>
              </a:rPr>
              <a:t>Study the feasibility to introduce Beamforming </a:t>
            </a:r>
            <a:r>
              <a:rPr lang="en-GB" sz="1600" dirty="0">
                <a:solidFill>
                  <a:schemeClr val="tx1"/>
                </a:solidFill>
              </a:rPr>
              <a:t>related </a:t>
            </a:r>
            <a:r>
              <a:rPr lang="en-GB" sz="1600" dirty="0" smtClean="0">
                <a:solidFill>
                  <a:schemeClr val="tx1"/>
                </a:solidFill>
              </a:rPr>
              <a:t>enhancement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 smtClean="0">
                <a:solidFill>
                  <a:schemeClr val="tx1"/>
                </a:solidFill>
              </a:rPr>
              <a:t>with </a:t>
            </a:r>
            <a:r>
              <a:rPr lang="en-GB" sz="1600" dirty="0">
                <a:solidFill>
                  <a:schemeClr val="tx1"/>
                </a:solidFill>
              </a:rPr>
              <a:t>independent Rx </a:t>
            </a:r>
            <a:r>
              <a:rPr lang="en-GB" sz="1600" dirty="0" smtClean="0">
                <a:solidFill>
                  <a:schemeClr val="accent2"/>
                </a:solidFill>
              </a:rPr>
              <a:t>beam for inter-band CA</a:t>
            </a:r>
            <a:r>
              <a:rPr lang="en-GB" sz="1600" dirty="0" smtClean="0">
                <a:solidFill>
                  <a:schemeClr val="tx1"/>
                </a:solidFill>
              </a:rPr>
              <a:t>, including</a:t>
            </a:r>
            <a:endParaRPr lang="en-GB" sz="16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chemeClr val="tx1"/>
                </a:solidFill>
              </a:rPr>
              <a:t>cell detection/measurement requirement,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chemeClr val="tx1"/>
                </a:solidFill>
              </a:rPr>
              <a:t>beam management requirements,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600" dirty="0" err="1">
                <a:solidFill>
                  <a:schemeClr val="tx1"/>
                </a:solidFill>
              </a:rPr>
              <a:t>Scell</a:t>
            </a:r>
            <a:r>
              <a:rPr lang="en-GB" sz="1600" dirty="0">
                <a:solidFill>
                  <a:schemeClr val="tx1"/>
                </a:solidFill>
              </a:rPr>
              <a:t> activation requirement,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chemeClr val="tx1"/>
                </a:solidFill>
              </a:rPr>
              <a:t>interruption requirement,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solidFill>
                  <a:schemeClr val="tx1"/>
                </a:solidFill>
              </a:rPr>
              <a:t>scheduling restriction requirement , 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endParaRPr lang="en-GB" sz="18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900"/>
              </a:spcAft>
            </a:pPr>
            <a:endParaRPr lang="en-GB" sz="20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900"/>
              </a:spcAft>
            </a:pPr>
            <a:endParaRPr lang="en-US" sz="1533" dirty="0" smtClean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US" smtClean="0"/>
              <a:pPr eaLnBrk="0" hangingPunct="0">
                <a:spcBef>
                  <a:spcPct val="50000"/>
                </a:spcBef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14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541687"/>
          </a:xfrm>
        </p:spPr>
        <p:txBody>
          <a:bodyPr/>
          <a:lstStyle/>
          <a:p>
            <a:r>
              <a:rPr lang="en-US" sz="4400" dirty="0"/>
              <a:t>Scope of Rel-16 NR </a:t>
            </a:r>
            <a:r>
              <a:rPr lang="en-US" sz="4400" dirty="0" err="1" smtClean="0"/>
              <a:t>Demod</a:t>
            </a:r>
            <a:r>
              <a:rPr lang="en-US" sz="4400" dirty="0" smtClean="0"/>
              <a:t> requirements (1/2)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696" y="1558456"/>
            <a:ext cx="11126355" cy="4570882"/>
          </a:xfrm>
        </p:spPr>
        <p:txBody>
          <a:bodyPr numCol="2" spcCol="180000"/>
          <a:lstStyle/>
          <a:p>
            <a:pPr lvl="2"/>
            <a:r>
              <a:rPr lang="en-US" sz="1600" strike="sngStrike" dirty="0" smtClean="0">
                <a:solidFill>
                  <a:srgbClr val="FF0000"/>
                </a:solidFill>
              </a:rPr>
              <a:t>URLLC requirements</a:t>
            </a:r>
          </a:p>
          <a:p>
            <a:pPr lvl="3"/>
            <a:r>
              <a:rPr lang="en-GB" sz="1333" strike="sngStrike" dirty="0" smtClean="0">
                <a:solidFill>
                  <a:srgbClr val="FF0000"/>
                </a:solidFill>
              </a:rPr>
              <a:t>BS side: PUSCH requirements with 10-5 BLER test metric </a:t>
            </a:r>
          </a:p>
          <a:p>
            <a:pPr lvl="3"/>
            <a:r>
              <a:rPr lang="en-GB" sz="1333" strike="sngStrike" dirty="0" smtClean="0">
                <a:solidFill>
                  <a:srgbClr val="FF0000"/>
                </a:solidFill>
              </a:rPr>
              <a:t>UE side: </a:t>
            </a:r>
          </a:p>
          <a:p>
            <a:pPr lvl="4"/>
            <a:r>
              <a:rPr lang="en-GB" sz="1067" strike="sngStrike" dirty="0" smtClean="0">
                <a:solidFill>
                  <a:srgbClr val="FF0000"/>
                </a:solidFill>
              </a:rPr>
              <a:t>PDSCH requirements with 10-5 BLER test metric </a:t>
            </a:r>
          </a:p>
          <a:p>
            <a:pPr lvl="4"/>
            <a:r>
              <a:rPr lang="en-GB" sz="1067" strike="sngStrike" dirty="0" smtClean="0">
                <a:solidFill>
                  <a:srgbClr val="FF0000"/>
                </a:solidFill>
              </a:rPr>
              <a:t>CQI reporting requirements for the CQI table corresponding to 10-5 BLER target</a:t>
            </a:r>
          </a:p>
          <a:p>
            <a:pPr lvl="4"/>
            <a:r>
              <a:rPr lang="en-GB" sz="1067" strike="sngStrike" dirty="0" smtClean="0">
                <a:solidFill>
                  <a:srgbClr val="FF0000"/>
                </a:solidFill>
              </a:rPr>
              <a:t>PDSCH requirements for DL pre-emption indication</a:t>
            </a:r>
          </a:p>
          <a:p>
            <a:pPr lvl="2"/>
            <a:r>
              <a:rPr lang="en-GB" sz="1600" dirty="0" smtClean="0">
                <a:solidFill>
                  <a:schemeClr val="tx1"/>
                </a:solidFill>
              </a:rPr>
              <a:t>Interference-aware receivers </a:t>
            </a:r>
            <a:r>
              <a:rPr lang="en-GB" sz="1600" dirty="0" smtClean="0">
                <a:solidFill>
                  <a:srgbClr val="0000FF"/>
                </a:solidFill>
              </a:rPr>
              <a:t>for FR1</a:t>
            </a:r>
            <a:endParaRPr lang="en-GB" sz="1600" dirty="0">
              <a:solidFill>
                <a:srgbClr val="0000FF"/>
              </a:solidFill>
            </a:endParaRPr>
          </a:p>
          <a:p>
            <a:pPr lvl="3"/>
            <a:r>
              <a:rPr lang="en-GB" sz="1333" dirty="0" smtClean="0">
                <a:solidFill>
                  <a:schemeClr val="tx1"/>
                </a:solidFill>
              </a:rPr>
              <a:t>BS </a:t>
            </a:r>
            <a:r>
              <a:rPr lang="en-GB" sz="1333" dirty="0">
                <a:solidFill>
                  <a:schemeClr val="tx1"/>
                </a:solidFill>
              </a:rPr>
              <a:t>side: </a:t>
            </a:r>
          </a:p>
          <a:p>
            <a:pPr lvl="4"/>
            <a:r>
              <a:rPr lang="en-GB" sz="1067" dirty="0" smtClean="0">
                <a:solidFill>
                  <a:schemeClr val="tx1"/>
                </a:solidFill>
              </a:rPr>
              <a:t>PUSCH </a:t>
            </a:r>
            <a:r>
              <a:rPr lang="en-GB" sz="1067" dirty="0">
                <a:solidFill>
                  <a:schemeClr val="tx1"/>
                </a:solidFill>
              </a:rPr>
              <a:t>requirements with enhanced receivers for handling co-channel inter-cell </a:t>
            </a:r>
            <a:r>
              <a:rPr lang="en-GB" sz="1067" dirty="0" smtClean="0">
                <a:solidFill>
                  <a:schemeClr val="tx1"/>
                </a:solidFill>
              </a:rPr>
              <a:t>interference. </a:t>
            </a:r>
          </a:p>
          <a:p>
            <a:pPr marL="1168400" lvl="5" indent="-177800"/>
            <a:r>
              <a:rPr lang="en-GB" sz="1000" dirty="0" smtClean="0">
                <a:solidFill>
                  <a:schemeClr val="tx1"/>
                </a:solidFill>
              </a:rPr>
              <a:t>LMMSE-IRC </a:t>
            </a:r>
            <a:r>
              <a:rPr lang="en-GB" sz="1000" dirty="0">
                <a:solidFill>
                  <a:schemeClr val="tx1"/>
                </a:solidFill>
              </a:rPr>
              <a:t>or interference pre-whitening can be considered as reference receiver</a:t>
            </a:r>
          </a:p>
          <a:p>
            <a:pPr lvl="4"/>
            <a:r>
              <a:rPr lang="en-GB" sz="1067" strike="sngStrike" dirty="0" smtClean="0">
                <a:solidFill>
                  <a:srgbClr val="FF0000"/>
                </a:solidFill>
              </a:rPr>
              <a:t>Study to introduce </a:t>
            </a:r>
            <a:r>
              <a:rPr lang="en-GB" sz="1067" strike="sngStrike" dirty="0" smtClean="0">
                <a:solidFill>
                  <a:schemeClr val="tx1"/>
                </a:solidFill>
              </a:rPr>
              <a:t>PUSCH </a:t>
            </a:r>
            <a:r>
              <a:rPr lang="en-GB" sz="1067" strike="sngStrike" dirty="0">
                <a:solidFill>
                  <a:schemeClr val="tx1"/>
                </a:solidFill>
              </a:rPr>
              <a:t>requirements with enhanced receivers for handling co-channel intra-cell inter-stream/user </a:t>
            </a:r>
            <a:r>
              <a:rPr lang="en-GB" sz="1067" strike="sngStrike" dirty="0" smtClean="0">
                <a:solidFill>
                  <a:schemeClr val="tx1"/>
                </a:solidFill>
              </a:rPr>
              <a:t>interference. </a:t>
            </a:r>
          </a:p>
          <a:p>
            <a:pPr marL="1168400" lvl="5" indent="-177800"/>
            <a:r>
              <a:rPr lang="en-GB" sz="1000" strike="sngStrike" dirty="0"/>
              <a:t>For intra-cell inter-user interference handling, hard-IC (hard L-CWIC) and hybrid-IC (mixing hard-IC and soft-IC) receivers as defined in NOMA TR 38.812 can be considered as reference receiver</a:t>
            </a:r>
          </a:p>
          <a:p>
            <a:pPr lvl="3"/>
            <a:r>
              <a:rPr lang="en-GB" sz="1333" dirty="0" smtClean="0">
                <a:solidFill>
                  <a:schemeClr val="tx1"/>
                </a:solidFill>
              </a:rPr>
              <a:t>UE </a:t>
            </a:r>
            <a:r>
              <a:rPr lang="en-GB" sz="1333" dirty="0">
                <a:solidFill>
                  <a:schemeClr val="tx1"/>
                </a:solidFill>
              </a:rPr>
              <a:t>side: </a:t>
            </a:r>
          </a:p>
          <a:p>
            <a:pPr lvl="4"/>
            <a:r>
              <a:rPr lang="en-GB" sz="1067" dirty="0"/>
              <a:t>PDSCH requirements with enhanced receivers for handling co-channel inter-cell </a:t>
            </a:r>
            <a:r>
              <a:rPr lang="en-GB" sz="1067" dirty="0" smtClean="0"/>
              <a:t>interference. </a:t>
            </a:r>
          </a:p>
          <a:p>
            <a:pPr marL="1168400" lvl="5" indent="-177800"/>
            <a:r>
              <a:rPr lang="en-GB" sz="1000" dirty="0"/>
              <a:t>LMMSE-IRC or interference pre-whitening can be considered as reference receiver.</a:t>
            </a:r>
          </a:p>
          <a:p>
            <a:pPr lvl="4"/>
            <a:r>
              <a:rPr lang="en-GB" altLang="zh-CN" sz="1067" strike="sngStrike" dirty="0">
                <a:solidFill>
                  <a:srgbClr val="FF0000"/>
                </a:solidFill>
              </a:rPr>
              <a:t>Study to introduce </a:t>
            </a:r>
            <a:r>
              <a:rPr lang="en-GB" sz="1067" strike="sngStrike" dirty="0" smtClean="0"/>
              <a:t>PDSCH </a:t>
            </a:r>
            <a:r>
              <a:rPr lang="en-GB" sz="1067" strike="sngStrike" dirty="0"/>
              <a:t>requirements with enhanced receivers for handling co-channel </a:t>
            </a:r>
            <a:r>
              <a:rPr lang="en-GB" sz="1067" strike="sngStrike" dirty="0">
                <a:solidFill>
                  <a:schemeClr val="tx1"/>
                </a:solidFill>
              </a:rPr>
              <a:t>intra-stream interference for </a:t>
            </a:r>
            <a:r>
              <a:rPr lang="en-GB" sz="1067" strike="sngStrike" dirty="0" smtClean="0">
                <a:solidFill>
                  <a:schemeClr val="tx1"/>
                </a:solidFill>
              </a:rPr>
              <a:t>SU-MIMO. </a:t>
            </a:r>
          </a:p>
          <a:p>
            <a:pPr marL="1168400" lvl="5" indent="-177800"/>
            <a:r>
              <a:rPr lang="en-GB" sz="1000" strike="sngStrike" dirty="0"/>
              <a:t>Up to 4 transmission layers for SU-MIMO are to be considered, and parallel - soft IC can be considered as reference receiver</a:t>
            </a:r>
          </a:p>
          <a:p>
            <a:pPr lvl="2"/>
            <a:r>
              <a:rPr lang="en-GB" sz="1600" dirty="0" smtClean="0">
                <a:solidFill>
                  <a:schemeClr val="tx1"/>
                </a:solidFill>
              </a:rPr>
              <a:t>CA</a:t>
            </a:r>
            <a:r>
              <a:rPr lang="en-US" altLang="zh-CN" sz="1600" dirty="0"/>
              <a:t> </a:t>
            </a:r>
            <a:r>
              <a:rPr lang="en-US" altLang="zh-CN" sz="1600" dirty="0">
                <a:solidFill>
                  <a:srgbClr val="0000FF"/>
                </a:solidFill>
              </a:rPr>
              <a:t>and EN-DC</a:t>
            </a:r>
            <a:r>
              <a:rPr lang="en-GB" sz="1600" dirty="0" smtClean="0">
                <a:solidFill>
                  <a:srgbClr val="0000FF"/>
                </a:solidFill>
              </a:rPr>
              <a:t> </a:t>
            </a:r>
            <a:r>
              <a:rPr lang="en-GB" sz="1600" dirty="0" smtClean="0">
                <a:solidFill>
                  <a:schemeClr val="tx1"/>
                </a:solidFill>
              </a:rPr>
              <a:t>requirements</a:t>
            </a:r>
          </a:p>
          <a:p>
            <a:pPr lvl="3"/>
            <a:r>
              <a:rPr lang="en-GB" sz="1333" dirty="0" smtClean="0">
                <a:solidFill>
                  <a:schemeClr val="tx1"/>
                </a:solidFill>
              </a:rPr>
              <a:t>UE side: PDSCH normal demodulation requirements </a:t>
            </a:r>
            <a:r>
              <a:rPr lang="en-US" altLang="zh-CN" sz="1400" dirty="0" smtClean="0">
                <a:solidFill>
                  <a:srgbClr val="0000FF"/>
                </a:solidFill>
              </a:rPr>
              <a:t>and </a:t>
            </a:r>
            <a:r>
              <a:rPr lang="en-US" altLang="zh-CN" sz="1400" dirty="0">
                <a:solidFill>
                  <a:srgbClr val="0000FF"/>
                </a:solidFill>
              </a:rPr>
              <a:t>CA/EN-DC specific requirements, </a:t>
            </a:r>
            <a:r>
              <a:rPr lang="en-US" altLang="zh-CN" sz="1400" dirty="0" err="1" smtClean="0">
                <a:solidFill>
                  <a:srgbClr val="0000FF"/>
                </a:solidFill>
              </a:rPr>
              <a:t>e.g</a:t>
            </a:r>
            <a:r>
              <a:rPr lang="en-US" altLang="zh-CN" sz="1400" dirty="0" smtClean="0">
                <a:solidFill>
                  <a:srgbClr val="0000FF"/>
                </a:solidFill>
              </a:rPr>
              <a:t>, </a:t>
            </a:r>
            <a:r>
              <a:rPr lang="en-US" altLang="zh-CN" sz="1400" dirty="0">
                <a:solidFill>
                  <a:srgbClr val="0000FF"/>
                </a:solidFill>
              </a:rPr>
              <a:t>soft buffer management, power </a:t>
            </a:r>
            <a:r>
              <a:rPr lang="en-US" altLang="zh-CN" sz="1400" dirty="0" smtClean="0">
                <a:solidFill>
                  <a:srgbClr val="0000FF"/>
                </a:solidFill>
              </a:rPr>
              <a:t>imbalance.</a:t>
            </a:r>
            <a:endParaRPr lang="en-GB" sz="1333" dirty="0" smtClean="0">
              <a:solidFill>
                <a:srgbClr val="0000FF"/>
              </a:solidFill>
            </a:endParaRPr>
          </a:p>
          <a:p>
            <a:pPr lvl="2"/>
            <a:r>
              <a:rPr lang="en-GB" sz="1600" dirty="0" smtClean="0">
                <a:solidFill>
                  <a:schemeClr val="tx1"/>
                </a:solidFill>
              </a:rPr>
              <a:t>PDSCH </a:t>
            </a:r>
            <a:r>
              <a:rPr lang="en-GB" sz="1600" dirty="0">
                <a:solidFill>
                  <a:schemeClr val="tx1"/>
                </a:solidFill>
              </a:rPr>
              <a:t>and CSI requirements with the number of </a:t>
            </a:r>
            <a:r>
              <a:rPr lang="en-GB" sz="1600" dirty="0" err="1">
                <a:solidFill>
                  <a:schemeClr val="tx1"/>
                </a:solidFill>
              </a:rPr>
              <a:t>Tx</a:t>
            </a:r>
            <a:r>
              <a:rPr lang="en-GB" sz="1600" dirty="0">
                <a:solidFill>
                  <a:schemeClr val="tx1"/>
                </a:solidFill>
              </a:rPr>
              <a:t> ports larger than 8 and upper to </a:t>
            </a:r>
            <a:r>
              <a:rPr lang="en-GB" sz="1600" dirty="0" smtClean="0">
                <a:solidFill>
                  <a:schemeClr val="tx1"/>
                </a:solidFill>
              </a:rPr>
              <a:t>32</a:t>
            </a:r>
          </a:p>
          <a:p>
            <a:pPr lvl="2"/>
            <a:r>
              <a:rPr lang="en-US" sz="1600" dirty="0" smtClean="0">
                <a:solidFill>
                  <a:schemeClr val="tx1"/>
                </a:solidFill>
              </a:rPr>
              <a:t>Notes</a:t>
            </a:r>
          </a:p>
          <a:p>
            <a:pPr lvl="3"/>
            <a:r>
              <a:rPr lang="en-US" sz="1333" strike="sngStrike" dirty="0" smtClean="0">
                <a:solidFill>
                  <a:srgbClr val="FF0000"/>
                </a:solidFill>
              </a:rPr>
              <a:t>Other requirements are not precluded</a:t>
            </a:r>
          </a:p>
          <a:p>
            <a:pPr lvl="3"/>
            <a:r>
              <a:rPr lang="en-US" sz="1333" dirty="0" smtClean="0">
                <a:solidFill>
                  <a:schemeClr val="tx1"/>
                </a:solidFill>
              </a:rPr>
              <a:t>Down-selection </a:t>
            </a:r>
            <a:r>
              <a:rPr lang="en-US" sz="1333" dirty="0">
                <a:solidFill>
                  <a:schemeClr val="tx1"/>
                </a:solidFill>
              </a:rPr>
              <a:t>and/or prioritization among </a:t>
            </a:r>
            <a:r>
              <a:rPr lang="en-US" sz="1333" dirty="0" smtClean="0">
                <a:solidFill>
                  <a:schemeClr val="tx1"/>
                </a:solidFill>
              </a:rPr>
              <a:t>the requirements can be done in the WI stage</a:t>
            </a:r>
            <a:endParaRPr lang="en-GB" sz="1333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GB" smtClean="0"/>
              <a:pPr eaLnBrk="0" hangingPunct="0">
                <a:spcBef>
                  <a:spcPct val="50000"/>
                </a:spcBef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21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541687"/>
          </a:xfrm>
        </p:spPr>
        <p:txBody>
          <a:bodyPr/>
          <a:lstStyle/>
          <a:p>
            <a:r>
              <a:rPr lang="en-US" sz="4400" dirty="0"/>
              <a:t>Scope of Rel-16 NR </a:t>
            </a:r>
            <a:r>
              <a:rPr lang="en-US" sz="4400" dirty="0" err="1" smtClean="0"/>
              <a:t>Demod</a:t>
            </a:r>
            <a:r>
              <a:rPr lang="en-US" sz="4400" dirty="0" smtClean="0"/>
              <a:t> requirements (2/2): study phase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GB" smtClean="0"/>
              <a:pPr eaLnBrk="0" hangingPunct="0">
                <a:spcBef>
                  <a:spcPct val="50000"/>
                </a:spcBef>
              </a:pPr>
              <a:t>8</a:t>
            </a:fld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strike="sngStrike" dirty="0">
                <a:solidFill>
                  <a:srgbClr val="0000FF"/>
                </a:solidFill>
              </a:rPr>
              <a:t>Interference-aware receivers</a:t>
            </a:r>
          </a:p>
          <a:p>
            <a:pPr lvl="3"/>
            <a:r>
              <a:rPr lang="en-GB" sz="1800" strike="sngStrike" dirty="0" smtClean="0">
                <a:solidFill>
                  <a:srgbClr val="0000FF"/>
                </a:solidFill>
              </a:rPr>
              <a:t>BS side</a:t>
            </a:r>
          </a:p>
          <a:p>
            <a:pPr lvl="4"/>
            <a:r>
              <a:rPr lang="en-GB" sz="1400" strike="sngStrike" dirty="0" smtClean="0">
                <a:solidFill>
                  <a:srgbClr val="0000FF"/>
                </a:solidFill>
              </a:rPr>
              <a:t>Study </a:t>
            </a:r>
            <a:r>
              <a:rPr lang="en-GB" sz="1400" strike="sngStrike" dirty="0">
                <a:solidFill>
                  <a:srgbClr val="0000FF"/>
                </a:solidFill>
              </a:rPr>
              <a:t>to introduce PUSCH requirements with enhanced receivers for handling co-channel intra-cell inter-stream/user interference. </a:t>
            </a:r>
            <a:r>
              <a:rPr lang="en-US" sz="1400" strike="sngStrike" dirty="0">
                <a:solidFill>
                  <a:srgbClr val="0000FF"/>
                </a:solidFill>
              </a:rPr>
              <a:t>For intra-cell inter-user interference handling, hard-IC (hard L-CWIC) and hybrid-IC (mixing hard-IC and soft-IC) receivers as defined in NOMA TR 38.812 can be considered as reference receiver</a:t>
            </a:r>
            <a:endParaRPr lang="en-GB" sz="1400" strike="sngStrike" dirty="0" smtClean="0">
              <a:solidFill>
                <a:srgbClr val="0000FF"/>
              </a:solidFill>
            </a:endParaRPr>
          </a:p>
          <a:p>
            <a:pPr lvl="2"/>
            <a:r>
              <a:rPr lang="en-GB" sz="1800" strike="sngStrike" dirty="0" smtClean="0">
                <a:solidFill>
                  <a:srgbClr val="0000FF"/>
                </a:solidFill>
              </a:rPr>
              <a:t>UE </a:t>
            </a:r>
            <a:r>
              <a:rPr lang="en-GB" sz="1800" strike="sngStrike" dirty="0">
                <a:solidFill>
                  <a:srgbClr val="0000FF"/>
                </a:solidFill>
              </a:rPr>
              <a:t>side: </a:t>
            </a:r>
          </a:p>
          <a:p>
            <a:pPr lvl="4"/>
            <a:r>
              <a:rPr lang="en-GB" altLang="zh-CN" sz="1400" strike="sngStrike" dirty="0">
                <a:solidFill>
                  <a:srgbClr val="0000FF"/>
                </a:solidFill>
              </a:rPr>
              <a:t>Study to introduce </a:t>
            </a:r>
            <a:r>
              <a:rPr lang="en-GB" sz="1400" strike="sngStrike" dirty="0">
                <a:solidFill>
                  <a:srgbClr val="0000FF"/>
                </a:solidFill>
              </a:rPr>
              <a:t>PDSCH requirements with enhanced receivers for handling co-channel intra-stream interference for SU-MIMO. </a:t>
            </a:r>
            <a:r>
              <a:rPr lang="en-US" sz="1400" strike="sngStrike" dirty="0">
                <a:solidFill>
                  <a:srgbClr val="0000FF"/>
                </a:solidFill>
              </a:rPr>
              <a:t>Up to 4 transmission layers for SU-MIMO are to be considered, and parallel - soft IC can be considered as reference receiver</a:t>
            </a:r>
          </a:p>
          <a:p>
            <a:pPr lvl="4"/>
            <a:endParaRPr lang="en-GB" sz="1400" dirty="0" smtClean="0">
              <a:solidFill>
                <a:schemeClr val="tx1"/>
              </a:solidFill>
            </a:endParaRPr>
          </a:p>
          <a:p>
            <a:pPr lvl="4"/>
            <a:endParaRPr lang="en-GB" sz="14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47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2550" y="1334168"/>
            <a:ext cx="9318929" cy="4284985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altLang="zh-CN" sz="1800" dirty="0"/>
              <a:t>Target</a:t>
            </a:r>
            <a:r>
              <a:rPr lang="zh-CN" altLang="en-US" sz="1800" dirty="0"/>
              <a:t> </a:t>
            </a:r>
            <a:r>
              <a:rPr lang="en-US" altLang="zh-CN" sz="1800" dirty="0"/>
              <a:t>speed</a:t>
            </a:r>
            <a:r>
              <a:rPr lang="zh-CN" altLang="en-US" sz="1800" dirty="0"/>
              <a:t> </a:t>
            </a:r>
            <a:r>
              <a:rPr lang="en-US" altLang="zh-CN" sz="1800" dirty="0"/>
              <a:t>is</a:t>
            </a:r>
            <a:r>
              <a:rPr lang="zh-CN" altLang="en-US" sz="1800" dirty="0"/>
              <a:t> </a:t>
            </a:r>
            <a:r>
              <a:rPr lang="en-US" altLang="zh-CN" sz="1800" dirty="0" smtClean="0">
                <a:solidFill>
                  <a:srgbClr val="FF0000"/>
                </a:solidFill>
              </a:rPr>
              <a:t>[</a:t>
            </a:r>
            <a:r>
              <a:rPr lang="en-US" altLang="zh-CN" sz="1800" dirty="0"/>
              <a:t>500</a:t>
            </a:r>
            <a:r>
              <a:rPr lang="zh-CN" altLang="en-US" sz="1800" dirty="0"/>
              <a:t> </a:t>
            </a:r>
            <a:r>
              <a:rPr lang="en-US" altLang="zh-CN" sz="1800" dirty="0"/>
              <a:t>km/h</a:t>
            </a:r>
            <a:r>
              <a:rPr lang="en-US" altLang="zh-CN" sz="1800" dirty="0" smtClean="0">
                <a:solidFill>
                  <a:srgbClr val="FF0000"/>
                </a:solidFill>
              </a:rPr>
              <a:t>],</a:t>
            </a:r>
            <a:r>
              <a:rPr lang="zh-CN" altLang="en-US" sz="1800" dirty="0" smtClean="0">
                <a:solidFill>
                  <a:srgbClr val="FF0000"/>
                </a:solidFill>
              </a:rPr>
              <a:t> </a:t>
            </a:r>
            <a:r>
              <a:rPr lang="en-US" altLang="zh-CN" sz="1800" dirty="0"/>
              <a:t>carrier</a:t>
            </a:r>
            <a:r>
              <a:rPr lang="zh-CN" altLang="en-US" sz="1800" dirty="0"/>
              <a:t> </a:t>
            </a:r>
            <a:r>
              <a:rPr lang="en-US" altLang="zh-CN" sz="1800" dirty="0"/>
              <a:t>frequency</a:t>
            </a:r>
            <a:r>
              <a:rPr lang="zh-CN" altLang="en-US" sz="1800" dirty="0"/>
              <a:t> </a:t>
            </a:r>
            <a:r>
              <a:rPr lang="en-US" altLang="zh-CN" sz="1800" dirty="0"/>
              <a:t>is</a:t>
            </a:r>
            <a:r>
              <a:rPr lang="zh-CN" altLang="en-US" sz="1800" dirty="0"/>
              <a:t> </a:t>
            </a:r>
            <a:r>
              <a:rPr lang="en-US" altLang="zh-CN" sz="1800" dirty="0"/>
              <a:t>up</a:t>
            </a:r>
            <a:r>
              <a:rPr lang="zh-CN" altLang="en-US" sz="1800" dirty="0"/>
              <a:t> </a:t>
            </a:r>
            <a:r>
              <a:rPr lang="en-US" altLang="zh-CN" sz="1800" dirty="0"/>
              <a:t>to</a:t>
            </a:r>
            <a:r>
              <a:rPr lang="zh-CN" altLang="en-US" sz="1800" dirty="0"/>
              <a:t> </a:t>
            </a:r>
            <a:r>
              <a:rPr lang="en-US" altLang="zh-CN" sz="1800" dirty="0" smtClean="0"/>
              <a:t>6GHz.</a:t>
            </a:r>
          </a:p>
          <a:p>
            <a:pPr marL="342900" lvl="0" indent="-342900" hangingPunct="0">
              <a:buFont typeface="Arial" charset="0"/>
              <a:buChar char="•"/>
            </a:pPr>
            <a:r>
              <a:rPr lang="en-US" altLang="zh-CN" sz="1800" dirty="0" smtClean="0"/>
              <a:t>Scenarios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and</a:t>
            </a:r>
            <a:r>
              <a:rPr lang="zh-CN" altLang="en-US" sz="1800" dirty="0" smtClean="0"/>
              <a:t> </a:t>
            </a:r>
            <a:r>
              <a:rPr lang="en-GB" altLang="zh-CN" sz="1800" dirty="0" smtClean="0"/>
              <a:t>channel model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includes</a:t>
            </a:r>
            <a:endParaRPr lang="en-US" altLang="zh-CN" sz="1800" dirty="0"/>
          </a:p>
          <a:p>
            <a:pPr marL="647692" lvl="1" indent="-342900" hangingPunct="0"/>
            <a:r>
              <a:rPr lang="en-US" altLang="zh-CN" sz="1400" dirty="0">
                <a:solidFill>
                  <a:srgbClr val="FF0000"/>
                </a:solidFill>
              </a:rPr>
              <a:t>HST-SFN scenarios, e.g. the channel mode captured in Section B.3A of 3GPP TS 36.101</a:t>
            </a:r>
          </a:p>
          <a:p>
            <a:pPr marL="647692" lvl="1" indent="-342900" hangingPunct="0"/>
            <a:r>
              <a:rPr lang="en-US" altLang="zh-CN" sz="1400" dirty="0">
                <a:solidFill>
                  <a:srgbClr val="FF0000"/>
                </a:solidFill>
              </a:rPr>
              <a:t>HST </a:t>
            </a:r>
            <a:r>
              <a:rPr lang="en-US" altLang="zh-CN" sz="1400" dirty="0" smtClean="0">
                <a:solidFill>
                  <a:srgbClr val="FF0000"/>
                </a:solidFill>
              </a:rPr>
              <a:t>scenarios</a:t>
            </a:r>
            <a:r>
              <a:rPr lang="zh-CN" altLang="en-US" sz="1400" dirty="0" smtClean="0">
                <a:solidFill>
                  <a:srgbClr val="FF0000"/>
                </a:solidFill>
              </a:rPr>
              <a:t> </a:t>
            </a:r>
            <a:r>
              <a:rPr lang="en-US" altLang="zh-CN" sz="1400" dirty="0" smtClean="0">
                <a:solidFill>
                  <a:srgbClr val="FF0000"/>
                </a:solidFill>
              </a:rPr>
              <a:t>with</a:t>
            </a:r>
            <a:r>
              <a:rPr lang="zh-CN" altLang="en-US" sz="1400" dirty="0" smtClean="0">
                <a:solidFill>
                  <a:srgbClr val="FF0000"/>
                </a:solidFill>
              </a:rPr>
              <a:t> </a:t>
            </a:r>
            <a:r>
              <a:rPr lang="en-US" altLang="zh-CN" sz="1400" dirty="0" smtClean="0">
                <a:solidFill>
                  <a:srgbClr val="FF0000"/>
                </a:solidFill>
              </a:rPr>
              <a:t>high</a:t>
            </a:r>
            <a:r>
              <a:rPr lang="zh-CN" altLang="en-US" sz="1400" dirty="0" smtClean="0">
                <a:solidFill>
                  <a:srgbClr val="FF0000"/>
                </a:solidFill>
              </a:rPr>
              <a:t> </a:t>
            </a:r>
            <a:r>
              <a:rPr lang="en-US" altLang="zh-CN" sz="1400" dirty="0">
                <a:solidFill>
                  <a:srgbClr val="FF0000"/>
                </a:solidFill>
              </a:rPr>
              <a:t>D</a:t>
            </a:r>
            <a:r>
              <a:rPr lang="en-US" altLang="zh-CN" sz="1400" dirty="0" smtClean="0">
                <a:solidFill>
                  <a:srgbClr val="FF0000"/>
                </a:solidFill>
              </a:rPr>
              <a:t>oppler</a:t>
            </a:r>
            <a:r>
              <a:rPr lang="zh-CN" altLang="en-US" sz="1400" dirty="0" smtClean="0">
                <a:solidFill>
                  <a:srgbClr val="FF0000"/>
                </a:solidFill>
              </a:rPr>
              <a:t> </a:t>
            </a:r>
            <a:r>
              <a:rPr lang="en-US" altLang="zh-CN" sz="1400" dirty="0" smtClean="0">
                <a:solidFill>
                  <a:srgbClr val="FF0000"/>
                </a:solidFill>
              </a:rPr>
              <a:t>frequency, </a:t>
            </a:r>
            <a:r>
              <a:rPr lang="en-US" altLang="zh-CN" sz="1400" dirty="0">
                <a:solidFill>
                  <a:srgbClr val="FF0000"/>
                </a:solidFill>
              </a:rPr>
              <a:t>e.g. the channel mode captured in Section B.3 of 3GPP TS 36.101</a:t>
            </a:r>
          </a:p>
          <a:p>
            <a:pPr marL="647692" lvl="1" indent="-342900" hangingPunct="0"/>
            <a:r>
              <a:rPr lang="en-US" altLang="zh-CN" sz="1400" dirty="0">
                <a:solidFill>
                  <a:srgbClr val="FF0000"/>
                </a:solidFill>
              </a:rPr>
              <a:t>TDL channel with high Doppler frequency</a:t>
            </a:r>
          </a:p>
          <a:p>
            <a:pPr marL="647692" lvl="1" indent="-342900" hangingPunct="0"/>
            <a:r>
              <a:rPr lang="en-US" altLang="zh-CN" sz="1400" dirty="0" smtClean="0"/>
              <a:t>Other </a:t>
            </a:r>
            <a:r>
              <a:rPr lang="en-US" altLang="zh-CN" sz="1400" dirty="0"/>
              <a:t>deployment scenarios are not </a:t>
            </a:r>
            <a:r>
              <a:rPr lang="en-US" altLang="zh-CN" sz="1400" dirty="0" smtClean="0"/>
              <a:t>precluded</a:t>
            </a:r>
          </a:p>
          <a:p>
            <a:pPr marL="342900" lvl="0" indent="-342900" hangingPunct="0">
              <a:buFont typeface="Arial" charset="0"/>
              <a:buChar char="•"/>
            </a:pPr>
            <a:r>
              <a:rPr lang="en-GB" altLang="zh-CN" sz="1800" dirty="0"/>
              <a:t>Investigate and specify the UE RRM </a:t>
            </a:r>
            <a:r>
              <a:rPr lang="en-US" altLang="zh-CN" sz="1800" dirty="0" smtClean="0"/>
              <a:t>core</a:t>
            </a:r>
            <a:r>
              <a:rPr lang="zh-CN" altLang="en-US" sz="1800" dirty="0" smtClean="0"/>
              <a:t> </a:t>
            </a:r>
            <a:r>
              <a:rPr lang="en-GB" altLang="zh-CN" sz="1800" dirty="0" smtClean="0"/>
              <a:t>requirements </a:t>
            </a:r>
          </a:p>
          <a:p>
            <a:pPr marL="647692" lvl="1" indent="-342900" hangingPunct="0"/>
            <a:r>
              <a:rPr lang="en-GB" altLang="zh-CN" sz="1400" dirty="0" smtClean="0"/>
              <a:t>Cell </a:t>
            </a:r>
            <a:r>
              <a:rPr lang="en-GB" altLang="zh-CN" sz="1400" dirty="0"/>
              <a:t>reselection </a:t>
            </a:r>
            <a:r>
              <a:rPr lang="en-GB" altLang="zh-CN" sz="1400" dirty="0" smtClean="0"/>
              <a:t>requirements</a:t>
            </a:r>
            <a:endParaRPr lang="en-US" altLang="zh-CN" sz="1400" dirty="0"/>
          </a:p>
          <a:p>
            <a:pPr marL="647692" lvl="1" indent="-342900" hangingPunct="0"/>
            <a:r>
              <a:rPr lang="en-GB" altLang="zh-CN" sz="1400" dirty="0" smtClean="0"/>
              <a:t>Cell identification requirements when DRX is used.</a:t>
            </a:r>
            <a:endParaRPr lang="en-US" altLang="zh-CN" sz="1400" dirty="0"/>
          </a:p>
          <a:p>
            <a:pPr marL="647692" lvl="1" indent="-342900" hangingPunct="0"/>
            <a:r>
              <a:rPr lang="en-GB" altLang="zh-CN" sz="1400" dirty="0" smtClean="0"/>
              <a:t>Measurement </a:t>
            </a:r>
            <a:r>
              <a:rPr lang="en-GB" altLang="zh-CN" sz="1400" dirty="0"/>
              <a:t>delay requirements when DRX is </a:t>
            </a:r>
            <a:r>
              <a:rPr lang="en-GB" altLang="zh-CN" sz="1400" dirty="0" smtClean="0"/>
              <a:t>used.</a:t>
            </a:r>
            <a:endParaRPr lang="en-US" altLang="zh-CN" sz="1400" dirty="0"/>
          </a:p>
          <a:p>
            <a:pPr marL="647692" lvl="1" indent="-342900" hangingPunct="0"/>
            <a:r>
              <a:rPr lang="en-GB" altLang="zh-CN" sz="1400" dirty="0" smtClean="0"/>
              <a:t>Measurement </a:t>
            </a:r>
            <a:r>
              <a:rPr lang="en-GB" altLang="zh-CN" sz="1400" dirty="0"/>
              <a:t>accuracy </a:t>
            </a:r>
            <a:r>
              <a:rPr lang="en-GB" altLang="zh-CN" sz="1400" dirty="0" smtClean="0"/>
              <a:t>requirements</a:t>
            </a:r>
            <a:endParaRPr lang="en-US" altLang="zh-CN" sz="1400" dirty="0"/>
          </a:p>
          <a:p>
            <a:pPr marL="647692" lvl="1" indent="-342900" hangingPunct="0"/>
            <a:r>
              <a:rPr lang="en-GB" altLang="zh-CN" sz="1400" dirty="0" smtClean="0"/>
              <a:t>If </a:t>
            </a:r>
            <a:r>
              <a:rPr lang="en-GB" altLang="zh-CN" sz="1400" dirty="0"/>
              <a:t>needed other requirements are not </a:t>
            </a:r>
            <a:r>
              <a:rPr lang="en-GB" altLang="zh-CN" sz="1400" dirty="0" smtClean="0"/>
              <a:t>precluded</a:t>
            </a:r>
          </a:p>
          <a:p>
            <a:pPr marL="342900" indent="-342900" hangingPunct="0">
              <a:buFont typeface="Arial" charset="0"/>
              <a:buChar char="•"/>
            </a:pPr>
            <a:r>
              <a:rPr lang="en-US" altLang="zh-CN" sz="1800" dirty="0" smtClean="0"/>
              <a:t>Investigate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and</a:t>
            </a:r>
            <a:r>
              <a:rPr lang="zh-CN" altLang="en-US" sz="1800" dirty="0" smtClean="0"/>
              <a:t> </a:t>
            </a:r>
            <a:r>
              <a:rPr lang="en-US" altLang="zh-CN" sz="1800" dirty="0"/>
              <a:t>s</a:t>
            </a:r>
            <a:r>
              <a:rPr lang="en-US" altLang="zh-CN" sz="1800" dirty="0" smtClean="0"/>
              <a:t>pecify </a:t>
            </a:r>
            <a:r>
              <a:rPr lang="en-US" altLang="zh-CN" sz="1800" dirty="0"/>
              <a:t>the RRM performance requirements of measurement accuracy.</a:t>
            </a:r>
            <a:endParaRPr lang="zh-CN" altLang="zh-CN" sz="1800" dirty="0"/>
          </a:p>
          <a:p>
            <a:pPr marL="342900" indent="-342900" hangingPunct="0"/>
            <a:endParaRPr lang="en-GB" altLang="zh-CN" sz="1400" dirty="0" smtClean="0"/>
          </a:p>
          <a:p>
            <a:pPr marL="647692" lvl="1" indent="-342900" hangingPunct="0"/>
            <a:endParaRPr lang="en-US" altLang="zh-CN" sz="1400" dirty="0" smtClean="0"/>
          </a:p>
          <a:p>
            <a:pPr marL="342900" indent="-342900" hangingPunct="0"/>
            <a:endParaRPr lang="zh-CN" altLang="zh-CN" sz="1400" dirty="0"/>
          </a:p>
          <a:p>
            <a:endParaRPr lang="en-US" altLang="zh-CN" sz="1800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uk-UA" smtClean="0"/>
              <a:pPr eaLnBrk="0" hangingPunct="0">
                <a:spcBef>
                  <a:spcPct val="50000"/>
                </a:spcBef>
              </a:pPr>
              <a:t>9</a:t>
            </a:fld>
            <a:endParaRPr lang="uk-UA" dirty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443198"/>
          </a:xfrm>
        </p:spPr>
        <p:txBody>
          <a:bodyPr/>
          <a:lstStyle/>
          <a:p>
            <a:r>
              <a:rPr lang="en-US" sz="3600" dirty="0" smtClean="0"/>
              <a:t>Scope of R16 High speed train WI (RRM and </a:t>
            </a:r>
            <a:r>
              <a:rPr lang="en-US" sz="3600" dirty="0" err="1" smtClean="0"/>
              <a:t>Demod</a:t>
            </a:r>
            <a:r>
              <a:rPr lang="en-US" sz="3600" dirty="0" smtClean="0"/>
              <a:t>)</a:t>
            </a:r>
            <a:r>
              <a:rPr lang="en-US" altLang="zh-CN" sz="3600" dirty="0" smtClean="0"/>
              <a:t>(1/2)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7396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eme1-NGS-CISA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-NGS-CISA" id="{9409FC56-DEB1-4D32-B625-6F8E0A6AA101}" vid="{86674645-5C74-44D1-99F1-28014E01F62D}"/>
    </a:ext>
  </a:extLst>
</a:theme>
</file>

<file path=ppt/theme/theme2.xml><?xml version="1.0" encoding="utf-8"?>
<a:theme xmlns:a="http://schemas.openxmlformats.org/drawingml/2006/main" name="2_Intel 20150715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3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Theme1-NGS-CISA</Template>
  <TotalTime>8796</TotalTime>
  <Words>1283</Words>
  <Application>Microsoft Office PowerPoint</Application>
  <PresentationFormat>Widescreen</PresentationFormat>
  <Paragraphs>143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12</vt:i4>
      </vt:variant>
    </vt:vector>
  </HeadingPairs>
  <TitlesOfParts>
    <vt:vector size="29" baseType="lpstr">
      <vt:lpstr>Lucida Grande</vt:lpstr>
      <vt:lpstr>ＭＳ Ｐゴシック</vt:lpstr>
      <vt:lpstr>Neo Sans Intel</vt:lpstr>
      <vt:lpstr>Neo Sans Intel Medium</vt:lpstr>
      <vt:lpstr>Arial</vt:lpstr>
      <vt:lpstr>Calibri</vt:lpstr>
      <vt:lpstr>Courier New</vt:lpstr>
      <vt:lpstr>Intel Clear</vt:lpstr>
      <vt:lpstr>Intel Clear Light</vt:lpstr>
      <vt:lpstr>Intel Clear Pro</vt:lpstr>
      <vt:lpstr>Intel Clear Pro Bold</vt:lpstr>
      <vt:lpstr>Wingdings</vt:lpstr>
      <vt:lpstr>Theme1-NGS-CISA</vt:lpstr>
      <vt:lpstr>2_Intel 20150715</vt:lpstr>
      <vt:lpstr>3_intel16x9</vt:lpstr>
      <vt:lpstr>4_intel16x9</vt:lpstr>
      <vt:lpstr>5_intel16x9</vt:lpstr>
      <vt:lpstr>WF on the scope of R-16 RRM and Demod work in RAN4</vt:lpstr>
      <vt:lpstr>R16 NR RRM/Demod WI proposals</vt:lpstr>
      <vt:lpstr>Agreed WF in RAN4#90</vt:lpstr>
      <vt:lpstr>Scope of Rel-16 NR RRM requirements (1/3)</vt:lpstr>
      <vt:lpstr>Scope of Rel-16 NR RRM requirements (2/3)</vt:lpstr>
      <vt:lpstr>Scope of Rel-16 NR RRM requirements (3/3): study phase</vt:lpstr>
      <vt:lpstr>Scope of Rel-16 NR Demod requirements (1/2)</vt:lpstr>
      <vt:lpstr>Scope of Rel-16 NR Demod requirements (2/2): study phase</vt:lpstr>
      <vt:lpstr>Scope of R16 High speed train WI (RRM and Demod)(1/2)</vt:lpstr>
      <vt:lpstr>Scope of R16 High speed train WI (RRM and Demod)</vt:lpstr>
      <vt:lpstr>WF on rel-16 scope prioritization </vt:lpstr>
      <vt:lpstr>Reference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 RRM Sync Up</dc:title>
  <dc:creator>Intel</dc:creator>
  <cp:keywords>CTPClassification=CTP_NT</cp:keywords>
  <cp:lastModifiedBy>RAN4#89</cp:lastModifiedBy>
  <cp:revision>290</cp:revision>
  <dcterms:created xsi:type="dcterms:W3CDTF">2018-09-19T04:05:51Z</dcterms:created>
  <dcterms:modified xsi:type="dcterms:W3CDTF">2019-03-21T00:37:07Z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2bf9549e-4ed4-4a60-8ce1-72008404e53d</vt:lpwstr>
  </property>
  <property fmtid="{D5CDD505-2E9C-101B-9397-08002B2CF9AE}" pid="3" name="CTP_TimeStamp">
    <vt:lpwstr>2019-03-21 00:36:54Z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1552620126</vt:lpwstr>
  </property>
</Properties>
</file>