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7"/>
  </p:notesMasterIdLst>
  <p:handoutMasterIdLst>
    <p:handoutMasterId r:id="rId8"/>
  </p:handoutMasterIdLst>
  <p:sldIdLst>
    <p:sldId id="664" r:id="rId4"/>
    <p:sldId id="670" r:id="rId5"/>
    <p:sldId id="672" r:id="rId6"/>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6138"/>
    <a:srgbClr val="3333CC"/>
    <a:srgbClr val="CC0099"/>
    <a:srgbClr val="CC3300"/>
    <a:srgbClr val="FFFF66"/>
    <a:srgbClr val="A50021"/>
    <a:srgbClr val="990000"/>
    <a:srgbClr val="000000"/>
    <a:srgbClr val="FCFC3E"/>
    <a:srgbClr val="C4E2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7032" autoAdjust="0"/>
  </p:normalViewPr>
  <p:slideViewPr>
    <p:cSldViewPr snapToGrid="0">
      <p:cViewPr varScale="1">
        <p:scale>
          <a:sx n="112" d="100"/>
          <a:sy n="112" d="100"/>
        </p:scale>
        <p:origin x="492" y="114"/>
      </p:cViewPr>
      <p:guideLst>
        <p:guide orient="horz" pos="518"/>
        <p:guide orient="horz" pos="752"/>
        <p:guide pos="46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22784747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2640788"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21072" y="3824748"/>
            <a:ext cx="9251728" cy="1555025"/>
          </a:xfrm>
        </p:spPr>
        <p:txBody>
          <a:bodyPr/>
          <a:lstStyle/>
          <a:p>
            <a:r>
              <a:rPr lang="en-US" altLang="zh-CN" sz="3600" dirty="0"/>
              <a:t>Motivation for new WI proposal on intra-band non-contiguous CA requirements for FR1</a:t>
            </a:r>
            <a:r>
              <a:rPr lang="en-GB" altLang="zh-CN" sz="3600" dirty="0" smtClean="0"/>
              <a:t/>
            </a:r>
            <a:br>
              <a:rPr lang="en-GB" altLang="zh-CN" sz="3600" dirty="0" smtClean="0"/>
            </a:br>
            <a:r>
              <a:rPr lang="en-GB" altLang="zh-CN" sz="3600" b="0" dirty="0" smtClean="0"/>
              <a:t>Huawei, HiSilicon</a:t>
            </a:r>
            <a:endParaRPr lang="zh-CN" altLang="en-US" sz="3600" b="0" dirty="0"/>
          </a:p>
        </p:txBody>
      </p:sp>
      <p:sp>
        <p:nvSpPr>
          <p:cNvPr id="3" name="Rectangle 1"/>
          <p:cNvSpPr>
            <a:spLocks noChangeArrowheads="1"/>
          </p:cNvSpPr>
          <p:nvPr/>
        </p:nvSpPr>
        <p:spPr bwMode="auto">
          <a:xfrm>
            <a:off x="0" y="23869"/>
            <a:ext cx="4462395"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solidFill>
                  <a:srgbClr val="C86138"/>
                </a:solidFill>
              </a:rPr>
              <a:t>3GPP </a:t>
            </a:r>
            <a:r>
              <a:rPr lang="en-GB" altLang="zh-CN" b="1" dirty="0" smtClean="0">
                <a:solidFill>
                  <a:srgbClr val="C86138"/>
                </a:solidFill>
              </a:rPr>
              <a:t>TSG RAN Meeting #83</a:t>
            </a:r>
            <a:endParaRPr lang="zh-CN" altLang="zh-CN" dirty="0" smtClean="0">
              <a:solidFill>
                <a:srgbClr val="C86138"/>
              </a:solidFill>
            </a:endParaRPr>
          </a:p>
          <a:p>
            <a:pPr>
              <a:buNone/>
            </a:pPr>
            <a:r>
              <a:rPr lang="fi-FI" altLang="zh-CN" dirty="0" smtClean="0">
                <a:solidFill>
                  <a:srgbClr val="C86138"/>
                </a:solidFill>
              </a:rPr>
              <a:t>Shenzhen</a:t>
            </a:r>
            <a:r>
              <a:rPr lang="fi-FI" altLang="zh-CN" b="1" dirty="0" smtClean="0">
                <a:solidFill>
                  <a:srgbClr val="C86138"/>
                </a:solidFill>
              </a:rPr>
              <a:t>, China, </a:t>
            </a:r>
            <a:r>
              <a:rPr lang="fi-FI" altLang="zh-CN">
                <a:solidFill>
                  <a:srgbClr val="C86138"/>
                </a:solidFill>
              </a:rPr>
              <a:t>March </a:t>
            </a:r>
            <a:r>
              <a:rPr lang="fi-FI" altLang="zh-CN" smtClean="0">
                <a:solidFill>
                  <a:srgbClr val="C86138"/>
                </a:solidFill>
              </a:rPr>
              <a:t>18-21, 2019</a:t>
            </a:r>
            <a:r>
              <a:rPr lang="en-GB" altLang="zh-CN" b="1" dirty="0" smtClean="0">
                <a:solidFill>
                  <a:srgbClr val="C86138"/>
                </a:solidFill>
              </a:rPr>
              <a:t>	</a:t>
            </a:r>
            <a:endParaRPr kumimoji="0" lang="en-US" altLang="zh-CN" b="1" i="0" u="none" strike="noStrike" cap="none" normalizeH="0" baseline="0" dirty="0" smtClean="0">
              <a:ln>
                <a:noFill/>
              </a:ln>
              <a:solidFill>
                <a:srgbClr val="C86138"/>
              </a:solidFill>
              <a:effectLst/>
              <a:latin typeface="Arial" pitchFamily="34" charset="0"/>
              <a:ea typeface="宋体" pitchFamily="2" charset="-122"/>
              <a:cs typeface="Arial" pitchFamily="34" charset="0"/>
            </a:endParaRPr>
          </a:p>
          <a:p>
            <a:endParaRPr lang="en-US" altLang="zh-CN" sz="600" b="1" dirty="0" smtClean="0">
              <a:solidFill>
                <a:srgbClr val="C86138"/>
              </a:solidFill>
              <a:latin typeface="Arial" pitchFamily="34" charset="0"/>
              <a:ea typeface="宋体" pitchFamily="2" charset="-122"/>
              <a:cs typeface="Arial" pitchFamily="34" charset="0"/>
            </a:endParaRPr>
          </a:p>
          <a:p>
            <a:pPr>
              <a:buNone/>
            </a:pPr>
            <a:r>
              <a:rPr lang="en-US" altLang="zh-CN" sz="1600" b="1" dirty="0" smtClean="0">
                <a:solidFill>
                  <a:srgbClr val="C86138"/>
                </a:solidFill>
                <a:latin typeface="Arial" pitchFamily="34" charset="0"/>
                <a:ea typeface="宋体" pitchFamily="2" charset="-122"/>
                <a:cs typeface="Arial" pitchFamily="34" charset="0"/>
              </a:rPr>
              <a:t>Document for: Discussion</a:t>
            </a:r>
          </a:p>
          <a:p>
            <a:pPr>
              <a:buNone/>
            </a:pPr>
            <a:r>
              <a:rPr lang="en-US" altLang="zh-CN" sz="1600" b="1" dirty="0" smtClean="0">
                <a:solidFill>
                  <a:srgbClr val="C86138"/>
                </a:solidFill>
                <a:latin typeface="Arial" pitchFamily="34" charset="0"/>
                <a:ea typeface="宋体" pitchFamily="2" charset="-122"/>
                <a:cs typeface="Arial" pitchFamily="34" charset="0"/>
              </a:rPr>
              <a:t>Agenda Item: </a:t>
            </a:r>
            <a:r>
              <a:rPr lang="en-US" altLang="zh-CN" sz="1600" dirty="0" smtClean="0">
                <a:solidFill>
                  <a:srgbClr val="C86138"/>
                </a:solidFill>
                <a:latin typeface="Arial" pitchFamily="34" charset="0"/>
                <a:cs typeface="Arial" pitchFamily="34" charset="0"/>
              </a:rPr>
              <a:t>9.1.5</a:t>
            </a:r>
            <a:endParaRPr lang="en-US" altLang="zh-CN" sz="1600" b="1" dirty="0" smtClean="0">
              <a:solidFill>
                <a:srgbClr val="C86138"/>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rgbClr val="C86138"/>
              </a:solidFill>
              <a:effectLst/>
              <a:latin typeface="Arial" pitchFamily="34" charset="0"/>
              <a:ea typeface="宋体" pitchFamily="2" charset="-122"/>
              <a:cs typeface="宋体" pitchFamily="2" charset="-122"/>
            </a:endParaRPr>
          </a:p>
        </p:txBody>
      </p:sp>
      <p:sp>
        <p:nvSpPr>
          <p:cNvPr id="4" name="Rectangle 1"/>
          <p:cNvSpPr>
            <a:spLocks noChangeArrowheads="1"/>
          </p:cNvSpPr>
          <p:nvPr/>
        </p:nvSpPr>
        <p:spPr bwMode="auto">
          <a:xfrm>
            <a:off x="163033" y="2018963"/>
            <a:ext cx="4462395"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rgbClr val="C86138"/>
                </a:solidFill>
                <a:effectLst/>
                <a:latin typeface="Arial" pitchFamily="34" charset="0"/>
                <a:ea typeface="宋体" pitchFamily="2" charset="-122"/>
                <a:cs typeface="宋体" pitchFamily="2" charset="-122"/>
              </a:rPr>
              <a:t>RP-190387</a:t>
            </a:r>
            <a:endParaRPr kumimoji="0" lang="zh-CN" altLang="zh-CN" sz="2800" b="0" i="0" u="none" strike="noStrike" cap="none" normalizeH="0" baseline="0" dirty="0" smtClean="0">
              <a:ln>
                <a:noFill/>
              </a:ln>
              <a:solidFill>
                <a:srgbClr val="C86138"/>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2303836" cy="430887"/>
          </a:xfrm>
        </p:spPr>
        <p:txBody>
          <a:bodyPr/>
          <a:lstStyle/>
          <a:p>
            <a:r>
              <a:rPr lang="en-US" altLang="zh-CN" dirty="0" smtClean="0"/>
              <a:t>Justification</a:t>
            </a:r>
            <a:endParaRPr lang="en-US" dirty="0"/>
          </a:p>
        </p:txBody>
      </p:sp>
      <p:sp>
        <p:nvSpPr>
          <p:cNvPr id="3" name="Content Placeholder 2"/>
          <p:cNvSpPr>
            <a:spLocks noGrp="1"/>
          </p:cNvSpPr>
          <p:nvPr>
            <p:ph idx="1"/>
          </p:nvPr>
        </p:nvSpPr>
        <p:spPr/>
        <p:txBody>
          <a:bodyPr/>
          <a:lstStyle/>
          <a:p>
            <a:pPr hangingPunct="0"/>
            <a:r>
              <a:rPr lang="en-US" altLang="zh-CN" sz="1800" dirty="0"/>
              <a:t>Some FR1 non-contiguous CA band combinations were proposed in Rel-16 basket </a:t>
            </a:r>
            <a:r>
              <a:rPr lang="en-US" altLang="zh-CN" sz="1800" dirty="0" smtClean="0"/>
              <a:t>WI. </a:t>
            </a:r>
            <a:r>
              <a:rPr lang="en-US" altLang="zh-CN" sz="1800" dirty="0"/>
              <a:t>However, the general non-contiguous CA requirements for FR1 are not specified in Rel-15 specification</a:t>
            </a:r>
            <a:r>
              <a:rPr lang="en-US" altLang="zh-CN" sz="1800" dirty="0" smtClean="0"/>
              <a:t>.</a:t>
            </a:r>
          </a:p>
          <a:p>
            <a:pPr hangingPunct="0"/>
            <a:endParaRPr lang="zh-CN" altLang="zh-CN" sz="1800" dirty="0"/>
          </a:p>
          <a:p>
            <a:pPr hangingPunct="0"/>
            <a:r>
              <a:rPr lang="en-US" altLang="zh-CN" sz="1800" dirty="0"/>
              <a:t>In RAN4#89, a draft Rel-16 CR to introduce </a:t>
            </a:r>
            <a:r>
              <a:rPr lang="en-GB" altLang="zh-CN" sz="1800" dirty="0"/>
              <a:t>intra-band contiguous and non-contiguous CA for &lt;2700MHz was endorsed in R4-1816226. Since some operating bands &gt;2700MHz are also proposed recently to support non-contiguous CA, the corresponding requirements shall also be specified in the Rel-16 specification. </a:t>
            </a:r>
            <a:endParaRPr lang="en-GB" altLang="zh-CN" sz="1800" dirty="0" smtClean="0"/>
          </a:p>
          <a:p>
            <a:pPr hangingPunct="0"/>
            <a:endParaRPr lang="zh-CN" altLang="zh-CN" sz="1800" dirty="0"/>
          </a:p>
          <a:p>
            <a:pPr hangingPunct="0"/>
            <a:r>
              <a:rPr lang="en-US" altLang="zh-CN" sz="1800" dirty="0"/>
              <a:t>According to usual approach adopted in RAN4, the general CA requirements are not discussed under the basket WI. As </a:t>
            </a:r>
            <a:r>
              <a:rPr lang="en-GB" altLang="zh-CN" sz="1800" dirty="0"/>
              <a:t>it’s not appropriate to follow up and organize discussion under TEI agenda for a specific feature, a WI should be established to facilitate the study of NC CA general requirements. </a:t>
            </a:r>
            <a:endParaRPr lang="en-GB" altLang="zh-CN" sz="1800" dirty="0" smtClean="0"/>
          </a:p>
          <a:p>
            <a:pPr hangingPunct="0"/>
            <a:endParaRPr lang="zh-CN" altLang="zh-CN" sz="1800" dirty="0"/>
          </a:p>
          <a:p>
            <a:r>
              <a:rPr lang="en-GB" altLang="zh-CN" sz="1800" dirty="0"/>
              <a:t>Based on the agreement in RAN4#90, this WI is specific to DL NC CA which addresses the scope not covered by the endorsed CR in R4-1816226.</a:t>
            </a:r>
            <a:endParaRPr lang="en-US" sz="1800" dirty="0"/>
          </a:p>
        </p:txBody>
      </p:sp>
    </p:spTree>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1903085" cy="430887"/>
          </a:xfrm>
        </p:spPr>
        <p:txBody>
          <a:bodyPr/>
          <a:lstStyle/>
          <a:p>
            <a:r>
              <a:rPr lang="en-US" altLang="zh-CN" dirty="0" smtClean="0"/>
              <a:t>Objective </a:t>
            </a:r>
            <a:endParaRPr lang="zh-CN" altLang="en-US" dirty="0"/>
          </a:p>
        </p:txBody>
      </p:sp>
      <p:sp>
        <p:nvSpPr>
          <p:cNvPr id="3" name="内容占位符 2"/>
          <p:cNvSpPr>
            <a:spLocks noGrp="1"/>
          </p:cNvSpPr>
          <p:nvPr>
            <p:ph idx="1"/>
          </p:nvPr>
        </p:nvSpPr>
        <p:spPr/>
        <p:txBody>
          <a:bodyPr/>
          <a:lstStyle/>
          <a:p>
            <a:pPr lvl="0" hangingPunct="0"/>
            <a:r>
              <a:rPr lang="en-GB" altLang="zh-CN" sz="2000" dirty="0"/>
              <a:t>Specify the general RF requirements for FR1 DL non-contiguous CA with two downlink sub-blocks for operating bands &gt;2700MHz, which includes Rx requirements for non-contiguous CA. </a:t>
            </a:r>
            <a:endParaRPr lang="zh-CN" altLang="zh-CN" sz="2000" dirty="0"/>
          </a:p>
          <a:p>
            <a:pPr lvl="1" hangingPunct="0"/>
            <a:r>
              <a:rPr lang="en-GB" altLang="zh-CN" sz="1800" dirty="0"/>
              <a:t>The Rx requirements for DL non-contiguous CA include REFSENS, maximum input level, ACS, blocking, spurious response, wide band intermodulation and spurious emissions, etc. </a:t>
            </a:r>
            <a:endParaRPr lang="en-GB" altLang="zh-CN" sz="1800" dirty="0" smtClean="0"/>
          </a:p>
          <a:p>
            <a:pPr lvl="1" hangingPunct="0"/>
            <a:endParaRPr lang="zh-CN" altLang="zh-CN" sz="1800" dirty="0"/>
          </a:p>
          <a:p>
            <a:pPr lvl="0" hangingPunct="0"/>
            <a:r>
              <a:rPr lang="en-GB" altLang="zh-CN" sz="2000" dirty="0"/>
              <a:t>The band specific requirements which are not covered by the basket WI for intra-band non-contiguous CA shall be studied under this WI.  These band specific requirements for n77(2A) and n78(2A) will be specified under this WI</a:t>
            </a:r>
            <a:r>
              <a:rPr lang="en-GB" altLang="zh-CN" sz="2000" dirty="0" smtClean="0"/>
              <a:t>.</a:t>
            </a:r>
          </a:p>
          <a:p>
            <a:pPr lvl="0" hangingPunct="0"/>
            <a:endParaRPr lang="zh-CN" altLang="zh-CN" sz="2000" dirty="0"/>
          </a:p>
          <a:p>
            <a:pPr hangingPunct="0"/>
            <a:r>
              <a:rPr lang="en-GB" altLang="zh-CN" sz="2000" dirty="0"/>
              <a:t>The intra-band NC CA can be release independent from Rel-15 The non-contiguous CA band combination specific requirements, e.g. operating band information, BCS, etc. are not included in this WI, which shall be studied in corresponding basket WIDs.  	</a:t>
            </a:r>
            <a:endParaRPr lang="zh-CN" altLang="zh-CN" sz="2000" dirty="0"/>
          </a:p>
        </p:txBody>
      </p:sp>
    </p:spTree>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8690</TotalTime>
  <Words>330</Words>
  <Application>Microsoft Office PowerPoint</Application>
  <PresentationFormat>自定义</PresentationFormat>
  <Paragraphs>22</Paragraphs>
  <Slides>3</Slides>
  <Notes>0</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3</vt:i4>
      </vt:variant>
    </vt:vector>
  </HeadingPairs>
  <TitlesOfParts>
    <vt:vector size="16" baseType="lpstr">
      <vt:lpstr>FrutigerNext LT Light</vt:lpstr>
      <vt:lpstr>ＭＳ Ｐゴシック</vt:lpstr>
      <vt:lpstr>黑体</vt:lpstr>
      <vt:lpstr>华文细黑</vt:lpstr>
      <vt:lpstr>宋体</vt:lpstr>
      <vt:lpstr>宋体</vt:lpstr>
      <vt:lpstr>Arial</vt:lpstr>
      <vt:lpstr>FrutigerNext LT Medium</vt:lpstr>
      <vt:lpstr>FrutigerNext LT Regular</vt:lpstr>
      <vt:lpstr>Wingdings</vt:lpstr>
      <vt:lpstr>1_16-9 PPT Temp</vt:lpstr>
      <vt:lpstr>2_默认设计模板</vt:lpstr>
      <vt:lpstr>5_default</vt:lpstr>
      <vt:lpstr>Motivation for new WI proposal on intra-band non-contiguous CA requirements for FR1 Huawei, HiSilicon</vt:lpstr>
      <vt:lpstr>Justification</vt:lpstr>
      <vt:lpstr>Objective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liuye</cp:lastModifiedBy>
  <cp:revision>846</cp:revision>
  <dcterms:created xsi:type="dcterms:W3CDTF">2016-03-01T06:13:35Z</dcterms:created>
  <dcterms:modified xsi:type="dcterms:W3CDTF">2019-03-11T08:02:30Z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(3)Cof/mgZX2Opq/wTSCO85krGFhq+m2uiuqkKPW34BR3b+XDcmI77IQKABWL+iLLLTA7P47+zf
SsddlBtAfu1rZjHHQnquMOWbhxRwejRu239fJlrF0U5R1lMsUdOKPRwskXT5I/0eWz/Hgv7N
9WOka3+HzwE+w3iUFpK/MKnLad4BGhy8YLBLuk85jEG2nP6r6lN4oHoOcrQ5/f/NCVQKgAqd
O6pk1WD3EyLxy1yquI</vt:lpwstr>
  </property>
  <property fmtid="{D5CDD505-2E9C-101B-9397-08002B2CF9AE}" pid="8" name="_2015_ms_pID_7253431">
    <vt:lpwstr>krlTW89+WunOMJyBZ4uWVdzuoRRD2RiwoCSYecorCW338SM623jTw4
wk2PbrHH8XHAz9086StC4avG5dTW/c9gR42qCW41Xpg6gerVsUdHuWWyoH9BaGmhIZKWepSv
JewFaeCeJoSpvYdU9yR1yUgeOLDFbgIM3vmKWcuone5uN+8986Jz3RXao5zrH2t8bE0L8k5e
Mp4j/Lbjrjkm9vDdmCt16yX1mSs6qvMI5cyL</vt:lpwstr>
  </property>
  <property fmtid="{D5CDD505-2E9C-101B-9397-08002B2CF9AE}" pid="9" name="_2015_ms_pID_7253432">
    <vt:lpwstr>wzBwOd7ndYMGBSa0rJrrNc+Fb0z4SDdK9uXO
NjmBZPpOlZB7RP5HY4j5fiBB8wDyNA==</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1473040083</vt:lpwstr>
  </property>
</Properties>
</file>