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  <p:sldMasterId id="2147483678" r:id="rId2"/>
    <p:sldMasterId id="2147483694" r:id="rId3"/>
    <p:sldMasterId id="2147483714" r:id="rId4"/>
  </p:sldMasterIdLst>
  <p:notesMasterIdLst>
    <p:notesMasterId r:id="rId10"/>
  </p:notesMasterIdLst>
  <p:handoutMasterIdLst>
    <p:handoutMasterId r:id="rId11"/>
  </p:handoutMasterIdLst>
  <p:sldIdLst>
    <p:sldId id="832" r:id="rId5"/>
    <p:sldId id="390" r:id="rId6"/>
    <p:sldId id="561" r:id="rId7"/>
    <p:sldId id="855" r:id="rId8"/>
    <p:sldId id="80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98B9831-FA55-4FB3-9E6B-6D7FA6D3812F}">
          <p14:sldIdLst>
            <p14:sldId id="832"/>
            <p14:sldId id="390"/>
            <p14:sldId id="561"/>
            <p14:sldId id="855"/>
            <p14:sldId id="8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514" userDrawn="1">
          <p15:clr>
            <a:srgbClr val="A4A3A4"/>
          </p15:clr>
        </p15:guide>
        <p15:guide id="5" pos="75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ll9020" initials="d" lastIdx="0" clrIdx="0"/>
  <p:cmAuthor id="1" name="80204876" initials="8" lastIdx="2" clrIdx="1">
    <p:extLst>
      <p:ext uri="{19B8F6BF-5375-455C-9EA6-DF929625EA0E}">
        <p15:presenceInfo xmlns:p15="http://schemas.microsoft.com/office/powerpoint/2012/main" userId="S-1-5-21-1439682878-3164288827-2260694920-184684" providerId="AD"/>
      </p:ext>
    </p:extLst>
  </p:cmAuthor>
  <p:cmAuthor id="2" name="Kevin Lin" initials="KL" lastIdx="4" clrIdx="2">
    <p:extLst>
      <p:ext uri="{19B8F6BF-5375-455C-9EA6-DF929625EA0E}">
        <p15:presenceInfo xmlns:p15="http://schemas.microsoft.com/office/powerpoint/2012/main" userId="97d5581bb704cf6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5F"/>
    <a:srgbClr val="EA2B33"/>
    <a:srgbClr val="0000FF"/>
    <a:srgbClr val="0000CC"/>
    <a:srgbClr val="514F4E"/>
    <a:srgbClr val="8489E8"/>
    <a:srgbClr val="CCCCFF"/>
    <a:srgbClr val="03888F"/>
    <a:srgbClr val="52B69E"/>
    <a:srgbClr val="45C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8" autoAdjust="0"/>
    <p:restoredTop sz="91358" autoAdjust="0"/>
  </p:normalViewPr>
  <p:slideViewPr>
    <p:cSldViewPr snapToGrid="0" showGuides="1">
      <p:cViewPr varScale="1">
        <p:scale>
          <a:sx n="102" d="100"/>
          <a:sy n="102" d="100"/>
        </p:scale>
        <p:origin x="1376" y="176"/>
      </p:cViewPr>
      <p:guideLst>
        <p:guide orient="horz" pos="2183"/>
        <p:guide pos="3817"/>
        <p:guide pos="189"/>
        <p:guide pos="7514"/>
        <p:guide pos="75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78B4B-4204-44D4-A2FB-35D35A147C86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5E5BB-3732-4A7D-97CF-7BF2A4A2B0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32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30BE7-03C0-4F94-B02E-FF9C66A2A95B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8C485-6818-45E2-B0BB-2A38825533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45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8C485-6818-45E2-B0BB-2A38825533C0}" type="slidenum">
              <a:rPr lang="zh-CN" altLang="en-US" smtClean="0">
                <a:solidFill>
                  <a:prstClr val="black"/>
                </a:solidFill>
                <a:latin typeface="等线"/>
                <a:ea typeface="等线" pitchFamily="2" charset="-122"/>
              </a:rPr>
              <a:pPr/>
              <a:t>1</a:t>
            </a:fld>
            <a:endParaRPr lang="zh-CN" altLang="en-US">
              <a:solidFill>
                <a:prstClr val="black"/>
              </a:solidFill>
              <a:latin typeface="等线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497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08C485-6818-45E2-B0BB-2A38825533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810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2848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64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) Title Slide / End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ttyImages-185245639_edite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b="669"/>
          <a:stretch/>
        </p:blipFill>
        <p:spPr>
          <a:xfrm rot="16200000">
            <a:off x="2667003" y="-2672795"/>
            <a:ext cx="6857999" cy="1219200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964424"/>
            <a:ext cx="10463445" cy="1752599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450"/>
              </a:spcBef>
              <a:buNone/>
              <a:defRPr sz="2400" b="0" i="0">
                <a:solidFill>
                  <a:srgbClr val="00925F"/>
                </a:solidFill>
                <a:latin typeface="Myriad Pro"/>
                <a:cs typeface="Myriad Pro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9601" y="1938111"/>
            <a:ext cx="10463443" cy="813603"/>
          </a:xfrm>
        </p:spPr>
        <p:txBody>
          <a:bodyPr lIns="0" tIns="0" anchor="t">
            <a:normAutofit/>
          </a:bodyPr>
          <a:lstStyle>
            <a:lvl1pPr algn="l">
              <a:defRPr sz="3600" b="0" i="0">
                <a:solidFill>
                  <a:srgbClr val="000000"/>
                </a:solidFill>
                <a:latin typeface="Myriad Pro"/>
                <a:cs typeface="Myriad Pro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111" y="241618"/>
            <a:ext cx="2061301" cy="88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43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20433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33104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61371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0217" y="515938"/>
            <a:ext cx="2895600" cy="5838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3417" y="515938"/>
            <a:ext cx="8483600" cy="5838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62241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417" y="515940"/>
            <a:ext cx="11582400" cy="815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43417" y="1863725"/>
            <a:ext cx="11582400" cy="4491038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390675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/>
          <p:nvPr userDrawn="1"/>
        </p:nvSpPr>
        <p:spPr>
          <a:xfrm>
            <a:off x="0" y="1803403"/>
            <a:ext cx="11762317" cy="43418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-29632" y="6140453"/>
            <a:ext cx="11791951" cy="117475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 userDrawn="1"/>
        </p:nvSpPr>
        <p:spPr>
          <a:xfrm>
            <a:off x="6813553" y="6332540"/>
            <a:ext cx="37753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成为全球知名的公司，树立中国企业在全世界健康、长久的典范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6" name="Content Placeholder 2"/>
          <p:cNvSpPr txBox="1"/>
          <p:nvPr userDrawn="1"/>
        </p:nvSpPr>
        <p:spPr>
          <a:xfrm>
            <a:off x="491067" y="4375153"/>
            <a:ext cx="6428317" cy="1508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1000">
                <a:solidFill>
                  <a:srgbClr val="FFFFFF"/>
                </a:solidFill>
                <a:latin typeface="Myriad Pro"/>
                <a:ea typeface="Myriad Pro"/>
                <a:cs typeface="Myriad Pro"/>
              </a:rPr>
              <a:t>Guangdong OPPO Mobile Telecommunications Corp., Ltd</a:t>
            </a:r>
          </a:p>
          <a:p>
            <a:pPr defTabSz="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en-US" altLang="zh-CN" sz="1000">
              <a:solidFill>
                <a:srgbClr val="FFFFFF"/>
              </a:solidFill>
              <a:latin typeface="Myriad Pro"/>
              <a:ea typeface="Myriad Pro"/>
              <a:cs typeface="Myriad Pro"/>
            </a:endParaRPr>
          </a:p>
          <a:p>
            <a:pPr algn="just" defTabSz="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TW" altLang="en-US" sz="100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广东欧珀移动通信有限公司</a:t>
            </a:r>
            <a:endParaRPr lang="en-US" altLang="zh-TW" sz="100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2407029"/>
            <a:ext cx="10463443" cy="1167447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  <a:br>
              <a:rPr lang="en-US" dirty="0"/>
            </a:br>
            <a:r>
              <a:rPr lang="zh-CN" altLang="en-US" dirty="0"/>
              <a:t>谢谢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248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/>
          <p:nvPr userDrawn="1"/>
        </p:nvSpPr>
        <p:spPr>
          <a:xfrm>
            <a:off x="-29194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9464093" y="6332757"/>
            <a:ext cx="1723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成为更健康、更长久的企业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9" name="标题 7"/>
          <p:cNvSpPr>
            <a:spLocks noGrp="1"/>
          </p:cNvSpPr>
          <p:nvPr>
            <p:ph type="ctrTitle" hasCustomPrompt="1"/>
          </p:nvPr>
        </p:nvSpPr>
        <p:spPr>
          <a:xfrm>
            <a:off x="1724660" y="2357228"/>
            <a:ext cx="8742689" cy="676913"/>
          </a:xfrm>
        </p:spPr>
        <p:txBody>
          <a:bodyPr>
            <a:noAutofit/>
          </a:bodyPr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n-ea"/>
                <a:ea typeface="+mn-ea"/>
              </a:rPr>
              <a:t>**</a:t>
            </a: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例会</a:t>
            </a:r>
          </a:p>
        </p:txBody>
      </p:sp>
      <p:pic>
        <p:nvPicPr>
          <p:cNvPr id="10" name="Picture 2" descr="D:\My Documents\桌面\2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3884059"/>
            <a:ext cx="11760363" cy="2268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6606371"/>
      </p:ext>
    </p:extLst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616232"/>
      </p:ext>
    </p:extLst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>
          <a:xfrm>
            <a:off x="-29194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9464093" y="6332757"/>
            <a:ext cx="1723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成为更健康、更长久的企业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5" name="标题 7"/>
          <p:cNvSpPr>
            <a:spLocks noGrp="1"/>
          </p:cNvSpPr>
          <p:nvPr>
            <p:ph type="ctrTitle" hasCustomPrompt="1"/>
          </p:nvPr>
        </p:nvSpPr>
        <p:spPr>
          <a:xfrm>
            <a:off x="7006732" y="3467575"/>
            <a:ext cx="4721553" cy="1401308"/>
          </a:xfrm>
        </p:spPr>
        <p:txBody>
          <a:bodyPr>
            <a:normAutofit/>
          </a:bodyPr>
          <a:lstStyle>
            <a:lvl1pPr>
              <a:defRPr sz="32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黑体" pitchFamily="2" charset="-122"/>
                <a:ea typeface="黑体" pitchFamily="2" charset="-122"/>
              </a:rPr>
              <a:t>**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例会</a:t>
            </a:r>
            <a:endParaRPr lang="zh-CN" altLang="en-US" b="1" dirty="0"/>
          </a:p>
        </p:txBody>
      </p:sp>
      <p:pic>
        <p:nvPicPr>
          <p:cNvPr id="6" name="Picture 2" descr="phone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195" y="1885024"/>
            <a:ext cx="8244319" cy="405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79221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GettyImages-185245639_edite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b="669"/>
          <a:stretch/>
        </p:blipFill>
        <p:spPr>
          <a:xfrm rot="16200000">
            <a:off x="2667003" y="-2672795"/>
            <a:ext cx="6857999" cy="121920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99799" y="3314024"/>
            <a:ext cx="6241576" cy="995410"/>
          </a:xfrm>
        </p:spPr>
        <p:txBody>
          <a:bodyPr>
            <a:noAutofit/>
          </a:bodyPr>
          <a:lstStyle>
            <a:lvl1pPr algn="r">
              <a:lnSpc>
                <a:spcPct val="150000"/>
              </a:lnSpc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111" y="241618"/>
            <a:ext cx="2061301" cy="88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84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97343" y="1611087"/>
            <a:ext cx="11225471" cy="4255354"/>
          </a:xfrm>
        </p:spPr>
        <p:txBody>
          <a:bodyPr lIns="0"/>
          <a:lstStyle>
            <a:lvl1pPr marL="363538" indent="-363538"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5F6315A8-E118-484C-9154-7D00E2C11B0A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491871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227014"/>
      </p:ext>
    </p:extLst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7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495AD842-9529-48C4-9789-F16AD462F5E6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319908"/>
      </p:ext>
    </p:extLst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97342" y="1594342"/>
            <a:ext cx="5366447" cy="4272101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D8CCE7F1-1E90-4A86-83C5-30815BD05873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idx="13"/>
          </p:nvPr>
        </p:nvSpPr>
        <p:spPr>
          <a:xfrm>
            <a:off x="6328215" y="1594342"/>
            <a:ext cx="5400068" cy="4272101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491871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355521"/>
      </p:ext>
    </p:extLst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3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3" y="2174875"/>
            <a:ext cx="5386917" cy="3951288"/>
          </a:xfrm>
        </p:spPr>
        <p:txBody>
          <a:bodyPr/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91871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1D478305-991C-48B8-ADC6-80A1F68FAE62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199917"/>
      </p:ext>
    </p:extLst>
  </p:cSld>
  <p:clrMapOvr>
    <a:masterClrMapping/>
  </p:clrMapOvr>
  <p:transition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2F6A4BA2-C969-4B4A-94FC-90DB91B099A8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10C5-A68C-4C37-87ED-7DED72FEB85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97549"/>
      </p:ext>
    </p:extLst>
  </p:cSld>
  <p:clrMapOvr>
    <a:masterClrMapping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4B42D2B2-481D-4D9D-B993-20919848BDDE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71227"/>
      </p:ext>
    </p:extLst>
  </p:cSld>
  <p:clrMapOvr>
    <a:masterClrMapping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8" cy="5853113"/>
          </a:xfrm>
        </p:spPr>
        <p:txBody>
          <a:bodyPr/>
          <a:lstStyle>
            <a:lvl1pPr>
              <a:defRPr sz="3200">
                <a:latin typeface="微软雅黑" pitchFamily="34" charset="-122"/>
                <a:ea typeface="微软雅黑" pitchFamily="34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97199E39-D0D2-45E7-9D21-966632868E42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22285"/>
      </p:ext>
    </p:extLst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C93BFA21-9404-44E2-8E6C-09EC4250D556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88522"/>
      </p:ext>
    </p:extLst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8B2E476D-B894-40F0-B409-96E618AB1CF4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91871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672543"/>
      </p:ext>
    </p:extLst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7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1FE11ACA-C59A-4CC4-AD09-EC76BE604395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487727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684204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797" y="1343831"/>
            <a:ext cx="10451507" cy="4525963"/>
          </a:xfrm>
        </p:spPr>
        <p:txBody>
          <a:bodyPr/>
          <a:lstStyle>
            <a:lvl1pPr>
              <a:buClr>
                <a:srgbClr val="00925F"/>
              </a:buClr>
              <a:defRPr/>
            </a:lvl1pPr>
            <a:lvl2pPr>
              <a:buClr>
                <a:srgbClr val="00925F"/>
              </a:buCl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227921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48018"/>
      </p:ext>
    </p:extLst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" y="1803837"/>
            <a:ext cx="11762153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29194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609602" y="3332165"/>
            <a:ext cx="10463444" cy="2505075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92860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" y="1803837"/>
            <a:ext cx="11762153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29194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7"/>
          <p:cNvSpPr/>
          <p:nvPr userDrawn="1"/>
        </p:nvSpPr>
        <p:spPr>
          <a:xfrm>
            <a:off x="6814210" y="6332757"/>
            <a:ext cx="37753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成为全球知名的公司，树立中国企业在全世界健康、长久的典范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2" y="2407030"/>
            <a:ext cx="10463444" cy="1167447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dirty="0"/>
              <a:t>Thank you!</a:t>
            </a:r>
            <a:br>
              <a:rPr lang="en-US" dirty="0"/>
            </a:br>
            <a:r>
              <a:rPr lang="zh-CN" altLang="en-US" dirty="0"/>
              <a:t>谢谢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 userDrawn="1"/>
        </p:nvSpPr>
        <p:spPr>
          <a:xfrm>
            <a:off x="490555" y="4374785"/>
            <a:ext cx="6429316" cy="150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>
                <a:solidFill>
                  <a:srgbClr val="FFFFFF"/>
                </a:solidFill>
                <a:latin typeface="Myriad Pro"/>
                <a:cs typeface="Myriad Pro"/>
              </a:rPr>
              <a:t>Guangdong OPPO Mobile Telecommunications Corp., Ltd</a:t>
            </a:r>
          </a:p>
          <a:p>
            <a:pPr algn="l"/>
            <a:endParaRPr lang="en-US" sz="1050" dirty="0">
              <a:solidFill>
                <a:srgbClr val="FFFFFF"/>
              </a:solidFill>
              <a:latin typeface="Myriad Pro"/>
              <a:cs typeface="Myriad Pro"/>
            </a:endParaRPr>
          </a:p>
          <a:p>
            <a:pPr algn="just"/>
            <a:r>
              <a:rPr lang="zh-TW" altLang="en-US" sz="105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华文细黑"/>
              </a:rPr>
              <a:t>广东欧珀移动通信有限公司</a:t>
            </a:r>
            <a:endParaRPr lang="en-US" altLang="zh-TW" sz="105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725609709"/>
      </p:ext>
    </p:extLst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29194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7"/>
          <p:cNvSpPr/>
          <p:nvPr userDrawn="1"/>
        </p:nvSpPr>
        <p:spPr>
          <a:xfrm>
            <a:off x="6814210" y="6332757"/>
            <a:ext cx="37753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成为全球知名的公司，树立中国企业在全世界健康、长久的典范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12" name="Content Placeholder 2"/>
          <p:cNvSpPr txBox="1">
            <a:spLocks/>
          </p:cNvSpPr>
          <p:nvPr userDrawn="1"/>
        </p:nvSpPr>
        <p:spPr>
          <a:xfrm>
            <a:off x="490555" y="4374785"/>
            <a:ext cx="6429316" cy="150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>
                <a:solidFill>
                  <a:srgbClr val="FFFFFF"/>
                </a:solidFill>
                <a:latin typeface="Myriad Pro"/>
                <a:cs typeface="Myriad Pro"/>
              </a:rPr>
              <a:t>Guangdong OPPO Mobile Telecommunications Corp., Ltd</a:t>
            </a:r>
          </a:p>
          <a:p>
            <a:pPr algn="l"/>
            <a:endParaRPr lang="en-US" sz="1050" dirty="0">
              <a:solidFill>
                <a:srgbClr val="FFFFFF"/>
              </a:solidFill>
              <a:latin typeface="Myriad Pro"/>
              <a:cs typeface="Myriad Pro"/>
            </a:endParaRPr>
          </a:p>
          <a:p>
            <a:pPr algn="just"/>
            <a:r>
              <a:rPr lang="zh-TW" altLang="en-US" sz="105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华文细黑"/>
              </a:rPr>
              <a:t>广东欧珀移动通信有限公司</a:t>
            </a:r>
            <a:endParaRPr lang="en-US" altLang="zh-TW" sz="105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华文细黑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4786008"/>
            <a:ext cx="12192000" cy="1500198"/>
          </a:xfrm>
          <a:prstGeom prst="rect">
            <a:avLst/>
          </a:prstGeom>
          <a:solidFill>
            <a:srgbClr val="00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indent="1074738" defTabSz="457200"/>
            <a:r>
              <a:rPr lang="en-US" altLang="zh-CN" sz="7200" dirty="0">
                <a:solidFill>
                  <a:prstClr val="white"/>
                </a:solidFill>
                <a:ea typeface="微软雅黑" pitchFamily="34" charset="-122"/>
              </a:rPr>
              <a:t>Thanks</a:t>
            </a:r>
            <a:endParaRPr lang="zh-CN" altLang="en-US" sz="7200" dirty="0">
              <a:solidFill>
                <a:prstClr val="white"/>
              </a:solidFill>
              <a:ea typeface="微软雅黑" pitchFamily="34" charset="-122"/>
            </a:endParaRPr>
          </a:p>
        </p:txBody>
      </p:sp>
      <p:pic>
        <p:nvPicPr>
          <p:cNvPr id="14" name="图片 13" descr="本分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43" y="947449"/>
            <a:ext cx="1821199" cy="793475"/>
          </a:xfrm>
          <a:prstGeom prst="rect">
            <a:avLst/>
          </a:prstGeom>
        </p:spPr>
      </p:pic>
      <p:pic>
        <p:nvPicPr>
          <p:cNvPr id="15" name="图片 14" descr="爱员工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808" y="3637983"/>
            <a:ext cx="2713937" cy="736798"/>
          </a:xfrm>
          <a:prstGeom prst="rect">
            <a:avLst/>
          </a:prstGeom>
        </p:spPr>
      </p:pic>
      <p:pic>
        <p:nvPicPr>
          <p:cNvPr id="16" name="图片 15" descr="开放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002" y="1740925"/>
            <a:ext cx="1572571" cy="623445"/>
          </a:xfrm>
          <a:prstGeom prst="rect">
            <a:avLst/>
          </a:prstGeom>
        </p:spPr>
      </p:pic>
      <p:pic>
        <p:nvPicPr>
          <p:cNvPr id="17" name="图片 16" descr="快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805" y="3222966"/>
            <a:ext cx="1643599" cy="830034"/>
          </a:xfrm>
          <a:prstGeom prst="rect">
            <a:avLst/>
          </a:prstGeom>
        </p:spPr>
      </p:pic>
      <p:pic>
        <p:nvPicPr>
          <p:cNvPr id="18" name="图片 17" descr="用户价值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729" y="864715"/>
            <a:ext cx="1945143" cy="686618"/>
          </a:xfrm>
          <a:prstGeom prst="rect">
            <a:avLst/>
          </a:prstGeom>
        </p:spPr>
      </p:pic>
      <p:pic>
        <p:nvPicPr>
          <p:cNvPr id="19" name="图片 18" descr="追求极致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473" y="2214835"/>
            <a:ext cx="3184331" cy="99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00038"/>
      </p:ext>
    </p:extLst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764634-57A2-44E5-AD3C-9D6F77342D40}" type="datetime1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2019/3/11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8584951F-E311-4F67-9C5E-4AAC13BC553D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72793"/>
      </p:ext>
    </p:extLst>
  </p:cSld>
  <p:clrMapOvr>
    <a:masterClrMapping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343" y="1611087"/>
            <a:ext cx="11225471" cy="4255354"/>
          </a:xfrm>
        </p:spPr>
        <p:txBody>
          <a:bodyPr lIns="0"/>
          <a:lstStyle>
            <a:lvl1pPr marL="363538" indent="-363538"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1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1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1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327923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50A6C749-286C-4E1F-AE47-B38DE8947F7B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3" y="6327923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745" y="339163"/>
            <a:ext cx="2372799" cy="525555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/>
        </p:nvCxnSpPr>
        <p:spPr>
          <a:xfrm>
            <a:off x="491871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91871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41576"/>
      </p:ext>
    </p:extLst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/>
          <p:nvPr userDrawn="1"/>
        </p:nvSpPr>
        <p:spPr>
          <a:xfrm>
            <a:off x="-29195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9464092" y="6332755"/>
            <a:ext cx="1723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成为更健康、更长久的企业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9" name="标题 7"/>
          <p:cNvSpPr>
            <a:spLocks noGrp="1"/>
          </p:cNvSpPr>
          <p:nvPr>
            <p:ph type="ctrTitle" hasCustomPrompt="1"/>
          </p:nvPr>
        </p:nvSpPr>
        <p:spPr>
          <a:xfrm>
            <a:off x="1724658" y="2357226"/>
            <a:ext cx="8742689" cy="676913"/>
          </a:xfrm>
        </p:spPr>
        <p:txBody>
          <a:bodyPr>
            <a:noAutofit/>
          </a:bodyPr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n-ea"/>
                <a:ea typeface="+mn-ea"/>
              </a:rPr>
              <a:t>**</a:t>
            </a: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例会</a:t>
            </a:r>
          </a:p>
        </p:txBody>
      </p:sp>
      <p:pic>
        <p:nvPicPr>
          <p:cNvPr id="10" name="Picture 2" descr="D:\My Documents\桌面\2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4058"/>
            <a:ext cx="11760363" cy="2268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467512"/>
      </p:ext>
    </p:extLst>
  </p:cSld>
  <p:clrMapOvr>
    <a:masterClrMapping/>
  </p:clrMapOvr>
  <p:transition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609326"/>
      </p:ext>
    </p:extLst>
  </p:cSld>
  <p:clrMapOvr>
    <a:masterClrMapping/>
  </p:clrMapOvr>
  <p:transition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>
          <a:xfrm>
            <a:off x="-29195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9464092" y="6332755"/>
            <a:ext cx="1723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成为更健康、更长久的企业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sp>
        <p:nvSpPr>
          <p:cNvPr id="5" name="标题 7"/>
          <p:cNvSpPr>
            <a:spLocks noGrp="1"/>
          </p:cNvSpPr>
          <p:nvPr>
            <p:ph type="ctrTitle" hasCustomPrompt="1"/>
          </p:nvPr>
        </p:nvSpPr>
        <p:spPr>
          <a:xfrm>
            <a:off x="7006730" y="3467575"/>
            <a:ext cx="4721553" cy="1401308"/>
          </a:xfrm>
        </p:spPr>
        <p:txBody>
          <a:bodyPr>
            <a:normAutofit/>
          </a:bodyPr>
          <a:lstStyle>
            <a:lvl1pPr>
              <a:defRPr sz="32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黑体" pitchFamily="2" charset="-122"/>
                <a:ea typeface="黑体" pitchFamily="2" charset="-122"/>
              </a:rPr>
              <a:t>**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例会</a:t>
            </a:r>
            <a:endParaRPr lang="zh-CN" altLang="en-US" b="1" dirty="0"/>
          </a:p>
        </p:txBody>
      </p:sp>
      <p:pic>
        <p:nvPicPr>
          <p:cNvPr id="6" name="Picture 2" descr="phone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197" y="1885024"/>
            <a:ext cx="8244319" cy="405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22523"/>
      </p:ext>
    </p:extLst>
  </p:cSld>
  <p:clrMapOvr>
    <a:masterClrMapping/>
  </p:clrMapOvr>
  <p:transition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97342" y="1611087"/>
            <a:ext cx="11225471" cy="4255354"/>
          </a:xfrm>
        </p:spPr>
        <p:txBody>
          <a:bodyPr lIns="0"/>
          <a:lstStyle>
            <a:lvl1pPr marL="363538" indent="-363538"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Myriad Pro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19DDD045-2578-4642-B087-DEAAF3016373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47190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4"/>
          <p:cNvSpPr>
            <a:spLocks noChangeShapeType="1"/>
          </p:cNvSpPr>
          <p:nvPr/>
        </p:nvSpPr>
        <p:spPr bwMode="auto">
          <a:xfrm flipV="1">
            <a:off x="366186" y="1323975"/>
            <a:ext cx="114596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14400" y="1700216"/>
            <a:ext cx="10363200" cy="1470025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912286" y="3213103"/>
            <a:ext cx="10367433" cy="72072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pic>
        <p:nvPicPr>
          <p:cNvPr id="20" name="Picture 6" descr="logo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491133" y="142877"/>
            <a:ext cx="2372784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/>
          <p:nvPr userDrawn="1"/>
        </p:nvSpPr>
        <p:spPr>
          <a:xfrm>
            <a:off x="6813553" y="6332540"/>
            <a:ext cx="37753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rgbClr val="00925F"/>
                </a:solidFill>
                <a:latin typeface="微软雅黑" pitchFamily="34" charset="-122"/>
                <a:ea typeface="微软雅黑" pitchFamily="34" charset="-122"/>
                <a:cs typeface="Myriad Pro Light"/>
              </a:rPr>
              <a:t>成为全球知名的公司，树立中国企业在全世界健康、长久的典范</a:t>
            </a:r>
            <a:endParaRPr lang="en-US" sz="1000" dirty="0">
              <a:solidFill>
                <a:srgbClr val="00925F"/>
              </a:solidFill>
              <a:latin typeface="微软雅黑" pitchFamily="34" charset="-122"/>
              <a:ea typeface="微软雅黑" pitchFamily="34" charset="-122"/>
              <a:cs typeface="Myriad Pro Light"/>
            </a:endParaRPr>
          </a:p>
        </p:txBody>
      </p:sp>
      <p:pic>
        <p:nvPicPr>
          <p:cNvPr id="22" name="Picture 2" descr="D:\My Documents\桌面\28.jpg"/>
          <p:cNvPicPr>
            <a:picLocks noChangeAspect="1" noChangeArrowheads="1"/>
          </p:cNvPicPr>
          <p:nvPr userDrawn="1"/>
        </p:nvPicPr>
        <p:blipFill>
          <a:blip r:embed="rId3"/>
          <a:srcRect t="13902" b="15382"/>
          <a:stretch>
            <a:fillRect/>
          </a:stretch>
        </p:blipFill>
        <p:spPr bwMode="auto">
          <a:xfrm>
            <a:off x="0" y="3871916"/>
            <a:ext cx="11743267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07018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5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05EC8DEA-0199-458F-A46A-8B8C4F508272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604310"/>
      </p:ext>
    </p:extLst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97341" y="1594340"/>
            <a:ext cx="5366447" cy="4272101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CBA78B85-7F6C-45CF-A4B3-DEBE69CC5449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idx="13"/>
          </p:nvPr>
        </p:nvSpPr>
        <p:spPr>
          <a:xfrm>
            <a:off x="6328214" y="1594340"/>
            <a:ext cx="5400068" cy="4272101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196413"/>
      </p:ext>
    </p:extLst>
  </p:cSld>
  <p:clrMapOvr>
    <a:masterClrMapping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7C7227FC-3D02-4D87-9CE1-39342EF8ED41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70738"/>
      </p:ext>
    </p:extLst>
  </p:cSld>
  <p:clrMapOvr>
    <a:masterClrMapping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29E19B5D-481E-4C04-8484-5A02399EAAB3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10C5-A68C-4C37-87ED-7DED72FEB85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971516"/>
      </p:ext>
    </p:extLst>
  </p:cSld>
  <p:clrMapOvr>
    <a:masterClrMapping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2B0CB0DE-0A65-4104-A82E-E19075C0ABF1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225428"/>
      </p:ext>
    </p:extLst>
  </p:cSld>
  <p:clrMapOvr>
    <a:masterClrMapping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8" cy="5853113"/>
          </a:xfrm>
        </p:spPr>
        <p:txBody>
          <a:bodyPr/>
          <a:lstStyle>
            <a:lvl1pPr>
              <a:defRPr sz="3200">
                <a:latin typeface="微软雅黑" pitchFamily="34" charset="-122"/>
                <a:ea typeface="微软雅黑" pitchFamily="34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C43FC5E2-A926-493C-B0CF-ADFDA1435E65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5648"/>
      </p:ext>
    </p:extLst>
  </p:cSld>
  <p:clrMapOvr>
    <a:masterClrMapping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05BB20BC-AE14-4347-A3A6-DAA964E991A4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33225"/>
      </p:ext>
    </p:extLst>
  </p:cSld>
  <p:clrMapOvr>
    <a:masterClrMapping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5B0257DF-2736-4E63-B596-AAE6C1FCDE85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43115"/>
      </p:ext>
    </p:extLst>
  </p:cSld>
  <p:clrMapOvr>
    <a:masterClrMapping/>
  </p:clrMapOvr>
  <p:transition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487725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9846FEB2-2BCA-4E85-89D7-60DD85B19D4C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487725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70571"/>
      </p:ext>
    </p:extLst>
  </p:cSld>
  <p:clrMapOvr>
    <a:masterClrMapping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007959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417" y="357166"/>
            <a:ext cx="11582400" cy="4166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417" y="878100"/>
            <a:ext cx="11582400" cy="51000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411354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" y="1803837"/>
            <a:ext cx="11762153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29195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2" y="2407028"/>
            <a:ext cx="10463444" cy="813603"/>
          </a:xfrm>
        </p:spPr>
        <p:txBody>
          <a:bodyPr lIns="0" anchor="t">
            <a:normAutofit/>
          </a:bodyPr>
          <a:lstStyle>
            <a:lvl1pPr algn="l">
              <a:defRPr sz="32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609602" y="3332165"/>
            <a:ext cx="10463444" cy="2505075"/>
          </a:xfrm>
        </p:spPr>
        <p:txBody>
          <a:bodyPr lIns="0"/>
          <a:lstStyle>
            <a:lvl1pPr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>
              <a:defRPr sz="14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2pPr>
            <a:lvl3pPr>
              <a:defRPr sz="12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3pPr>
            <a:lvl4pPr>
              <a:defRPr sz="10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4pPr>
            <a:lvl5pPr>
              <a:defRPr sz="900" b="0" i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742881"/>
      </p:ext>
    </p:extLst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" y="1803837"/>
            <a:ext cx="11762153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29195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2" y="2407028"/>
            <a:ext cx="10463444" cy="1167447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dirty="0"/>
              <a:t>Thank you!</a:t>
            </a:r>
            <a:br>
              <a:rPr lang="en-US" dirty="0"/>
            </a:br>
            <a:r>
              <a:rPr lang="zh-CN" altLang="en-US" dirty="0"/>
              <a:t>谢谢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 userDrawn="1"/>
        </p:nvSpPr>
        <p:spPr>
          <a:xfrm>
            <a:off x="490554" y="4374783"/>
            <a:ext cx="6429316" cy="150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>
                <a:solidFill>
                  <a:srgbClr val="FFFFFF"/>
                </a:solidFill>
                <a:latin typeface="Myriad Pro"/>
                <a:cs typeface="Myriad Pro"/>
              </a:rPr>
              <a:t>Guangdong OPPO Mobile Telecommunications Corp., Ltd</a:t>
            </a:r>
          </a:p>
          <a:p>
            <a:pPr algn="l"/>
            <a:endParaRPr lang="en-US" sz="1050" dirty="0">
              <a:solidFill>
                <a:srgbClr val="FFFFFF"/>
              </a:solidFill>
              <a:latin typeface="Myriad Pro"/>
              <a:cs typeface="Myriad Pro"/>
            </a:endParaRPr>
          </a:p>
          <a:p>
            <a:pPr algn="just"/>
            <a:r>
              <a:rPr lang="zh-TW" altLang="en-US" sz="105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华文细黑"/>
              </a:rPr>
              <a:t>广东欧珀移动通信有限公司</a:t>
            </a:r>
            <a:endParaRPr lang="en-US" altLang="zh-TW" sz="105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332155575"/>
      </p:ext>
    </p:extLst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29195" y="6140587"/>
            <a:ext cx="11791351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 userDrawn="1"/>
        </p:nvSpPr>
        <p:spPr>
          <a:xfrm>
            <a:off x="490554" y="4374783"/>
            <a:ext cx="6429316" cy="150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>
                <a:solidFill>
                  <a:srgbClr val="FFFFFF"/>
                </a:solidFill>
                <a:latin typeface="Myriad Pro"/>
                <a:cs typeface="Myriad Pro"/>
              </a:rPr>
              <a:t>Guangdong OPPO Mobile Telecommunications Corp., Ltd</a:t>
            </a:r>
          </a:p>
          <a:p>
            <a:pPr algn="l"/>
            <a:endParaRPr lang="en-US" sz="1050" dirty="0">
              <a:solidFill>
                <a:srgbClr val="FFFFFF"/>
              </a:solidFill>
              <a:latin typeface="Myriad Pro"/>
              <a:cs typeface="Myriad Pro"/>
            </a:endParaRPr>
          </a:p>
          <a:p>
            <a:pPr algn="just"/>
            <a:r>
              <a:rPr lang="zh-TW" altLang="en-US" sz="105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华文细黑"/>
              </a:rPr>
              <a:t>广东欧珀移动通信有限公司</a:t>
            </a:r>
            <a:endParaRPr lang="en-US" altLang="zh-TW" sz="105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华文细黑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4786008"/>
            <a:ext cx="12192000" cy="1500198"/>
          </a:xfrm>
          <a:prstGeom prst="rect">
            <a:avLst/>
          </a:prstGeom>
          <a:solidFill>
            <a:srgbClr val="00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indent="1074738" defTabSz="457200"/>
            <a:r>
              <a:rPr lang="en-US" altLang="zh-CN" sz="7200" dirty="0">
                <a:solidFill>
                  <a:prstClr val="white"/>
                </a:solidFill>
                <a:ea typeface="微软雅黑" pitchFamily="34" charset="-122"/>
              </a:rPr>
              <a:t>Thanks</a:t>
            </a:r>
            <a:endParaRPr lang="zh-CN" altLang="en-US" sz="7200" dirty="0">
              <a:solidFill>
                <a:prstClr val="white"/>
              </a:solidFill>
              <a:ea typeface="微软雅黑" pitchFamily="34" charset="-122"/>
            </a:endParaRPr>
          </a:p>
        </p:txBody>
      </p:sp>
      <p:pic>
        <p:nvPicPr>
          <p:cNvPr id="14" name="图片 13" descr="本分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42" y="947448"/>
            <a:ext cx="1821199" cy="793475"/>
          </a:xfrm>
          <a:prstGeom prst="rect">
            <a:avLst/>
          </a:prstGeom>
        </p:spPr>
      </p:pic>
      <p:pic>
        <p:nvPicPr>
          <p:cNvPr id="15" name="图片 14" descr="爱员工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806" y="3637983"/>
            <a:ext cx="2713937" cy="736798"/>
          </a:xfrm>
          <a:prstGeom prst="rect">
            <a:avLst/>
          </a:prstGeom>
        </p:spPr>
      </p:pic>
      <p:pic>
        <p:nvPicPr>
          <p:cNvPr id="16" name="图片 15" descr="开放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002" y="1740923"/>
            <a:ext cx="1572571" cy="623445"/>
          </a:xfrm>
          <a:prstGeom prst="rect">
            <a:avLst/>
          </a:prstGeom>
        </p:spPr>
      </p:pic>
      <p:pic>
        <p:nvPicPr>
          <p:cNvPr id="17" name="图片 16" descr="快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803" y="3222966"/>
            <a:ext cx="1643599" cy="830034"/>
          </a:xfrm>
          <a:prstGeom prst="rect">
            <a:avLst/>
          </a:prstGeom>
        </p:spPr>
      </p:pic>
      <p:pic>
        <p:nvPicPr>
          <p:cNvPr id="18" name="图片 17" descr="用户价值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727" y="864715"/>
            <a:ext cx="1945143" cy="686618"/>
          </a:xfrm>
          <a:prstGeom prst="rect">
            <a:avLst/>
          </a:prstGeom>
        </p:spPr>
      </p:pic>
      <p:pic>
        <p:nvPicPr>
          <p:cNvPr id="19" name="图片 18" descr="追求极致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473" y="2214835"/>
            <a:ext cx="3184331" cy="99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613335"/>
      </p:ext>
    </p:extLst>
  </p:cSld>
  <p:clrMapOvr>
    <a:masterClrMapping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385562-C5AB-4645-ADDA-730F7CA2C7E3}" type="datetime1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2019/3/11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8584951F-E311-4F67-9C5E-4AAC13BC553D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07648"/>
      </p:ext>
    </p:extLst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342" y="1611087"/>
            <a:ext cx="11225471" cy="4255354"/>
          </a:xfrm>
        </p:spPr>
        <p:txBody>
          <a:bodyPr lIns="0"/>
          <a:lstStyle>
            <a:lvl1pPr marL="363538" indent="-363538">
              <a:buClr>
                <a:schemeClr val="accent1"/>
              </a:buClr>
              <a:buSzPct val="70000"/>
              <a:buFont typeface="Wingdings" pitchFamily="2" charset="2"/>
              <a:buChar char="n"/>
              <a:defRPr sz="1600" b="0" i="0">
                <a:solidFill>
                  <a:schemeClr val="tx1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1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1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1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03649" y="6327921"/>
            <a:ext cx="2844800" cy="365125"/>
          </a:xfrm>
        </p:spPr>
        <p:txBody>
          <a:bodyPr anchor="t"/>
          <a:lstStyle>
            <a:lvl1pPr algn="r">
              <a:defRPr sz="1000" b="0" i="0">
                <a:solidFill>
                  <a:schemeClr val="accent1"/>
                </a:solidFill>
                <a:latin typeface="+mn-lt"/>
                <a:ea typeface="微软雅黑" pitchFamily="34" charset="-122"/>
                <a:cs typeface="Myriad Pro Light"/>
              </a:defRPr>
            </a:lvl1pPr>
          </a:lstStyle>
          <a:p>
            <a:fld id="{023DF461-746D-40A2-8582-5F73D0B722FD}" type="datetime1">
              <a:rPr lang="zh-CN" altLang="en-US" smtClean="0">
                <a:solidFill>
                  <a:srgbClr val="00925F"/>
                </a:solidFill>
              </a:rPr>
              <a:pPr/>
              <a:t>2019/3/11</a:t>
            </a:fld>
            <a:endParaRPr lang="en-US" dirty="0">
              <a:solidFill>
                <a:srgbClr val="00925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8451" y="6327921"/>
            <a:ext cx="537247" cy="365125"/>
          </a:xfrm>
        </p:spPr>
        <p:txBody>
          <a:bodyPr anchor="t"/>
          <a:lstStyle>
            <a:lvl1pPr>
              <a:defRPr b="0" i="0">
                <a:solidFill>
                  <a:schemeClr val="accent1"/>
                </a:solidFill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>
                <a:solidFill>
                  <a:srgbClr val="00925F"/>
                </a:solidFill>
              </a:rPr>
              <a:pPr/>
              <a:t>‹#›</a:t>
            </a:fld>
            <a:endParaRPr lang="en-US" dirty="0">
              <a:solidFill>
                <a:srgbClr val="00925F"/>
              </a:solidFill>
            </a:endParaRPr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743" y="339161"/>
            <a:ext cx="2372799" cy="525555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/>
        </p:nvCxnSpPr>
        <p:spPr>
          <a:xfrm>
            <a:off x="491870" y="1373190"/>
            <a:ext cx="11230943" cy="1588"/>
          </a:xfrm>
          <a:prstGeom prst="line">
            <a:avLst/>
          </a:prstGeom>
          <a:ln w="12700"/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91870" y="739230"/>
            <a:ext cx="11230943" cy="588829"/>
          </a:xfrm>
        </p:spPr>
        <p:txBody>
          <a:bodyPr lIns="0" anchor="ctr" anchorCtr="0">
            <a:normAutofit/>
          </a:bodyPr>
          <a:lstStyle>
            <a:lvl1pPr algn="l">
              <a:lnSpc>
                <a:spcPct val="100000"/>
              </a:lnSpc>
              <a:defRPr sz="2400" b="0" i="0"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r>
              <a:rPr lang="zh-CN" altLang="en-US" dirty="0"/>
              <a:t>单击添加内容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400887"/>
      </p:ext>
    </p:extLst>
  </p:cSld>
  <p:clrMapOvr>
    <a:masterClrMapping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7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1687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3417" y="1863725"/>
            <a:ext cx="5689600" cy="4491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6217" y="1863725"/>
            <a:ext cx="5689600" cy="4491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52790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67361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312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5.gif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6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image" Target="../media/image5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8797" y="653118"/>
            <a:ext cx="10451507" cy="52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8797" y="1412199"/>
            <a:ext cx="1045150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532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4" r:id="rId2"/>
    <p:sldLayoutId id="2147483675" r:id="rId3"/>
  </p:sldLayoutIdLst>
  <p:hf hdr="0" ftr="0" dt="0"/>
  <p:txStyles>
    <p:titleStyle>
      <a:lvl1pPr algn="l" defTabSz="457189" rtl="0" eaLnBrk="1" latinLnBrk="0" hangingPunct="1">
        <a:spcBef>
          <a:spcPct val="0"/>
        </a:spcBef>
        <a:buNone/>
        <a:defRPr sz="2400" b="0" i="0" kern="1200" spc="300" baseline="0">
          <a:solidFill>
            <a:schemeClr val="tx1"/>
          </a:solidFill>
          <a:latin typeface="Myriad Pro" charset="0"/>
          <a:ea typeface="方正兰亭中粗黑简体" panose="02000000000000000000" pitchFamily="2" charset="-122"/>
          <a:cs typeface="Myriad Pro" charset="0"/>
        </a:defRPr>
      </a:lvl1pPr>
    </p:titleStyle>
    <p:bodyStyle>
      <a:lvl1pPr marL="342892" indent="-342892" algn="l" defTabSz="457189" rtl="0" eaLnBrk="1" latinLnBrk="0" hangingPunct="1">
        <a:lnSpc>
          <a:spcPct val="150000"/>
        </a:lnSpc>
        <a:spcBef>
          <a:spcPct val="20000"/>
        </a:spcBef>
        <a:buClr>
          <a:srgbClr val="00925F"/>
        </a:buClr>
        <a:buFont typeface="微软雅黑" panose="020B0503020204020204" pitchFamily="34" charset="-122"/>
        <a:buChar char="▪"/>
        <a:defRPr sz="2000" kern="1200" baseline="0">
          <a:solidFill>
            <a:schemeClr val="tx1"/>
          </a:solidFill>
          <a:latin typeface="Myriad Pro" charset="0"/>
          <a:ea typeface="方正兰亭纤黑简体" panose="02000000000000000000" pitchFamily="2" charset="-122"/>
          <a:cs typeface="Myriad Pro" charset="0"/>
        </a:defRPr>
      </a:lvl1pPr>
      <a:lvl2pPr marL="742931" indent="-285743" algn="l" defTabSz="457189" rtl="0" eaLnBrk="1" latinLnBrk="0" hangingPunct="1">
        <a:lnSpc>
          <a:spcPct val="150000"/>
        </a:lnSpc>
        <a:spcBef>
          <a:spcPct val="20000"/>
        </a:spcBef>
        <a:buClr>
          <a:srgbClr val="00925F"/>
        </a:buClr>
        <a:buFont typeface="Arial"/>
        <a:buChar char="–"/>
        <a:defRPr sz="1800" kern="1200" baseline="0">
          <a:solidFill>
            <a:schemeClr val="tx1"/>
          </a:solidFill>
          <a:latin typeface="Myriad Pro" charset="0"/>
          <a:ea typeface="方正兰亭纤黑简体" panose="02000000000000000000" pitchFamily="2" charset="-122"/>
          <a:cs typeface="Myriad Pro" charset="0"/>
        </a:defRPr>
      </a:lvl2pPr>
      <a:lvl3pPr marL="1142972" indent="-228594" algn="l" defTabSz="457189" rtl="0" eaLnBrk="1" latinLnBrk="0" hangingPunct="1">
        <a:lnSpc>
          <a:spcPct val="150000"/>
        </a:lnSpc>
        <a:spcBef>
          <a:spcPct val="20000"/>
        </a:spcBef>
        <a:buFont typeface="Arial"/>
        <a:buChar char="•"/>
        <a:defRPr sz="1600" kern="1200" baseline="0">
          <a:solidFill>
            <a:schemeClr val="tx1"/>
          </a:solidFill>
          <a:latin typeface="Myriad Pro" charset="0"/>
          <a:ea typeface="方正兰亭纤黑简体" panose="02000000000000000000" pitchFamily="2" charset="-122"/>
          <a:cs typeface="Myriad Pro" charset="0"/>
        </a:defRPr>
      </a:lvl3pPr>
      <a:lvl4pPr marL="1600160" indent="-228594" algn="l" defTabSz="457189" rtl="0" eaLnBrk="1" latinLnBrk="0" hangingPunct="1">
        <a:lnSpc>
          <a:spcPct val="150000"/>
        </a:lnSpc>
        <a:spcBef>
          <a:spcPct val="20000"/>
        </a:spcBef>
        <a:buFont typeface="Arial"/>
        <a:buChar char="–"/>
        <a:defRPr sz="1400" kern="1200" baseline="0">
          <a:solidFill>
            <a:schemeClr val="tx1"/>
          </a:solidFill>
          <a:latin typeface="Myriad Pro" charset="0"/>
          <a:ea typeface="方正兰亭纤黑简体" panose="02000000000000000000" pitchFamily="2" charset="-122"/>
          <a:cs typeface="Myriad Pro" charset="0"/>
        </a:defRPr>
      </a:lvl4pPr>
      <a:lvl5pPr marL="2057348" indent="-228594" algn="l" defTabSz="457189" rtl="0" eaLnBrk="1" latinLnBrk="0" hangingPunct="1">
        <a:lnSpc>
          <a:spcPct val="150000"/>
        </a:lnSpc>
        <a:spcBef>
          <a:spcPct val="20000"/>
        </a:spcBef>
        <a:buFont typeface="Arial"/>
        <a:buChar char="»"/>
        <a:defRPr sz="1400" kern="1200" baseline="0">
          <a:solidFill>
            <a:schemeClr val="tx1"/>
          </a:solidFill>
          <a:latin typeface="Myriad Pro" charset="0"/>
          <a:ea typeface="方正兰亭纤黑简体" panose="02000000000000000000" pitchFamily="2" charset="-122"/>
          <a:cs typeface="Myriad Pro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3417" y="357166"/>
            <a:ext cx="11582400" cy="4403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417" y="1329350"/>
            <a:ext cx="11582400" cy="51000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</p:txBody>
      </p:sp>
      <p:sp>
        <p:nvSpPr>
          <p:cNvPr id="448516" name="Line 4"/>
          <p:cNvSpPr>
            <a:spLocks noChangeShapeType="1"/>
          </p:cNvSpPr>
          <p:nvPr/>
        </p:nvSpPr>
        <p:spPr bwMode="auto">
          <a:xfrm flipV="1">
            <a:off x="366186" y="789600"/>
            <a:ext cx="114596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灯片编号占位符 1"/>
          <p:cNvSpPr txBox="1">
            <a:spLocks noGrp="1"/>
          </p:cNvSpPr>
          <p:nvPr/>
        </p:nvSpPr>
        <p:spPr bwMode="black">
          <a:xfrm>
            <a:off x="243419" y="6537325"/>
            <a:ext cx="488949" cy="184150"/>
          </a:xfrm>
          <a:prstGeom prst="rect">
            <a:avLst/>
          </a:prstGeom>
          <a:noFill/>
          <a:ln>
            <a:miter lim="800000"/>
          </a:ln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F4DF5D-BBFC-4F2E-A4E3-11BB3603F72C}" type="slidenum">
              <a:rPr lang="zh-CN" altLang="en-US" sz="80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 sz="80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" name="Picture 6" descr="logo.gif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491133" y="142877"/>
            <a:ext cx="2372784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587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Arial" charset="0"/>
          <a:ea typeface="宋体" pitchFamily="2" charset="-122"/>
        </a:defRPr>
      </a:lvl9pPr>
    </p:titleStyle>
    <p:bodyStyle>
      <a:lvl1pPr marL="173355" indent="-1733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09905" indent="-1638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1400">
          <a:solidFill>
            <a:schemeClr val="tx1"/>
          </a:solidFill>
          <a:latin typeface="+mn-lt"/>
          <a:ea typeface="+mn-ea"/>
        </a:defRPr>
      </a:lvl2pPr>
      <a:lvl3pPr marL="855980" indent="-1733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1200">
          <a:solidFill>
            <a:schemeClr val="tx1"/>
          </a:solidFill>
          <a:latin typeface="+mn-lt"/>
          <a:ea typeface="+mn-ea"/>
        </a:defRPr>
      </a:lvl3pPr>
      <a:lvl4pPr marL="1203325" indent="-173355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–"/>
        <a:defRPr sz="1600">
          <a:solidFill>
            <a:schemeClr val="bg1"/>
          </a:solidFill>
          <a:latin typeface="+mn-lt"/>
          <a:ea typeface="+mn-ea"/>
        </a:defRPr>
      </a:lvl4pPr>
      <a:lvl5pPr marL="1539875" indent="-16383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+mn-ea"/>
        </a:defRPr>
      </a:lvl5pPr>
      <a:lvl6pPr marL="19970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+mn-ea"/>
        </a:defRPr>
      </a:lvl6pPr>
      <a:lvl7pPr marL="24542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+mn-ea"/>
        </a:defRPr>
      </a:lvl7pPr>
      <a:lvl8pPr marL="29114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+mn-ea"/>
        </a:defRPr>
      </a:lvl8pPr>
      <a:lvl9pPr marL="33686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pPr defTabSz="457200"/>
            <a:fld id="{B70C1AC9-3E13-47C2-AB17-51DA5FC6DD19}" type="datetime1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2019/3/11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380A3BF-C42B-5B4A-8FD1-FDF44958D93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Picture 6" descr="logo.gi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745" y="277016"/>
            <a:ext cx="2372799" cy="525555"/>
          </a:xfrm>
          <a:prstGeom prst="rect">
            <a:avLst/>
          </a:prstGeom>
        </p:spPr>
      </p:pic>
      <p:pic>
        <p:nvPicPr>
          <p:cNvPr id="8" name="Picture 2" descr="5g imt image"/>
          <p:cNvPicPr>
            <a:picLocks noChangeAspect="1" noChangeArrowheads="1"/>
          </p:cNvPicPr>
          <p:nvPr/>
        </p:nvPicPr>
        <p:blipFill rotWithShape="1"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" y="6311791"/>
            <a:ext cx="1063559" cy="4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22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</p:sldLayoutIdLst>
  <p:transition>
    <p:wedge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pPr defTabSz="457200"/>
            <a:fld id="{5D6ED34D-5EB2-42A1-95A4-16627C09647E}" type="datetime1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2019/3/11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380A3BF-C42B-5B4A-8FD1-FDF44958D93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Picture 6" descr="logo.gi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743" y="277014"/>
            <a:ext cx="2372799" cy="525555"/>
          </a:xfrm>
          <a:prstGeom prst="rect">
            <a:avLst/>
          </a:prstGeom>
        </p:spPr>
      </p:pic>
      <p:pic>
        <p:nvPicPr>
          <p:cNvPr id="8" name="Picture 2" descr="5g imt image"/>
          <p:cNvPicPr>
            <a:picLocks noChangeAspect="1" noChangeArrowheads="1"/>
          </p:cNvPicPr>
          <p:nvPr/>
        </p:nvPicPr>
        <p:blipFill rotWithShape="1"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6311791"/>
            <a:ext cx="1063559" cy="4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90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</p:sldLayoutIdLst>
  <p:transition>
    <p:wedge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文框 13"/>
          <p:cNvSpPr/>
          <p:nvPr/>
        </p:nvSpPr>
        <p:spPr>
          <a:xfrm>
            <a:off x="3941693" y="1221631"/>
            <a:ext cx="4267200" cy="4267200"/>
          </a:xfrm>
          <a:prstGeom prst="frame">
            <a:avLst>
              <a:gd name="adj1" fmla="val 297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rt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000">
            <a:off x="3535879" y="431932"/>
            <a:ext cx="4981694" cy="55658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030" y="2726325"/>
            <a:ext cx="10296395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Consideration on R17</a:t>
            </a:r>
            <a:r>
              <a:rPr lang="zh-Hans" altLang="en-U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 </a:t>
            </a:r>
            <a:r>
              <a:rPr lang="en-US" altLang="zh-Han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Timeline</a:t>
            </a:r>
            <a:r>
              <a:rPr lang="zh-Hans" altLang="en-U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 </a:t>
            </a:r>
            <a:r>
              <a:rPr lang="en-US" altLang="zh-Han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and</a:t>
            </a:r>
            <a:r>
              <a:rPr lang="zh-Hans" altLang="en-U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 </a:t>
            </a:r>
            <a:r>
              <a:rPr lang="en-US" altLang="zh-Hans" sz="44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Scope</a:t>
            </a:r>
            <a:endParaRPr lang="en-US" altLang="zh-CN" sz="4000" b="1" dirty="0">
              <a:solidFill>
                <a:srgbClr val="00925F"/>
              </a:solidFill>
              <a:latin typeface="Myriad Pro" panose="020B0503030403020204" pitchFamily="34" charset="0"/>
              <a:ea typeface="Sharp Sans Display No1" pitchFamily="50" charset="0"/>
              <a:cs typeface="Sharp Sans Display No1" pitchFamily="50" charset="0"/>
              <a:sym typeface="Meiryo" pitchFamily="34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311BDF-B069-7949-B1B5-DA9526BA9F42}"/>
              </a:ext>
            </a:extLst>
          </p:cNvPr>
          <p:cNvSpPr txBox="1"/>
          <p:nvPr/>
        </p:nvSpPr>
        <p:spPr>
          <a:xfrm>
            <a:off x="5501582" y="4419942"/>
            <a:ext cx="105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925F"/>
                </a:solidFill>
                <a:latin typeface="Myriad Pro" panose="020B0503030403020204" pitchFamily="34" charset="0"/>
              </a:rPr>
              <a:t>OPPO</a:t>
            </a:r>
            <a:endParaRPr lang="zh-CN" altLang="en-US" sz="2800" b="1" dirty="0">
              <a:solidFill>
                <a:srgbClr val="00925F"/>
              </a:solidFill>
              <a:latin typeface="Myriad Pro" panose="020B0503030403020204" pitchFamily="34" charset="0"/>
            </a:endParaRPr>
          </a:p>
        </p:txBody>
      </p:sp>
      <p:sp>
        <p:nvSpPr>
          <p:cNvPr id="7" name="副标题 3">
            <a:extLst>
              <a:ext uri="{FF2B5EF4-FFF2-40B4-BE49-F238E27FC236}">
                <a16:creationId xmlns:a16="http://schemas.microsoft.com/office/drawing/2014/main" id="{5DD7241C-9077-6C49-8844-4627C0A9B957}"/>
              </a:ext>
            </a:extLst>
          </p:cNvPr>
          <p:cNvSpPr txBox="1">
            <a:spLocks/>
          </p:cNvSpPr>
          <p:nvPr/>
        </p:nvSpPr>
        <p:spPr bwMode="auto">
          <a:xfrm>
            <a:off x="977030" y="679688"/>
            <a:ext cx="1029639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9103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910388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910388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910388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910388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9103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9103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9103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9103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Myriad Pro" panose="020B0503030403020204" pitchFamily="34" charset="0"/>
                <a:cs typeface="Myriad Pro" panose="020B0503030403020204" pitchFamily="34" charset="0"/>
              </a:rPr>
              <a:t>3GPP TSG RAN Meeting #83	</a:t>
            </a:r>
            <a:r>
              <a:rPr lang="zh-Hans" altLang="en-US" sz="1800" b="1" dirty="0">
                <a:latin typeface="Myriad Pro" panose="020B0503030403020204" pitchFamily="34" charset="0"/>
                <a:cs typeface="Myriad Pro" panose="020B0503030403020204" pitchFamily="34" charset="0"/>
              </a:rPr>
              <a:t>                                        </a:t>
            </a:r>
            <a:r>
              <a:rPr lang="en-US" altLang="zh-CN" sz="1800" b="1" dirty="0">
                <a:latin typeface="Myriad Pro" panose="020B0503030403020204" pitchFamily="34" charset="0"/>
                <a:cs typeface="Myriad Pro" panose="020B0503030403020204" pitchFamily="34" charset="0"/>
              </a:rPr>
              <a:t>RP-19023</a:t>
            </a:r>
            <a:r>
              <a:rPr lang="en-US" altLang="zh-Hans" sz="1800" b="1" dirty="0">
                <a:latin typeface="Myriad Pro" panose="020B0503030403020204" pitchFamily="34" charset="0"/>
                <a:cs typeface="Myriad Pro" panose="020B0503030403020204" pitchFamily="34" charset="0"/>
              </a:rPr>
              <a:t>1</a:t>
            </a:r>
            <a:endParaRPr lang="en-US" altLang="zh-CN" sz="1800" b="1" dirty="0">
              <a:latin typeface="Myriad Pro" panose="020B0503030403020204" pitchFamily="34" charset="0"/>
              <a:cs typeface="Myriad Pro" panose="020B0503030403020204" pitchFamily="34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AU" altLang="zh-CN" sz="1800" b="1" dirty="0">
                <a:ea typeface="SimHei" panose="02010609060101010101" pitchFamily="49" charset="-122"/>
                <a:cs typeface="Myriad Pro" panose="020B0503030403020204" pitchFamily="34" charset="0"/>
              </a:rPr>
              <a:t>Shenzhen, China, March 18 – 21, 2019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AU" altLang="zh-CN" sz="1800" b="1" dirty="0">
                <a:ea typeface="SimHei" panose="02010609060101010101" pitchFamily="49" charset="-122"/>
                <a:cs typeface="Myriad Pro" panose="020B0503030403020204" pitchFamily="34" charset="0"/>
              </a:rPr>
              <a:t>Agenda item: 9.1.1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AU" altLang="zh-CN" sz="1800" b="1" dirty="0">
                <a:ea typeface="SimHei" panose="02010609060101010101" pitchFamily="49" charset="-122"/>
                <a:cs typeface="Myriad Pro" panose="020B0503030403020204" pitchFamily="34" charset="0"/>
              </a:rPr>
              <a:t>Document for: </a:t>
            </a:r>
            <a:r>
              <a:rPr lang="en-US" altLang="zh-Hans" sz="1800" b="1" dirty="0">
                <a:ea typeface="SimHei" panose="02010609060101010101" pitchFamily="49" charset="-122"/>
                <a:cs typeface="Myriad Pro" panose="020B0503030403020204" pitchFamily="34" charset="0"/>
              </a:rPr>
              <a:t>Agreement</a:t>
            </a:r>
            <a:endParaRPr lang="zh-CN" altLang="en-US" sz="1800" b="1" dirty="0">
              <a:ea typeface="SimHei" panose="02010609060101010101" pitchFamily="49" charset="-122"/>
              <a:cs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05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287;p52">
            <a:extLst>
              <a:ext uri="{FF2B5EF4-FFF2-40B4-BE49-F238E27FC236}">
                <a16:creationId xmlns:a16="http://schemas.microsoft.com/office/drawing/2014/main" id="{AA4C20BC-BDD6-4E15-ABA2-0C5D6038D30F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6986"/>
          <a:stretch/>
        </p:blipFill>
        <p:spPr>
          <a:xfrm>
            <a:off x="-6" y="-55317"/>
            <a:ext cx="11425644" cy="69010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1">
            <a:extLst>
              <a:ext uri="{FF2B5EF4-FFF2-40B4-BE49-F238E27FC236}">
                <a16:creationId xmlns:a16="http://schemas.microsoft.com/office/drawing/2014/main" id="{AFC97A49-5385-405D-8A1B-88C2C45F7676}"/>
              </a:ext>
            </a:extLst>
          </p:cNvPr>
          <p:cNvSpPr txBox="1">
            <a:spLocks/>
          </p:cNvSpPr>
          <p:nvPr/>
        </p:nvSpPr>
        <p:spPr>
          <a:xfrm>
            <a:off x="115402" y="30945"/>
            <a:ext cx="10972800" cy="517579"/>
          </a:xfrm>
          <a:prstGeom prst="rect">
            <a:avLst/>
          </a:prstGeom>
        </p:spPr>
        <p:txBody>
          <a:bodyPr/>
          <a:lstStyle>
            <a:lvl1pPr algn="ctr" defTabSz="609570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marL="0" marR="0" lvl="0" indent="0" algn="l" defTabSz="8127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</a:rPr>
              <a:t>R16 Timeline and Work in Further Release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2B038E-0857-9A41-B450-A0BC2742F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036" y="2744198"/>
            <a:ext cx="9037433" cy="347726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NR (including </a:t>
            </a:r>
            <a:r>
              <a:rPr lang="en-US" altLang="zh-CN" dirty="0" err="1"/>
              <a:t>eMBB</a:t>
            </a:r>
            <a:r>
              <a:rPr lang="en-US" altLang="zh-CN" dirty="0"/>
              <a:t> and URLLC) will be deployed based on R15 and further R16 enhancements</a:t>
            </a:r>
          </a:p>
          <a:p>
            <a:pPr lvl="1"/>
            <a:r>
              <a:rPr lang="en-US" altLang="zh-CN" dirty="0"/>
              <a:t>R15: Important / Extensive R15 maintenance work for specification robustness / reliability leads to product implementation issue because of multiple drops and limited discussion</a:t>
            </a:r>
          </a:p>
          <a:p>
            <a:pPr lvl="1"/>
            <a:r>
              <a:rPr lang="en-US" altLang="zh-CN" dirty="0"/>
              <a:t>R16: Limited TU for numbers of SI/WI which are interested by industry / operator and regarded as the first step into vertical</a:t>
            </a:r>
          </a:p>
          <a:p>
            <a:pPr lvl="1"/>
            <a:r>
              <a:rPr lang="en-US" altLang="zh-CN" dirty="0"/>
              <a:t>Lacking of Inter-TSG coordination because of systematic study and discussion</a:t>
            </a:r>
          </a:p>
          <a:p>
            <a:r>
              <a:rPr lang="en-US" altLang="zh-CN" dirty="0"/>
              <a:t>NR R17 will target for new enablers for NR system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15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B-2"/>
          <p:cNvSpPr>
            <a:spLocks/>
          </p:cNvSpPr>
          <p:nvPr/>
        </p:nvSpPr>
        <p:spPr bwMode="auto">
          <a:xfrm flipH="1">
            <a:off x="5581261" y="1465431"/>
            <a:ext cx="825671" cy="601494"/>
          </a:xfrm>
          <a:custGeom>
            <a:avLst/>
            <a:gdLst>
              <a:gd name="connsiteX0" fmla="*/ 36197 w 830263"/>
              <a:gd name="connsiteY0" fmla="*/ 0 h 604838"/>
              <a:gd name="connsiteX1" fmla="*/ 830263 w 830263"/>
              <a:gd name="connsiteY1" fmla="*/ 0 h 604838"/>
              <a:gd name="connsiteX2" fmla="*/ 830263 w 830263"/>
              <a:gd name="connsiteY2" fmla="*/ 482600 h 604838"/>
              <a:gd name="connsiteX3" fmla="*/ 572231 w 830263"/>
              <a:gd name="connsiteY3" fmla="*/ 482600 h 604838"/>
              <a:gd name="connsiteX4" fmla="*/ 536805 w 830263"/>
              <a:gd name="connsiteY4" fmla="*/ 482600 h 604838"/>
              <a:gd name="connsiteX5" fmla="*/ 415925 w 830263"/>
              <a:gd name="connsiteY5" fmla="*/ 604838 h 604838"/>
              <a:gd name="connsiteX6" fmla="*/ 293687 w 830263"/>
              <a:gd name="connsiteY6" fmla="*/ 482600 h 604838"/>
              <a:gd name="connsiteX7" fmla="*/ 175973 w 830263"/>
              <a:gd name="connsiteY7" fmla="*/ 482600 h 604838"/>
              <a:gd name="connsiteX8" fmla="*/ 36197 w 830263"/>
              <a:gd name="connsiteY8" fmla="*/ 482600 h 604838"/>
              <a:gd name="connsiteX9" fmla="*/ 0 w 830263"/>
              <a:gd name="connsiteY9" fmla="*/ 446263 h 604838"/>
              <a:gd name="connsiteX10" fmla="*/ 0 w 830263"/>
              <a:gd name="connsiteY10" fmla="*/ 36337 h 604838"/>
              <a:gd name="connsiteX11" fmla="*/ 36197 w 830263"/>
              <a:gd name="connsiteY11" fmla="*/ 0 h 6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0263" h="604838">
                <a:moveTo>
                  <a:pt x="36197" y="0"/>
                </a:moveTo>
                <a:lnTo>
                  <a:pt x="830263" y="0"/>
                </a:lnTo>
                <a:cubicBezTo>
                  <a:pt x="830263" y="0"/>
                  <a:pt x="830263" y="0"/>
                  <a:pt x="830263" y="482600"/>
                </a:cubicBezTo>
                <a:cubicBezTo>
                  <a:pt x="830263" y="482600"/>
                  <a:pt x="830263" y="482600"/>
                  <a:pt x="572231" y="482600"/>
                </a:cubicBezTo>
                <a:lnTo>
                  <a:pt x="536805" y="482600"/>
                </a:lnTo>
                <a:lnTo>
                  <a:pt x="415925" y="604838"/>
                </a:lnTo>
                <a:lnTo>
                  <a:pt x="293687" y="482600"/>
                </a:lnTo>
                <a:lnTo>
                  <a:pt x="175973" y="482600"/>
                </a:lnTo>
                <a:cubicBezTo>
                  <a:pt x="132354" y="482600"/>
                  <a:pt x="85826" y="482600"/>
                  <a:pt x="36197" y="482600"/>
                </a:cubicBezTo>
                <a:cubicBezTo>
                  <a:pt x="15836" y="482600"/>
                  <a:pt x="0" y="466703"/>
                  <a:pt x="0" y="446263"/>
                </a:cubicBezTo>
                <a:cubicBezTo>
                  <a:pt x="0" y="446263"/>
                  <a:pt x="0" y="446263"/>
                  <a:pt x="0" y="36337"/>
                </a:cubicBezTo>
                <a:cubicBezTo>
                  <a:pt x="0" y="17033"/>
                  <a:pt x="15836" y="0"/>
                  <a:pt x="3619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39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98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yriad Pro Light"/>
              <a:ea typeface="方正兰亭纤黑简体"/>
              <a:cs typeface="+mn-cs"/>
            </a:endParaRPr>
          </a:p>
        </p:txBody>
      </p:sp>
      <p:pic>
        <p:nvPicPr>
          <p:cNvPr id="20" name="Google Shape;287;p52">
            <a:extLst>
              <a:ext uri="{FF2B5EF4-FFF2-40B4-BE49-F238E27FC236}">
                <a16:creationId xmlns:a16="http://schemas.microsoft.com/office/drawing/2014/main" id="{775AC22D-6B31-4C5A-8076-08C2D3D17A96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6986"/>
          <a:stretch/>
        </p:blipFill>
        <p:spPr>
          <a:xfrm>
            <a:off x="-6" y="-55317"/>
            <a:ext cx="11425644" cy="69010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标题 1">
            <a:extLst>
              <a:ext uri="{FF2B5EF4-FFF2-40B4-BE49-F238E27FC236}">
                <a16:creationId xmlns:a16="http://schemas.microsoft.com/office/drawing/2014/main" id="{A32B12D0-CE11-4E8C-B7C0-CE082090DFBB}"/>
              </a:ext>
            </a:extLst>
          </p:cNvPr>
          <p:cNvSpPr txBox="1">
            <a:spLocks/>
          </p:cNvSpPr>
          <p:nvPr/>
        </p:nvSpPr>
        <p:spPr>
          <a:xfrm>
            <a:off x="115402" y="30945"/>
            <a:ext cx="10972800" cy="517579"/>
          </a:xfrm>
          <a:prstGeom prst="rect">
            <a:avLst/>
          </a:prstGeom>
        </p:spPr>
        <p:txBody>
          <a:bodyPr/>
          <a:lstStyle>
            <a:lvl1pPr algn="ctr" defTabSz="609570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marL="0" marR="0" lvl="0" indent="0" algn="l" defTabSz="8127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</a:rPr>
              <a:t>R17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</a:rPr>
              <a:t>Timelin</a:t>
            </a:r>
            <a:r>
              <a:rPr lang="en-US" altLang="zh-CN" sz="3200" dirty="0">
                <a:solidFill>
                  <a:srgbClr val="FFFFFF"/>
                </a:solidFill>
                <a:latin typeface="Calibri"/>
              </a:rPr>
              <a:t>e and Consideration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A87CD97-D476-4F45-98DB-CADC26152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10" y="2417160"/>
            <a:ext cx="9365147" cy="3959828"/>
          </a:xfrm>
          <a:prstGeom prst="rect">
            <a:avLst/>
          </a:prstGeom>
        </p:spPr>
      </p:pic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3255A352-EBC6-FA48-A995-8F4DDD093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1800" dirty="0">
                <a:solidFill>
                  <a:schemeClr val="tx1"/>
                </a:solidFill>
              </a:rPr>
              <a:t>Appropriate time for R17 (e.g. 18 months at least) to handle the study of new enablers of R17</a:t>
            </a:r>
          </a:p>
          <a:p>
            <a:pPr>
              <a:lnSpc>
                <a:spcPct val="120000"/>
              </a:lnSpc>
            </a:pPr>
            <a:r>
              <a:rPr kumimoji="1" lang="en-US" altLang="zh-CN" sz="1800" dirty="0">
                <a:solidFill>
                  <a:schemeClr val="tx1"/>
                </a:solidFill>
              </a:rPr>
              <a:t>Some TU needs to be reserved for requirements from other TSG or other SDO</a:t>
            </a:r>
            <a:r>
              <a:rPr kumimoji="1" lang="zh-Hans" altLang="en-US" sz="1800" dirty="0">
                <a:solidFill>
                  <a:schemeClr val="tx1"/>
                </a:solidFill>
              </a:rPr>
              <a:t> </a:t>
            </a:r>
            <a:r>
              <a:rPr kumimoji="1" lang="en-US" altLang="zh-Hans" sz="1800" dirty="0">
                <a:solidFill>
                  <a:schemeClr val="tx1"/>
                </a:solidFill>
              </a:rPr>
              <a:t>or urgent requirements from operators</a:t>
            </a:r>
            <a:endParaRPr kumimoji="1"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726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B-2"/>
          <p:cNvSpPr>
            <a:spLocks/>
          </p:cNvSpPr>
          <p:nvPr/>
        </p:nvSpPr>
        <p:spPr bwMode="auto">
          <a:xfrm flipH="1">
            <a:off x="5581261" y="1465431"/>
            <a:ext cx="825671" cy="601494"/>
          </a:xfrm>
          <a:custGeom>
            <a:avLst/>
            <a:gdLst>
              <a:gd name="connsiteX0" fmla="*/ 36197 w 830263"/>
              <a:gd name="connsiteY0" fmla="*/ 0 h 604838"/>
              <a:gd name="connsiteX1" fmla="*/ 830263 w 830263"/>
              <a:gd name="connsiteY1" fmla="*/ 0 h 604838"/>
              <a:gd name="connsiteX2" fmla="*/ 830263 w 830263"/>
              <a:gd name="connsiteY2" fmla="*/ 482600 h 604838"/>
              <a:gd name="connsiteX3" fmla="*/ 572231 w 830263"/>
              <a:gd name="connsiteY3" fmla="*/ 482600 h 604838"/>
              <a:gd name="connsiteX4" fmla="*/ 536805 w 830263"/>
              <a:gd name="connsiteY4" fmla="*/ 482600 h 604838"/>
              <a:gd name="connsiteX5" fmla="*/ 415925 w 830263"/>
              <a:gd name="connsiteY5" fmla="*/ 604838 h 604838"/>
              <a:gd name="connsiteX6" fmla="*/ 293687 w 830263"/>
              <a:gd name="connsiteY6" fmla="*/ 482600 h 604838"/>
              <a:gd name="connsiteX7" fmla="*/ 175973 w 830263"/>
              <a:gd name="connsiteY7" fmla="*/ 482600 h 604838"/>
              <a:gd name="connsiteX8" fmla="*/ 36197 w 830263"/>
              <a:gd name="connsiteY8" fmla="*/ 482600 h 604838"/>
              <a:gd name="connsiteX9" fmla="*/ 0 w 830263"/>
              <a:gd name="connsiteY9" fmla="*/ 446263 h 604838"/>
              <a:gd name="connsiteX10" fmla="*/ 0 w 830263"/>
              <a:gd name="connsiteY10" fmla="*/ 36337 h 604838"/>
              <a:gd name="connsiteX11" fmla="*/ 36197 w 830263"/>
              <a:gd name="connsiteY11" fmla="*/ 0 h 6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0263" h="604838">
                <a:moveTo>
                  <a:pt x="36197" y="0"/>
                </a:moveTo>
                <a:lnTo>
                  <a:pt x="830263" y="0"/>
                </a:lnTo>
                <a:cubicBezTo>
                  <a:pt x="830263" y="0"/>
                  <a:pt x="830263" y="0"/>
                  <a:pt x="830263" y="482600"/>
                </a:cubicBezTo>
                <a:cubicBezTo>
                  <a:pt x="830263" y="482600"/>
                  <a:pt x="830263" y="482600"/>
                  <a:pt x="572231" y="482600"/>
                </a:cubicBezTo>
                <a:lnTo>
                  <a:pt x="536805" y="482600"/>
                </a:lnTo>
                <a:lnTo>
                  <a:pt x="415925" y="604838"/>
                </a:lnTo>
                <a:lnTo>
                  <a:pt x="293687" y="482600"/>
                </a:lnTo>
                <a:lnTo>
                  <a:pt x="175973" y="482600"/>
                </a:lnTo>
                <a:cubicBezTo>
                  <a:pt x="132354" y="482600"/>
                  <a:pt x="85826" y="482600"/>
                  <a:pt x="36197" y="482600"/>
                </a:cubicBezTo>
                <a:cubicBezTo>
                  <a:pt x="15836" y="482600"/>
                  <a:pt x="0" y="466703"/>
                  <a:pt x="0" y="446263"/>
                </a:cubicBezTo>
                <a:cubicBezTo>
                  <a:pt x="0" y="446263"/>
                  <a:pt x="0" y="446263"/>
                  <a:pt x="0" y="36337"/>
                </a:cubicBezTo>
                <a:cubicBezTo>
                  <a:pt x="0" y="17033"/>
                  <a:pt x="15836" y="0"/>
                  <a:pt x="3619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39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98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yriad Pro Light"/>
              <a:ea typeface="方正兰亭纤黑简体"/>
              <a:cs typeface="+mn-cs"/>
            </a:endParaRPr>
          </a:p>
        </p:txBody>
      </p:sp>
      <p:pic>
        <p:nvPicPr>
          <p:cNvPr id="20" name="Google Shape;287;p52">
            <a:extLst>
              <a:ext uri="{FF2B5EF4-FFF2-40B4-BE49-F238E27FC236}">
                <a16:creationId xmlns:a16="http://schemas.microsoft.com/office/drawing/2014/main" id="{775AC22D-6B31-4C5A-8076-08C2D3D17A96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6986"/>
          <a:stretch/>
        </p:blipFill>
        <p:spPr>
          <a:xfrm>
            <a:off x="-6" y="-55317"/>
            <a:ext cx="11425644" cy="69010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标题 1">
            <a:extLst>
              <a:ext uri="{FF2B5EF4-FFF2-40B4-BE49-F238E27FC236}">
                <a16:creationId xmlns:a16="http://schemas.microsoft.com/office/drawing/2014/main" id="{A32B12D0-CE11-4E8C-B7C0-CE082090DFBB}"/>
              </a:ext>
            </a:extLst>
          </p:cNvPr>
          <p:cNvSpPr txBox="1">
            <a:spLocks/>
          </p:cNvSpPr>
          <p:nvPr/>
        </p:nvSpPr>
        <p:spPr>
          <a:xfrm>
            <a:off x="115402" y="30945"/>
            <a:ext cx="10972800" cy="517579"/>
          </a:xfrm>
          <a:prstGeom prst="rect">
            <a:avLst/>
          </a:prstGeom>
        </p:spPr>
        <p:txBody>
          <a:bodyPr/>
          <a:lstStyle>
            <a:lvl1pPr algn="ctr" defTabSz="609570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marL="0" marR="0" lvl="0" indent="0" algn="l" defTabSz="8127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FFFFFF"/>
                </a:solidFill>
                <a:latin typeface="Calibri"/>
              </a:rPr>
              <a:t>Candidate Topics in R17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E2A9864-722C-C040-A2F3-A8F3E8858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417" y="878101"/>
            <a:ext cx="11582400" cy="1075960"/>
          </a:xfrm>
        </p:spPr>
        <p:txBody>
          <a:bodyPr/>
          <a:lstStyle/>
          <a:p>
            <a:r>
              <a:rPr kumimoji="1" lang="en-US" altLang="zh-CN" sz="2400" dirty="0"/>
              <a:t>Key issues found when R15 deployed or implemented and topics continued of R16</a:t>
            </a:r>
          </a:p>
          <a:p>
            <a:r>
              <a:rPr kumimoji="1" lang="en-US" altLang="zh-CN" sz="2400" dirty="0"/>
              <a:t>New topics for future NR services</a:t>
            </a:r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51AFDB-D072-6A40-8279-50E354E1070E}"/>
              </a:ext>
            </a:extLst>
          </p:cNvPr>
          <p:cNvSpPr txBox="1"/>
          <p:nvPr/>
        </p:nvSpPr>
        <p:spPr>
          <a:xfrm>
            <a:off x="1693942" y="2411093"/>
            <a:ext cx="3596640" cy="35763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R16 Continuation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V2X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URLLC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MIMO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NR-U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SON/MDT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1"/>
                </a:solidFill>
                <a:latin typeface="Microsoft YaHei" charset="-122"/>
                <a:ea typeface="Microsoft YaHei" charset="-122"/>
              </a:rPr>
              <a:t>Power saving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C54542-90AD-B447-9F05-B215FAAE189F}"/>
              </a:ext>
            </a:extLst>
          </p:cNvPr>
          <p:cNvSpPr txBox="1"/>
          <p:nvPr/>
        </p:nvSpPr>
        <p:spPr>
          <a:xfrm>
            <a:off x="6741107" y="2401782"/>
            <a:ext cx="3596640" cy="35763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R17 New Topics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 SL Support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-US" altLang="zh-Hans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NR-</a:t>
            </a:r>
            <a:r>
              <a:rPr kumimoji="1" lang="en" altLang="zh-CN" sz="2800" dirty="0" err="1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IoT</a:t>
            </a:r>
            <a:endParaRPr kumimoji="1" lang="en" altLang="zh-CN" sz="2800" dirty="0">
              <a:solidFill>
                <a:schemeClr val="tx2"/>
              </a:solidFill>
              <a:latin typeface="Microsoft YaHei" charset="-122"/>
              <a:ea typeface="Microsoft YaHei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 </a:t>
            </a:r>
            <a:r>
              <a:rPr kumimoji="1" lang="en-US" altLang="zh-Hans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Broadcast</a:t>
            </a:r>
            <a:endParaRPr kumimoji="1" lang="en" altLang="zh-CN" sz="2800" dirty="0">
              <a:solidFill>
                <a:schemeClr val="tx2"/>
              </a:solidFill>
              <a:latin typeface="Microsoft YaHei" charset="-122"/>
              <a:ea typeface="Microsoft YaHei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 Multi-SIM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2"/>
                </a:solidFill>
                <a:latin typeface="Microsoft YaHei" charset="-122"/>
                <a:ea typeface="Microsoft YaHei" charset="-122"/>
              </a:rPr>
              <a:t>NR Drone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en" altLang="zh-CN" sz="2800" dirty="0">
                <a:solidFill>
                  <a:schemeClr val="tx1"/>
                </a:solidFill>
                <a:latin typeface="Microsoft YaHei" charset="-122"/>
                <a:ea typeface="Microsoft YaHei" charset="-122"/>
              </a:rPr>
              <a:t>AI for RAN?</a:t>
            </a:r>
          </a:p>
        </p:txBody>
      </p:sp>
    </p:spTree>
    <p:extLst>
      <p:ext uri="{BB962C8B-B14F-4D97-AF65-F5344CB8AC3E}">
        <p14:creationId xmlns:p14="http://schemas.microsoft.com/office/powerpoint/2010/main" val="388856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70" y="-895188"/>
            <a:ext cx="8290045" cy="850083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09655" y="2341418"/>
            <a:ext cx="3041072" cy="21197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52220" y="2607255"/>
            <a:ext cx="39490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60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THANK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6000" b="1" dirty="0">
                <a:solidFill>
                  <a:srgbClr val="00925F"/>
                </a:solidFill>
                <a:latin typeface="Myriad Pro" panose="020B0503030403020204" pitchFamily="34" charset="0"/>
                <a:ea typeface="Sharp Sans Display No1" pitchFamily="50" charset="0"/>
                <a:cs typeface="Sharp Sans Display No1" pitchFamily="50" charset="0"/>
                <a:sym typeface="Meiryo" pitchFamily="34" charset="-128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220851467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6_Office Theme">
  <a:themeElements>
    <a:clrScheme name="Custom 1">
      <a:dk1>
        <a:srgbClr val="000000"/>
      </a:dk1>
      <a:lt1>
        <a:srgbClr val="FFFFFF"/>
      </a:lt1>
      <a:dk2>
        <a:srgbClr val="BFBFBF"/>
      </a:dk2>
      <a:lt2>
        <a:srgbClr val="FFFFFF"/>
      </a:lt2>
      <a:accent1>
        <a:srgbClr val="00925F"/>
      </a:accent1>
      <a:accent2>
        <a:srgbClr val="FB9128"/>
      </a:accent2>
      <a:accent3>
        <a:srgbClr val="5F2EAB"/>
      </a:accent3>
      <a:accent4>
        <a:srgbClr val="20A6D7"/>
      </a:accent4>
      <a:accent5>
        <a:srgbClr val="DA0D41"/>
      </a:accent5>
      <a:accent6>
        <a:srgbClr val="F4DD4D"/>
      </a:accent6>
      <a:hlink>
        <a:srgbClr val="3DDA6F"/>
      </a:hlink>
      <a:folHlink>
        <a:srgbClr val="A0EBC1"/>
      </a:folHlink>
    </a:clrScheme>
    <a:fontScheme name="OPPO粗黑+纤黑">
      <a:majorFont>
        <a:latin typeface="Myriad Pro"/>
        <a:ea typeface="方正兰亭中粗黑简体"/>
        <a:cs typeface=""/>
      </a:majorFont>
      <a:minorFont>
        <a:latin typeface="Myriad Pro"/>
        <a:ea typeface="方正兰亭纤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tailEnd type="triangl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&amp;C-2010">
  <a:themeElements>
    <a:clrScheme name="S&amp;C-2010 17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7889FB"/>
      </a:accent1>
      <a:accent2>
        <a:srgbClr val="D6DBFE"/>
      </a:accent2>
      <a:accent3>
        <a:srgbClr val="FFFFFF"/>
      </a:accent3>
      <a:accent4>
        <a:srgbClr val="000000"/>
      </a:accent4>
      <a:accent5>
        <a:srgbClr val="BEC4FD"/>
      </a:accent5>
      <a:accent6>
        <a:srgbClr val="C2C6E6"/>
      </a:accent6>
      <a:hlink>
        <a:srgbClr val="7889FB"/>
      </a:hlink>
      <a:folHlink>
        <a:srgbClr val="9900CC"/>
      </a:folHlink>
    </a:clrScheme>
    <a:fontScheme name="S&amp;C-201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&amp;C-201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99"/>
        </a:accent1>
        <a:accent2>
          <a:srgbClr val="71BFA7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66AD97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71BFA7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66AD97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8CC800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7EB500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5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6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59900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7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59900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8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99"/>
        </a:accent1>
        <a:accent2>
          <a:srgbClr val="71BFA7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66AD97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71BFA7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66AD97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8CC800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7EB500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3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4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59900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5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59900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6">
        <a:dk1>
          <a:srgbClr val="000000"/>
        </a:dk1>
        <a:lt1>
          <a:srgbClr val="FFFFFF"/>
        </a:lt1>
        <a:dk2>
          <a:srgbClr val="061DC8"/>
        </a:dk2>
        <a:lt2>
          <a:srgbClr val="808080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7889FB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&amp;C-2010 1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7889FB"/>
        </a:accent1>
        <a:accent2>
          <a:srgbClr val="D6DBFE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C2C6E6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878787"/>
      </a:dk2>
      <a:lt2>
        <a:srgbClr val="F8F8F8"/>
      </a:lt2>
      <a:accent1>
        <a:srgbClr val="00925F"/>
      </a:accent1>
      <a:accent2>
        <a:srgbClr val="6CBE99"/>
      </a:accent2>
      <a:accent3>
        <a:srgbClr val="96D7B4"/>
      </a:accent3>
      <a:accent4>
        <a:srgbClr val="000000"/>
      </a:accent4>
      <a:accent5>
        <a:srgbClr val="575757"/>
      </a:accent5>
      <a:accent6>
        <a:srgbClr val="878787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ysClr val="window" lastClr="FFFFFF"/>
      </a:lt1>
      <a:dk2>
        <a:srgbClr val="878787"/>
      </a:dk2>
      <a:lt2>
        <a:srgbClr val="F8F8F8"/>
      </a:lt2>
      <a:accent1>
        <a:srgbClr val="00925F"/>
      </a:accent1>
      <a:accent2>
        <a:srgbClr val="6CBE99"/>
      </a:accent2>
      <a:accent3>
        <a:srgbClr val="96D7B4"/>
      </a:accent3>
      <a:accent4>
        <a:srgbClr val="000000"/>
      </a:accent4>
      <a:accent5>
        <a:srgbClr val="575757"/>
      </a:accent5>
      <a:accent6>
        <a:srgbClr val="878787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7579</TotalTime>
  <Words>211</Words>
  <Application>Microsoft Macintosh PowerPoint</Application>
  <PresentationFormat>宽屏</PresentationFormat>
  <Paragraphs>38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5" baseType="lpstr">
      <vt:lpstr>等线</vt:lpstr>
      <vt:lpstr>方正兰亭纤黑简体</vt:lpstr>
      <vt:lpstr>方正兰亭中粗黑简体</vt:lpstr>
      <vt:lpstr>黑体</vt:lpstr>
      <vt:lpstr>黑体</vt:lpstr>
      <vt:lpstr>华文细黑</vt:lpstr>
      <vt:lpstr>宋体</vt:lpstr>
      <vt:lpstr>微软雅黑</vt:lpstr>
      <vt:lpstr>微软雅黑</vt:lpstr>
      <vt:lpstr>Meiryo</vt:lpstr>
      <vt:lpstr>Myriad Pro</vt:lpstr>
      <vt:lpstr>Myriad Pro Light</vt:lpstr>
      <vt:lpstr>Sharp Sans Display No1</vt:lpstr>
      <vt:lpstr>Arial</vt:lpstr>
      <vt:lpstr>Calibri</vt:lpstr>
      <vt:lpstr>Wingdings</vt:lpstr>
      <vt:lpstr>6_Office Theme</vt:lpstr>
      <vt:lpstr>S&amp;C-2010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杨 宁</cp:lastModifiedBy>
  <cp:revision>2020</cp:revision>
  <dcterms:created xsi:type="dcterms:W3CDTF">2017-05-13T08:50:19Z</dcterms:created>
  <dcterms:modified xsi:type="dcterms:W3CDTF">2019-03-11T10:58:07Z</dcterms:modified>
</cp:coreProperties>
</file>