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7"/>
  </p:notesMasterIdLst>
  <p:handoutMasterIdLst>
    <p:handoutMasterId r:id="rId8"/>
  </p:handoutMasterIdLst>
  <p:sldIdLst>
    <p:sldId id="386" r:id="rId2"/>
    <p:sldId id="599" r:id="rId3"/>
    <p:sldId id="600" r:id="rId4"/>
    <p:sldId id="601" r:id="rId5"/>
    <p:sldId id="602" r:id="rId6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BF1FB7"/>
    <a:srgbClr val="DE007F"/>
    <a:srgbClr val="FCFF8B"/>
    <a:srgbClr val="70126C"/>
    <a:srgbClr val="000000"/>
    <a:srgbClr val="41067C"/>
    <a:srgbClr val="C5FFE5"/>
    <a:srgbClr val="B7EEFF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 varScale="1">
        <p:scale>
          <a:sx n="89" d="100"/>
          <a:sy n="89" d="100"/>
        </p:scale>
        <p:origin x="1181" y="67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44" y="-102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2019-03-11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2019-03-11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  <p:grpSp>
        <p:nvGrpSpPr>
          <p:cNvPr id="17" name="Group 3"/>
          <p:cNvGrpSpPr>
            <a:grpSpLocks/>
          </p:cNvGrpSpPr>
          <p:nvPr userDrawn="1"/>
        </p:nvGrpSpPr>
        <p:grpSpPr bwMode="auto">
          <a:xfrm>
            <a:off x="209550" y="134938"/>
            <a:ext cx="2320925" cy="450850"/>
            <a:chOff x="36" y="73"/>
            <a:chExt cx="1462" cy="284"/>
          </a:xfrm>
        </p:grpSpPr>
        <p:pic>
          <p:nvPicPr>
            <p:cNvPr id="18" name="Picture 4" descr="반드시일등합시다_일반서체_LG Red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5"/>
            <p:cNvSpPr>
              <a:spLocks noChangeArrowheads="1"/>
            </p:cNvSpPr>
            <p:nvPr userDrawn="1"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 userDrawn="1"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1432" y="6237312"/>
            <a:ext cx="936104" cy="45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908050"/>
            <a:ext cx="8915891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5E78C55F-1C30-42ED-8A20-F42AE446A9F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503237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1075"/>
            <a:ext cx="8915400" cy="5327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7761312" y="6500834"/>
            <a:ext cx="2056780" cy="264108"/>
          </a:xfrm>
          <a:ln>
            <a:solidFill>
              <a:srgbClr val="FF0000"/>
            </a:solidFill>
          </a:ln>
        </p:spPr>
        <p:txBody>
          <a:bodyPr/>
          <a:lstStyle>
            <a:lvl1pPr algn="ctr">
              <a:defRPr sz="1200" b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0" y="-27384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en-US" altLang="ko-KR" sz="2800" b="0" dirty="0" smtClean="0">
                <a:latin typeface="+mj-ea"/>
                <a:ea typeface="+mj-ea"/>
              </a:rPr>
              <a:t>Source: LG Electronics</a:t>
            </a:r>
          </a:p>
          <a:p>
            <a:pPr algn="ctr">
              <a:buNone/>
            </a:pPr>
            <a:r>
              <a:rPr lang="en-US" altLang="ko-KR" sz="2800" b="0" dirty="0" smtClean="0">
                <a:latin typeface="+mj-ea"/>
                <a:ea typeface="+mj-ea"/>
              </a:rPr>
              <a:t>Document for: Discussion</a:t>
            </a:r>
          </a:p>
          <a:p>
            <a:pPr algn="ctr">
              <a:buNone/>
            </a:pPr>
            <a:r>
              <a:rPr lang="en-US" altLang="ko-KR" sz="2800" b="0" dirty="0" smtClean="0">
                <a:latin typeface="+mj-ea"/>
                <a:ea typeface="+mj-ea"/>
              </a:rPr>
              <a:t>Agenda Item: 9.1.1</a:t>
            </a:r>
            <a:endParaRPr lang="ko-KR" altLang="en-US" sz="2800" b="0" dirty="0">
              <a:latin typeface="+mj-ea"/>
              <a:ea typeface="+mj-ea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</a:rPr>
              <a:t>Motivation for new WID: </a:t>
            </a: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</a:rPr>
              <a:t>NR V2X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7" y="6237312"/>
            <a:ext cx="104247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393086" y="188640"/>
            <a:ext cx="136815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j-ea"/>
                <a:ea typeface="+mj-ea"/>
              </a:rPr>
              <a:t>RP-190227</a:t>
            </a:r>
            <a:endParaRPr lang="ko-KR" altLang="en-US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480" y="391949"/>
            <a:ext cx="39604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j-ea"/>
                <a:ea typeface="+mj-ea"/>
              </a:rPr>
              <a:t>3GPP TSG RAN Meeting #</a:t>
            </a:r>
            <a:r>
              <a:rPr lang="en-US" altLang="ko-KR" dirty="0" smtClean="0">
                <a:latin typeface="+mj-ea"/>
                <a:ea typeface="+mj-ea"/>
              </a:rPr>
              <a:t>83</a:t>
            </a:r>
          </a:p>
          <a:p>
            <a:r>
              <a:rPr lang="en-US" altLang="ko-KR" dirty="0">
                <a:latin typeface="+mj-ea"/>
                <a:ea typeface="+mj-ea"/>
              </a:rPr>
              <a:t>Shenzhen, China, March 18-21, 2019</a:t>
            </a:r>
            <a:endParaRPr lang="ko-KR" altLang="en-US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prstClr val="black"/>
                </a:solidFill>
              </a:rPr>
              <a:t>Summary of NR V2X SI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100% completion is proposed in the status report.</a:t>
            </a:r>
          </a:p>
          <a:p>
            <a:pPr lvl="1"/>
            <a:r>
              <a:rPr lang="en-US" altLang="ko-KR" dirty="0" smtClean="0"/>
              <a:t>RAN1/2/3 concluded the completion of the study.</a:t>
            </a:r>
          </a:p>
          <a:p>
            <a:pPr lvl="1"/>
            <a:r>
              <a:rPr lang="en-US" altLang="ko-KR" dirty="0" smtClean="0"/>
              <a:t>TR 38.885 v2.0.0 is submitted to RAN.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NR V2X study scope</a:t>
            </a:r>
          </a:p>
          <a:p>
            <a:pPr lvl="1"/>
            <a:r>
              <a:rPr lang="en-US" altLang="ko-KR" dirty="0" err="1" smtClean="0"/>
              <a:t>Sidelink</a:t>
            </a:r>
            <a:r>
              <a:rPr lang="en-US" altLang="ko-KR" dirty="0" smtClean="0"/>
              <a:t> design</a:t>
            </a:r>
          </a:p>
          <a:p>
            <a:pPr lvl="1"/>
            <a:r>
              <a:rPr lang="en-US" altLang="ko-KR" dirty="0" err="1" smtClean="0"/>
              <a:t>Uu</a:t>
            </a:r>
            <a:r>
              <a:rPr lang="en-US" altLang="ko-KR" dirty="0" smtClean="0"/>
              <a:t> enhancement for advanced V2X use cases</a:t>
            </a:r>
          </a:p>
          <a:p>
            <a:pPr lvl="1"/>
            <a:r>
              <a:rPr lang="en-US" altLang="ko-KR" dirty="0" err="1" smtClean="0"/>
              <a:t>Uu</a:t>
            </a:r>
            <a:r>
              <a:rPr lang="en-US" altLang="ko-KR" dirty="0" smtClean="0"/>
              <a:t>-based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resource allocation/configuration</a:t>
            </a:r>
          </a:p>
          <a:p>
            <a:pPr lvl="1"/>
            <a:r>
              <a:rPr lang="en-US" altLang="ko-KR" dirty="0" smtClean="0"/>
              <a:t>RAT/interface selection</a:t>
            </a:r>
          </a:p>
          <a:p>
            <a:pPr lvl="1"/>
            <a:r>
              <a:rPr lang="en-US" altLang="ko-KR" dirty="0" err="1" smtClean="0"/>
              <a:t>QoS</a:t>
            </a:r>
            <a:r>
              <a:rPr lang="en-US" altLang="ko-KR" dirty="0" smtClean="0"/>
              <a:t> management</a:t>
            </a:r>
          </a:p>
          <a:p>
            <a:pPr lvl="1"/>
            <a:r>
              <a:rPr lang="en-US" altLang="ko-KR" dirty="0" smtClean="0"/>
              <a:t>In-device coexistence of 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and LTE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for ‘not co-channel’ scenario</a:t>
            </a:r>
          </a:p>
          <a:p>
            <a:endParaRPr lang="en-US" altLang="ko-KR" dirty="0"/>
          </a:p>
          <a:p>
            <a:r>
              <a:rPr lang="en-US" altLang="ko-KR" dirty="0" smtClean="0"/>
              <a:t>Conclusion of the SI</a:t>
            </a:r>
          </a:p>
          <a:p>
            <a:pPr lvl="1"/>
            <a:r>
              <a:rPr lang="en-GB" altLang="ko-KR" dirty="0"/>
              <a:t>It is feasible to support advanced V2X services over the NR PC5 interface and the NR </a:t>
            </a:r>
            <a:r>
              <a:rPr lang="en-GB" altLang="ko-KR" dirty="0" err="1"/>
              <a:t>Uu</a:t>
            </a:r>
            <a:r>
              <a:rPr lang="en-GB" altLang="ko-KR" dirty="0"/>
              <a:t> interface</a:t>
            </a:r>
            <a:r>
              <a:rPr lang="en-GB" altLang="ko-KR" dirty="0" smtClean="0"/>
              <a:t>.</a:t>
            </a:r>
          </a:p>
          <a:p>
            <a:pPr lvl="2"/>
            <a:r>
              <a:rPr lang="en-GB" altLang="ko-KR" dirty="0" smtClean="0"/>
              <a:t>Remote driving use case was studied in the URLLC SI.</a:t>
            </a:r>
          </a:p>
          <a:p>
            <a:pPr lvl="2"/>
            <a:r>
              <a:rPr lang="en-GB" altLang="ko-KR" dirty="0" smtClean="0"/>
              <a:t>Several solutions are recommended for the normative work.</a:t>
            </a:r>
          </a:p>
          <a:p>
            <a:pPr lvl="2"/>
            <a:r>
              <a:rPr lang="en-GB" altLang="ko-KR" dirty="0" smtClean="0"/>
              <a:t>Noted that V2X solutions can be used for public safety when the service requirements can be met.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16704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prstClr val="black"/>
                </a:solidFill>
              </a:rPr>
              <a:t>Solutions recommended from NR V2X SI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20688"/>
            <a:ext cx="8915891" cy="5616624"/>
          </a:xfrm>
        </p:spPr>
        <p:txBody>
          <a:bodyPr/>
          <a:lstStyle/>
          <a:p>
            <a:r>
              <a:rPr lang="en-US" altLang="ko-KR" dirty="0" smtClean="0"/>
              <a:t>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design</a:t>
            </a:r>
          </a:p>
          <a:p>
            <a:pPr lvl="1"/>
            <a:r>
              <a:rPr lang="en-US" altLang="ko-KR" dirty="0" err="1" smtClean="0"/>
              <a:t>Sidelink</a:t>
            </a:r>
            <a:r>
              <a:rPr lang="en-US" altLang="ko-KR" dirty="0" smtClean="0"/>
              <a:t> signals and channels</a:t>
            </a:r>
          </a:p>
          <a:p>
            <a:pPr lvl="1"/>
            <a:r>
              <a:rPr lang="en-US" altLang="ko-KR" dirty="0" smtClean="0"/>
              <a:t>Resource allocation</a:t>
            </a:r>
          </a:p>
          <a:p>
            <a:pPr lvl="2"/>
            <a:r>
              <a:rPr lang="en-US" altLang="ko-KR" dirty="0" smtClean="0"/>
              <a:t>Mode 1 (scheduling from BS) and mode 2 (selection at UE)</a:t>
            </a:r>
          </a:p>
          <a:p>
            <a:pPr lvl="1"/>
            <a:r>
              <a:rPr lang="en-US" altLang="ko-KR" dirty="0"/>
              <a:t>Synchronization mechanism</a:t>
            </a:r>
          </a:p>
          <a:p>
            <a:pPr lvl="1"/>
            <a:r>
              <a:rPr lang="en-US" altLang="ko-KR" dirty="0" err="1" smtClean="0"/>
              <a:t>Sidelink</a:t>
            </a:r>
            <a:r>
              <a:rPr lang="en-US" altLang="ko-KR" dirty="0" smtClean="0"/>
              <a:t> procedures including</a:t>
            </a:r>
          </a:p>
          <a:p>
            <a:pPr lvl="2"/>
            <a:r>
              <a:rPr lang="en-US" altLang="ko-KR" dirty="0" smtClean="0"/>
              <a:t>Power control, HARQ, channel measurement and feedback, congestion control</a:t>
            </a:r>
          </a:p>
          <a:p>
            <a:pPr lvl="2"/>
            <a:r>
              <a:rPr lang="en-GB" altLang="ko-KR" dirty="0" smtClean="0"/>
              <a:t>MAC/RLC/PDCP/SDAP/RRC </a:t>
            </a:r>
            <a:r>
              <a:rPr lang="en-GB" altLang="ko-KR" dirty="0"/>
              <a:t>protocols over the </a:t>
            </a:r>
            <a:r>
              <a:rPr lang="en-GB" altLang="ko-KR" dirty="0" smtClean="0"/>
              <a:t>PC5</a:t>
            </a:r>
          </a:p>
          <a:p>
            <a:pPr lvl="1"/>
            <a:r>
              <a:rPr lang="en-GB" altLang="ko-KR" dirty="0" smtClean="0"/>
              <a:t>A common design for FR1 and FR2 (PT-RS in FR2)</a:t>
            </a:r>
          </a:p>
          <a:p>
            <a:r>
              <a:rPr lang="en-GB" altLang="ko-KR" dirty="0" err="1" smtClean="0"/>
              <a:t>Uu</a:t>
            </a:r>
            <a:r>
              <a:rPr lang="en-GB" altLang="ko-KR" dirty="0" smtClean="0"/>
              <a:t> enhancement</a:t>
            </a:r>
          </a:p>
          <a:p>
            <a:pPr lvl="1"/>
            <a:r>
              <a:rPr lang="en-GB" altLang="ko-KR" dirty="0" smtClean="0"/>
              <a:t>Multiple UL configured grants (also studied in the URLLC SI)</a:t>
            </a:r>
          </a:p>
          <a:p>
            <a:pPr lvl="1"/>
            <a:r>
              <a:rPr lang="en-GB" altLang="ko-KR" dirty="0"/>
              <a:t>reporting of UE assistance information to </a:t>
            </a:r>
            <a:r>
              <a:rPr lang="en-GB" altLang="ko-KR" dirty="0" err="1" smtClean="0"/>
              <a:t>gNB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can be used for </a:t>
            </a:r>
            <a:r>
              <a:rPr lang="en-GB" altLang="ko-KR" dirty="0" err="1" smtClean="0"/>
              <a:t>sidelink</a:t>
            </a:r>
            <a:r>
              <a:rPr lang="en-GB" altLang="ko-KR" dirty="0" smtClean="0"/>
              <a:t> scheduling as well</a:t>
            </a:r>
          </a:p>
          <a:p>
            <a:r>
              <a:rPr lang="en-GB" altLang="ko-KR" dirty="0" err="1" smtClean="0"/>
              <a:t>QoS</a:t>
            </a:r>
            <a:r>
              <a:rPr lang="en-GB" altLang="ko-KR" dirty="0" smtClean="0"/>
              <a:t> management</a:t>
            </a:r>
          </a:p>
          <a:p>
            <a:r>
              <a:rPr lang="en-GB" altLang="ko-KR" dirty="0" smtClean="0"/>
              <a:t>Cross-RAT management (LTE </a:t>
            </a:r>
            <a:r>
              <a:rPr lang="en-GB" altLang="ko-KR" dirty="0" err="1" smtClean="0"/>
              <a:t>Uu</a:t>
            </a:r>
            <a:r>
              <a:rPr lang="en-GB" altLang="ko-KR" dirty="0" smtClean="0"/>
              <a:t> managing NR SL, NR </a:t>
            </a:r>
            <a:r>
              <a:rPr lang="en-GB" altLang="ko-KR" dirty="0" err="1" smtClean="0"/>
              <a:t>Uu</a:t>
            </a:r>
            <a:r>
              <a:rPr lang="en-GB" altLang="ko-KR" dirty="0" smtClean="0"/>
              <a:t> managing LTE SL)</a:t>
            </a:r>
          </a:p>
          <a:p>
            <a:pPr lvl="1"/>
            <a:r>
              <a:rPr lang="en-GB" altLang="ko-KR" dirty="0" smtClean="0"/>
              <a:t>Not using physical signalling</a:t>
            </a:r>
          </a:p>
          <a:p>
            <a:r>
              <a:rPr lang="en-GB" altLang="ko-KR" dirty="0" smtClean="0"/>
              <a:t>Network interface enhancement</a:t>
            </a:r>
          </a:p>
          <a:p>
            <a:r>
              <a:rPr lang="en-GB" altLang="ko-KR" dirty="0" smtClean="0"/>
              <a:t>RAT/interface selection</a:t>
            </a:r>
          </a:p>
          <a:p>
            <a:r>
              <a:rPr lang="en-GB" altLang="ko-KR" dirty="0" smtClean="0"/>
              <a:t>In-device coexistence solutions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67548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prstClr val="black"/>
                </a:solidFill>
              </a:rPr>
              <a:t>Discussion and 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908720"/>
            <a:ext cx="8915891" cy="5328592"/>
          </a:xfrm>
        </p:spPr>
        <p:txBody>
          <a:bodyPr/>
          <a:lstStyle/>
          <a:p>
            <a:r>
              <a:rPr lang="en-US" altLang="ko-KR" dirty="0" smtClean="0"/>
              <a:t>Discussion points</a:t>
            </a:r>
          </a:p>
          <a:p>
            <a:pPr lvl="1"/>
            <a:r>
              <a:rPr lang="en-US" altLang="ko-KR" dirty="0" smtClean="0"/>
              <a:t>The feature of multiple UL configured grants was also studied in the URLLC SI.</a:t>
            </a:r>
          </a:p>
          <a:p>
            <a:pPr lvl="2"/>
            <a:r>
              <a:rPr lang="en-US" altLang="ko-KR" dirty="0" smtClean="0"/>
              <a:t>RAN can discuss the best way of specifying this feature.</a:t>
            </a:r>
          </a:p>
          <a:p>
            <a:pPr lvl="2"/>
            <a:r>
              <a:rPr lang="en-US" altLang="ko-KR" dirty="0" smtClean="0"/>
              <a:t>It is suggested to consider</a:t>
            </a:r>
          </a:p>
          <a:p>
            <a:pPr lvl="3"/>
            <a:r>
              <a:rPr lang="en-US" altLang="ko-KR" dirty="0" smtClean="0"/>
              <a:t>Proper handling V2X characteristics (e.g., period/offset variation, high mobility, …)</a:t>
            </a:r>
          </a:p>
          <a:p>
            <a:pPr lvl="3"/>
            <a:r>
              <a:rPr lang="en-US" altLang="ko-KR" dirty="0" smtClean="0"/>
              <a:t>Similarity to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scheduling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using multiple configured grants</a:t>
            </a:r>
          </a:p>
          <a:p>
            <a:pPr lvl="1"/>
            <a:r>
              <a:rPr lang="en-US" altLang="ko-KR" dirty="0" smtClean="0"/>
              <a:t>5GAA requested more visibility for 3GPP V2X specifications [1].</a:t>
            </a:r>
          </a:p>
          <a:p>
            <a:pPr lvl="2"/>
            <a:r>
              <a:rPr lang="en-US" altLang="ko-KR" dirty="0" smtClean="0"/>
              <a:t>A stage-2 specification can be created to provide the overall description of LTE and 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solutions for V2X, referencing the corresponding section/specification of each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function.</a:t>
            </a:r>
          </a:p>
          <a:p>
            <a:pPr lvl="1"/>
            <a:r>
              <a:rPr lang="en-US" altLang="ko-KR" dirty="0" smtClean="0"/>
              <a:t>5GAA requested to support 2 RX antennas in 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in FR1 [2].</a:t>
            </a:r>
          </a:p>
          <a:p>
            <a:pPr lvl="2"/>
            <a:r>
              <a:rPr lang="en-US" altLang="ko-KR" dirty="0" smtClean="0"/>
              <a:t>Current RAN1 assumption was made before the 2 RX vehicle antenna exception.</a:t>
            </a:r>
          </a:p>
          <a:p>
            <a:pPr lvl="2"/>
            <a:r>
              <a:rPr lang="en-US" altLang="ko-KR" dirty="0" smtClean="0"/>
              <a:t>RAN can provide guidance so that the request can be addressed in RAN4 work during the WI phase.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A WID is submitted in </a:t>
            </a:r>
            <a:r>
              <a:rPr lang="en-US" altLang="ko-KR" dirty="0" smtClean="0"/>
              <a:t>[3].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Approve the WID to start the normative work.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57886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[1] </a:t>
            </a:r>
            <a:r>
              <a:rPr lang="en-US" altLang="ko-KR" dirty="0"/>
              <a:t>RP-190037	LS on V2X specification visibility in 3GPP	5GAA WG4</a:t>
            </a:r>
          </a:p>
          <a:p>
            <a:pPr marL="0" indent="0">
              <a:buNone/>
            </a:pPr>
            <a:r>
              <a:rPr lang="en-US" altLang="ko-KR" dirty="0" smtClean="0"/>
              <a:t>[2] </a:t>
            </a:r>
            <a:r>
              <a:rPr lang="en-US" altLang="ko-KR" dirty="0"/>
              <a:t>RP-190038 	LS on 2Rx Antennas for NR V2X </a:t>
            </a:r>
            <a:r>
              <a:rPr lang="en-US" altLang="ko-KR" dirty="0" err="1"/>
              <a:t>Sidelink</a:t>
            </a:r>
            <a:r>
              <a:rPr lang="en-US" altLang="ko-KR" dirty="0"/>
              <a:t>	 5GAA WG4</a:t>
            </a:r>
            <a:endParaRPr lang="ko-KR" altLang="en-US"/>
          </a:p>
          <a:p>
            <a:pPr marL="0" indent="0">
              <a:buNone/>
            </a:pPr>
            <a:r>
              <a:rPr lang="en-US" altLang="ko-KR" dirty="0" smtClean="0"/>
              <a:t>[3] </a:t>
            </a:r>
            <a:r>
              <a:rPr lang="en-US" altLang="ko-KR" dirty="0"/>
              <a:t>RP-190226	New WID on NR-based </a:t>
            </a:r>
            <a:r>
              <a:rPr lang="en-US" altLang="ko-KR" dirty="0" smtClean="0"/>
              <a:t>V2X	LG Electronics, Huawei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02966059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25421</TotalTime>
  <Words>455</Words>
  <Application>Microsoft Office PowerPoint</Application>
  <PresentationFormat>A4 용지(210x297mm)</PresentationFormat>
  <Paragraphs>95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HY견고딕</vt:lpstr>
      <vt:lpstr>굴림</vt:lpstr>
      <vt:lpstr>돋움</vt:lpstr>
      <vt:lpstr>맑은 고딕</vt:lpstr>
      <vt:lpstr>Arial</vt:lpstr>
      <vt:lpstr>Wingdings</vt:lpstr>
      <vt:lpstr>7_Office 테마</vt:lpstr>
      <vt:lpstr>Motivation for new WID: NR V2X</vt:lpstr>
      <vt:lpstr>Summary of NR V2X SI</vt:lpstr>
      <vt:lpstr>Solutions recommended from NR V2X SI</vt:lpstr>
      <vt:lpstr>Discussion and proposal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서한별/파트장/차세대표준(연)커넥티드카 표준Task(hanbyul.seo@lge.com)</cp:lastModifiedBy>
  <cp:revision>1732</cp:revision>
  <dcterms:created xsi:type="dcterms:W3CDTF">2007-12-14T06:10:03Z</dcterms:created>
  <dcterms:modified xsi:type="dcterms:W3CDTF">2019-03-11T00:45:40Z</dcterms:modified>
</cp:coreProperties>
</file>