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17"/>
  </p:notesMasterIdLst>
  <p:handoutMasterIdLst>
    <p:handoutMasterId r:id="rId18"/>
  </p:handoutMasterIdLst>
  <p:sldIdLst>
    <p:sldId id="362" r:id="rId2"/>
    <p:sldId id="363" r:id="rId3"/>
    <p:sldId id="365" r:id="rId4"/>
    <p:sldId id="366" r:id="rId5"/>
    <p:sldId id="372" r:id="rId6"/>
    <p:sldId id="373" r:id="rId7"/>
    <p:sldId id="367" r:id="rId8"/>
    <p:sldId id="368" r:id="rId9"/>
    <p:sldId id="374" r:id="rId10"/>
    <p:sldId id="369" r:id="rId11"/>
    <p:sldId id="375" r:id="rId12"/>
    <p:sldId id="376" r:id="rId13"/>
    <p:sldId id="370" r:id="rId14"/>
    <p:sldId id="371" r:id="rId15"/>
    <p:sldId id="364" r:id="rId16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B1D254"/>
    <a:srgbClr val="2A6EA8"/>
    <a:srgbClr val="FFFFFF"/>
    <a:srgbClr val="FF6600"/>
    <a:srgbClr val="1A4669"/>
    <a:srgbClr val="C6D254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2358" autoAdjust="0"/>
    <p:restoredTop sz="94679" autoAdjust="0"/>
  </p:normalViewPr>
  <p:slideViewPr>
    <p:cSldViewPr snapToGrid="0">
      <p:cViewPr>
        <p:scale>
          <a:sx n="75" d="100"/>
          <a:sy n="75" d="100"/>
        </p:scale>
        <p:origin x="-91" y="-5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xmlns="" id="{1BAD0620-CC16-404B-B551-3DC42B4DBA8B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xmlns="" id="{794F7581-54C3-4F11-819F-7542C862562C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xmlns="" id="{445D02ED-03E7-49A7-A7AE-8A98E9AFBCBE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xmlns="" id="{2A0D5A3C-9F2C-4C2B-8318-6391BD15B230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</a:defRPr>
            </a:lvl1pPr>
          </a:lstStyle>
          <a:p>
            <a:fld id="{EA672AD7-4F91-4639-AD5F-142F8E8A9C9F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65480037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xmlns="" id="{B4F93CDD-5094-4F34-88D0-9B32B053B5D1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xmlns="" id="{93CA9B43-0864-4DC0-AAEA-5B3E9F9CDF88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xmlns="" id="{C3E52F82-4A81-45F7-B443-767910818E35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xmlns="" id="{9B3CF682-F8D6-40BA-8C98-ECA21B4098D3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xmlns="" id="{AF639953-01D8-4E03-B84A-59753C34596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</a:defRPr>
            </a:lvl1pPr>
          </a:lstStyle>
          <a:p>
            <a:fld id="{23C404FC-0B72-4E53-9EFD-7932D4F7A709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3335810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7092183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4003315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28102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xmlns="" id="{DD4D1BA4-21DB-475C-9C62-A7089F1D691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038600" y="5843588"/>
            <a:ext cx="41148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xmlns="" id="{D3D413DA-8365-4518-A521-FB1D3C17C8A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1876425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fld id="{FC5230B2-FCA4-47DF-9EEB-F1A758954A16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890587063"/>
      </p:ext>
    </p:extLst>
  </p:cSld>
  <p:clrMapOvr>
    <a:masterClrMapping/>
  </p:clrMapOvr>
  <p:hf hdr="0" dt="0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xmlns="" id="{99A89519-8D1F-4C1C-ADC2-4470291B7F3C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 smtClean="0"/>
              <a:t> Click to edit Master text styles</a:t>
            </a:r>
          </a:p>
          <a:p>
            <a:pPr lvl="1"/>
            <a:r>
              <a:rPr lang="en-US" altLang="en-US" dirty="0" smtClean="0"/>
              <a:t>Second level</a:t>
            </a:r>
          </a:p>
          <a:p>
            <a:pPr lvl="2"/>
            <a:r>
              <a:rPr lang="en-US" altLang="en-US" dirty="0" smtClean="0"/>
              <a:t>Third level</a:t>
            </a:r>
          </a:p>
          <a:p>
            <a:pPr lvl="3"/>
            <a:r>
              <a:rPr lang="en-US" altLang="en-US" dirty="0" smtClean="0"/>
              <a:t>Fourth level</a:t>
            </a:r>
          </a:p>
          <a:p>
            <a:pPr lvl="4"/>
            <a:r>
              <a:rPr lang="en-US" altLang="en-US" dirty="0" smtClean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xmlns="" id="{39981097-E200-47AA-85D8-567D688D6073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xmlns="" id="{AA74F498-2A3A-4D48-8ADE-65A441209D9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0706100" y="6188075"/>
            <a:ext cx="987425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2019</a:t>
            </a:r>
          </a:p>
        </p:txBody>
      </p:sp>
      <p:sp>
        <p:nvSpPr>
          <p:cNvPr id="10" name="Rectangle 11">
            <a:extLst>
              <a:ext uri="{FF2B5EF4-FFF2-40B4-BE49-F238E27FC236}">
                <a16:creationId xmlns:a16="http://schemas.microsoft.com/office/drawing/2014/main" xmlns="" id="{487E43C1-7FD7-4237-B7B7-FF2895546F9C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875088" y="6370638"/>
            <a:ext cx="3935412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r>
              <a:rPr lang="en-GB" altLang="en-US" sz="1200" b="1" dirty="0" smtClean="0">
                <a:latin typeface="Calibri" panose="020F0502020204030204" pitchFamily="34" charset="0"/>
              </a:rPr>
              <a:t>3GPP TSG 83</a:t>
            </a:r>
            <a:endParaRPr lang="en-GB" altLang="en-US" sz="1200" b="1" dirty="0">
              <a:latin typeface="Calibri" panose="020F0502020204030204" pitchFamily="34" charset="0"/>
            </a:endParaRPr>
          </a:p>
        </p:txBody>
      </p:sp>
      <p:sp>
        <p:nvSpPr>
          <p:cNvPr id="11" name="Rectangle 12">
            <a:extLst>
              <a:ext uri="{FF2B5EF4-FFF2-40B4-BE49-F238E27FC236}">
                <a16:creationId xmlns:a16="http://schemas.microsoft.com/office/drawing/2014/main" xmlns="" id="{6876EEF3-A0BC-4451-8AE0-5DAA69D19FFB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17475" y="6372225"/>
            <a:ext cx="2585388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GB" altLang="en-US" sz="1200" b="1" dirty="0" smtClean="0">
                <a:ln w="0"/>
                <a:latin typeface="Calibri" panose="020F0502020204030204" pitchFamily="34" charset="0"/>
              </a:rPr>
              <a:t>March 18-22, 2019 – Shenzhen,</a:t>
            </a:r>
            <a:r>
              <a:rPr lang="en-GB" altLang="en-US" sz="1200" b="1" baseline="0" dirty="0" smtClean="0">
                <a:ln w="0"/>
                <a:latin typeface="Calibri" panose="020F0502020204030204" pitchFamily="34" charset="0"/>
              </a:rPr>
              <a:t> China</a:t>
            </a:r>
            <a:endParaRPr lang="en-GB" altLang="en-US" sz="1200" b="1" dirty="0">
              <a:ln w="0"/>
              <a:latin typeface="Calibri" panose="020F0502020204030204" pitchFamily="34" charset="0"/>
            </a:endParaRPr>
          </a:p>
        </p:txBody>
      </p:sp>
      <p:pic>
        <p:nvPicPr>
          <p:cNvPr id="1033" name="Picture 1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xmlns="" id="{54F3A418-D8D0-4D4F-8FDC-361FF196C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D388FED7-0846-4AB7-9742-96641204F72F}" type="slidenum">
              <a:rPr lang="en-GB" altLang="en-US" sz="1400" b="1">
                <a:latin typeface="Calibri" pitchFamily="34" charset="0"/>
              </a:rPr>
              <a:pPr/>
              <a:t>‹#›</a:t>
            </a:fld>
            <a:endParaRPr lang="en-GB" altLang="en-US" sz="1400" b="1" dirty="0">
              <a:latin typeface="Calibri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233" r:id="rId1"/>
    <p:sldLayoutId id="2147485234" r:id="rId2"/>
    <p:sldLayoutId id="2147485235" r:id="rId3"/>
    <p:sldLayoutId id="2147485236" r:id="rId4"/>
  </p:sldLayoutIdLst>
  <p:transition>
    <p:wipe dir="r"/>
  </p:transition>
  <p:timing>
    <p:tnLst>
      <p:par>
        <p:cTn id="1" dur="indefinite" restart="never" nodeType="tmRoot"/>
      </p:par>
    </p:tnLst>
  </p:timing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7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>
          <a:xfrm>
            <a:off x="887413" y="2324558"/>
            <a:ext cx="9523527" cy="2160798"/>
          </a:xfrm>
        </p:spPr>
        <p:txBody>
          <a:bodyPr/>
          <a:lstStyle/>
          <a:p>
            <a:pPr eaLnBrk="1" hangingPunct="1"/>
            <a:r>
              <a:rPr lang="en-GB" altLang="en-US" dirty="0" smtClean="0"/>
              <a:t>TSG SA Report to TSG RAN 83</a:t>
            </a:r>
          </a:p>
        </p:txBody>
      </p:sp>
      <p:sp>
        <p:nvSpPr>
          <p:cNvPr id="4099" name="Text Placeholder 2">
            <a:extLst>
              <a:ext uri="{FF2B5EF4-FFF2-40B4-BE49-F238E27FC236}">
                <a16:creationId xmlns:a16="http://schemas.microsoft.com/office/drawing/2014/main" xmlns="" id="{65109CE4-3B5E-4CA5-887C-00ECE79A9F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147888" y="4589463"/>
            <a:ext cx="7886700" cy="1500187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GB" altLang="en-US" dirty="0" smtClean="0"/>
              <a:t>Erik Guttman</a:t>
            </a:r>
            <a:br>
              <a:rPr lang="en-GB" altLang="en-US" dirty="0" smtClean="0"/>
            </a:br>
            <a:r>
              <a:rPr lang="en-GB" altLang="en-US" dirty="0" smtClean="0"/>
              <a:t>3GPP TSG SA Chairman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US" altLang="en-US" dirty="0" smtClean="0"/>
              <a:t>Samsung Electronics</a:t>
            </a:r>
            <a:endParaRPr lang="en-GB" altLang="en-US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SA5 </a:t>
            </a:r>
            <a:r>
              <a:rPr lang="en-US" dirty="0" smtClean="0"/>
              <a:t>status (1/3)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 </a:t>
            </a:r>
            <a:r>
              <a:rPr lang="en-US" sz="1800" dirty="0" smtClean="0"/>
              <a:t>New</a:t>
            </a:r>
          </a:p>
          <a:p>
            <a:pPr marL="685800" lvl="2">
              <a:buBlip>
                <a:blip r:embed="rId2"/>
              </a:buBlip>
            </a:pPr>
            <a:r>
              <a:rPr lang="en-US" sz="1400" dirty="0">
                <a:solidFill>
                  <a:srgbClr val="C00000"/>
                </a:solidFill>
              </a:rPr>
              <a:t>TM_SBMA – Trace Management in the context of Services Based Management Architecture</a:t>
            </a:r>
            <a:r>
              <a:rPr lang="sv-SE" sz="1400" dirty="0">
                <a:solidFill>
                  <a:srgbClr val="C00000"/>
                </a:solidFill>
                <a:latin typeface="Arial" panose="020B0604020202020204" pitchFamily="34" charset="0"/>
              </a:rPr>
              <a:t> </a:t>
            </a:r>
            <a:r>
              <a:rPr lang="en-US" sz="1400" dirty="0" smtClean="0">
                <a:solidFill>
                  <a:srgbClr val="C00000"/>
                </a:solidFill>
              </a:rPr>
              <a:t>(</a:t>
            </a:r>
            <a:r>
              <a:rPr lang="en-US" sz="1400" dirty="0" smtClean="0">
                <a:solidFill>
                  <a:srgbClr val="C00000"/>
                </a:solidFill>
                <a:sym typeface="Wingdings 3"/>
              </a:rPr>
              <a:t>0</a:t>
            </a:r>
            <a:r>
              <a:rPr lang="en-US" sz="1400" dirty="0" smtClean="0">
                <a:solidFill>
                  <a:srgbClr val="C00000"/>
                </a:solidFill>
              </a:rPr>
              <a:t>%)</a:t>
            </a:r>
          </a:p>
          <a:p>
            <a:pPr marL="685800" lvl="2">
              <a:buBlip>
                <a:blip r:embed="rId2"/>
              </a:buBlip>
            </a:pPr>
            <a:r>
              <a:rPr lang="en-US" sz="1400" dirty="0" smtClean="0">
                <a:solidFill>
                  <a:srgbClr val="C00000"/>
                </a:solidFill>
              </a:rPr>
              <a:t>FS_PROTIMP – </a:t>
            </a:r>
            <a:r>
              <a:rPr lang="en-GB" sz="1400" dirty="0">
                <a:solidFill>
                  <a:srgbClr val="C00000"/>
                </a:solidFill>
              </a:rPr>
              <a:t>Study on protocol enhancement for real time </a:t>
            </a:r>
            <a:r>
              <a:rPr lang="en-GB" sz="1400" dirty="0" smtClean="0">
                <a:solidFill>
                  <a:srgbClr val="C00000"/>
                </a:solidFill>
              </a:rPr>
              <a:t>communication</a:t>
            </a:r>
            <a:r>
              <a:rPr lang="en-US" sz="1400" dirty="0">
                <a:solidFill>
                  <a:srgbClr val="C00000"/>
                </a:solidFill>
              </a:rPr>
              <a:t> (</a:t>
            </a:r>
            <a:r>
              <a:rPr lang="en-US" sz="1400" dirty="0">
                <a:solidFill>
                  <a:srgbClr val="C00000"/>
                </a:solidFill>
                <a:sym typeface="Wingdings 3"/>
              </a:rPr>
              <a:t>0</a:t>
            </a:r>
            <a:r>
              <a:rPr lang="en-US" sz="1400" dirty="0">
                <a:solidFill>
                  <a:srgbClr val="C00000"/>
                </a:solidFill>
              </a:rPr>
              <a:t>%)</a:t>
            </a:r>
            <a:endParaRPr lang="en-US" sz="1400" dirty="0" smtClean="0">
              <a:solidFill>
                <a:srgbClr val="C00000"/>
              </a:solidFill>
            </a:endParaRPr>
          </a:p>
          <a:p>
            <a:pPr marL="685800" lvl="2">
              <a:buBlip>
                <a:blip r:embed="rId2"/>
              </a:buBlip>
            </a:pPr>
            <a:r>
              <a:rPr lang="en-US" sz="1400" dirty="0" smtClean="0">
                <a:solidFill>
                  <a:srgbClr val="C00000"/>
                </a:solidFill>
              </a:rPr>
              <a:t>FS_OAM_RTT –  S</a:t>
            </a:r>
            <a:r>
              <a:rPr lang="en-GB" sz="1400" dirty="0" err="1">
                <a:solidFill>
                  <a:srgbClr val="C00000"/>
                </a:solidFill>
              </a:rPr>
              <a:t>tudy</a:t>
            </a:r>
            <a:r>
              <a:rPr lang="en-GB" sz="1400" dirty="0">
                <a:solidFill>
                  <a:srgbClr val="C00000"/>
                </a:solidFill>
              </a:rPr>
              <a:t> on non-file-based trace reporting(0%)</a:t>
            </a:r>
            <a:endParaRPr lang="en-US" sz="1800" dirty="0">
              <a:solidFill>
                <a:srgbClr val="C00000"/>
              </a:solidFill>
            </a:endParaRPr>
          </a:p>
          <a:p>
            <a:r>
              <a:rPr lang="en-US" sz="2000" dirty="0"/>
              <a:t> </a:t>
            </a:r>
            <a:r>
              <a:rPr lang="en-US" sz="2000" dirty="0" smtClean="0"/>
              <a:t>Ongoing Charging</a:t>
            </a:r>
          </a:p>
          <a:p>
            <a:pPr lvl="1"/>
            <a:r>
              <a:rPr lang="en-GB" sz="1400" dirty="0">
                <a:cs typeface="Arial" panose="020B0604020202020204" pitchFamily="34" charset="0"/>
              </a:rPr>
              <a:t>VBCLTE</a:t>
            </a:r>
            <a:r>
              <a:rPr lang="en-US" sz="1400" dirty="0" smtClean="0"/>
              <a:t> </a:t>
            </a:r>
            <a:r>
              <a:rPr lang="en-US" sz="1400" dirty="0"/>
              <a:t>– </a:t>
            </a:r>
            <a:r>
              <a:rPr lang="en-GB" altLang="en-US" sz="1400" dirty="0"/>
              <a:t>Volume Based Charging Aspects for </a:t>
            </a:r>
            <a:r>
              <a:rPr lang="en-GB" altLang="en-US" sz="1400" dirty="0" err="1"/>
              <a:t>VoLTE</a:t>
            </a:r>
            <a:r>
              <a:rPr lang="en-US" sz="1400" dirty="0" smtClean="0"/>
              <a:t> (0</a:t>
            </a:r>
            <a:r>
              <a:rPr lang="en-US" sz="1400" dirty="0" smtClean="0">
                <a:sym typeface="Wingdings 3"/>
              </a:rPr>
              <a:t>50</a:t>
            </a:r>
            <a:r>
              <a:rPr lang="en-US" sz="1400" dirty="0" smtClean="0"/>
              <a:t>%) </a:t>
            </a:r>
            <a:endParaRPr lang="en-US" sz="1400" dirty="0"/>
          </a:p>
          <a:p>
            <a:pPr lvl="1"/>
            <a:r>
              <a:rPr lang="en-GB" sz="1400" dirty="0">
                <a:cs typeface="Arial" panose="020B0604020202020204" pitchFamily="34" charset="0"/>
              </a:rPr>
              <a:t>OFSBI_CH</a:t>
            </a:r>
            <a:r>
              <a:rPr lang="en-US" sz="1400" dirty="0" smtClean="0"/>
              <a:t> </a:t>
            </a:r>
            <a:r>
              <a:rPr lang="en-US" sz="1400" dirty="0"/>
              <a:t>– </a:t>
            </a:r>
            <a:r>
              <a:rPr lang="en-GB" altLang="en-US" sz="1400" dirty="0" err="1"/>
              <a:t>Nchf</a:t>
            </a:r>
            <a:r>
              <a:rPr lang="en-GB" altLang="en-US" sz="1400" dirty="0"/>
              <a:t> Online and Offline Charging Services</a:t>
            </a:r>
            <a:r>
              <a:rPr lang="en-US" sz="1400" dirty="0" smtClean="0"/>
              <a:t> (</a:t>
            </a:r>
            <a:r>
              <a:rPr lang="en-US" sz="1400" dirty="0"/>
              <a:t>0</a:t>
            </a:r>
            <a:r>
              <a:rPr lang="en-US" sz="1400" dirty="0" smtClean="0">
                <a:sym typeface="Wingdings 3"/>
              </a:rPr>
              <a:t>40</a:t>
            </a:r>
            <a:r>
              <a:rPr lang="en-US" sz="1400" dirty="0" smtClean="0"/>
              <a:t>%) </a:t>
            </a:r>
            <a:endParaRPr lang="en-US" sz="1400" dirty="0"/>
          </a:p>
          <a:p>
            <a:pPr lvl="1"/>
            <a:r>
              <a:rPr lang="en-US" sz="1400" dirty="0" smtClean="0"/>
              <a:t>5GIEPC_CH – </a:t>
            </a:r>
            <a:r>
              <a:rPr lang="en-GB" altLang="en-US" sz="1400" dirty="0"/>
              <a:t>Charging Enhancement of 5GC interworking with EPC</a:t>
            </a:r>
            <a:r>
              <a:rPr lang="en-US" sz="1400" dirty="0" smtClean="0"/>
              <a:t> (0</a:t>
            </a:r>
            <a:r>
              <a:rPr lang="en-US" sz="1400" dirty="0" smtClean="0">
                <a:sym typeface="Wingdings 3"/>
              </a:rPr>
              <a:t>30</a:t>
            </a:r>
            <a:r>
              <a:rPr lang="en-US" sz="1400" dirty="0" smtClean="0"/>
              <a:t>%) </a:t>
            </a:r>
            <a:endParaRPr lang="en-US" sz="1400" dirty="0"/>
          </a:p>
          <a:p>
            <a:pPr lvl="1"/>
            <a:r>
              <a:rPr lang="en-US" sz="1400" dirty="0" smtClean="0"/>
              <a:t>5GS_Ph1_NEFCH </a:t>
            </a:r>
            <a:r>
              <a:rPr lang="en-US" sz="1400" dirty="0"/>
              <a:t>– </a:t>
            </a:r>
            <a:r>
              <a:rPr lang="en-GB" altLang="en-US" sz="1400" dirty="0"/>
              <a:t>Network Exposure Charging in 5G System Architecture</a:t>
            </a:r>
            <a:r>
              <a:rPr lang="en-US" sz="1400" dirty="0" smtClean="0"/>
              <a:t> (0</a:t>
            </a:r>
            <a:r>
              <a:rPr lang="en-US" sz="1400" dirty="0" smtClean="0">
                <a:sym typeface="Wingdings 3"/>
              </a:rPr>
              <a:t>20</a:t>
            </a:r>
            <a:r>
              <a:rPr lang="en-US" sz="1400" dirty="0" smtClean="0"/>
              <a:t>%) </a:t>
            </a:r>
            <a:endParaRPr lang="en-US" sz="1400" dirty="0"/>
          </a:p>
          <a:p>
            <a:pPr lvl="1"/>
            <a:r>
              <a:rPr lang="en-US" sz="1400" dirty="0"/>
              <a:t>5GS_Ph1_AMFCH </a:t>
            </a:r>
            <a:r>
              <a:rPr lang="en-US" sz="1400" dirty="0" smtClean="0"/>
              <a:t>– </a:t>
            </a:r>
            <a:r>
              <a:rPr lang="en-GB" sz="1400" dirty="0"/>
              <a:t>Charging AMF in 5G System Architecture Phase 1</a:t>
            </a:r>
            <a:r>
              <a:rPr lang="en-US" sz="1400" dirty="0" smtClean="0"/>
              <a:t> (0</a:t>
            </a:r>
            <a:r>
              <a:rPr lang="en-US" sz="1400" dirty="0" smtClean="0">
                <a:sym typeface="Wingdings 3"/>
              </a:rPr>
              <a:t>20</a:t>
            </a:r>
            <a:r>
              <a:rPr lang="en-US" sz="1400" dirty="0" smtClean="0"/>
              <a:t>%) </a:t>
            </a:r>
            <a:endParaRPr lang="en-US" sz="1400" dirty="0"/>
          </a:p>
          <a:p>
            <a:pPr lvl="1"/>
            <a:r>
              <a:rPr lang="en-US" sz="1400" dirty="0"/>
              <a:t>FS_NETSLICE_CH – </a:t>
            </a:r>
            <a:r>
              <a:rPr lang="en-GB" altLang="en-US" sz="1400" dirty="0"/>
              <a:t>Study on Charging Aspects of Network Slicing</a:t>
            </a:r>
            <a:r>
              <a:rPr lang="en-US" sz="1400" dirty="0" smtClean="0"/>
              <a:t> (0</a:t>
            </a:r>
            <a:r>
              <a:rPr lang="en-US" sz="1400" dirty="0" smtClean="0">
                <a:sym typeface="Wingdings 3"/>
              </a:rPr>
              <a:t>30</a:t>
            </a:r>
            <a:r>
              <a:rPr lang="en-US" sz="1400" dirty="0" smtClean="0"/>
              <a:t>%) </a:t>
            </a:r>
            <a:endParaRPr lang="en-US" sz="1400" dirty="0"/>
          </a:p>
          <a:p>
            <a:pPr lvl="1"/>
            <a:r>
              <a:rPr lang="en-US" sz="1400" dirty="0" err="1"/>
              <a:t>FS_QoE_VR</a:t>
            </a:r>
            <a:r>
              <a:rPr lang="en-US" sz="1400" dirty="0"/>
              <a:t> – </a:t>
            </a:r>
            <a:r>
              <a:rPr lang="en-US" altLang="en-US" sz="1400" dirty="0" err="1"/>
              <a:t>QoE</a:t>
            </a:r>
            <a:r>
              <a:rPr lang="en-US" altLang="en-US" sz="1400" dirty="0"/>
              <a:t> metrics for VR</a:t>
            </a:r>
            <a:r>
              <a:rPr lang="en-US" sz="1400" dirty="0"/>
              <a:t> (45</a:t>
            </a:r>
            <a:r>
              <a:rPr lang="en-US" sz="1400" dirty="0">
                <a:sym typeface="Wingdings 3"/>
              </a:rPr>
              <a:t>55</a:t>
            </a:r>
            <a:r>
              <a:rPr lang="en-US" sz="1400" dirty="0"/>
              <a:t>%) </a:t>
            </a:r>
          </a:p>
          <a:p>
            <a:pPr lvl="1"/>
            <a:r>
              <a:rPr lang="en-US" sz="1400" dirty="0" err="1"/>
              <a:t>FS_QoE_VR</a:t>
            </a:r>
            <a:r>
              <a:rPr lang="en-US" sz="1400" dirty="0"/>
              <a:t> – </a:t>
            </a:r>
            <a:r>
              <a:rPr lang="en-US" altLang="en-US" sz="1400" dirty="0" err="1"/>
              <a:t>QoE</a:t>
            </a:r>
            <a:r>
              <a:rPr lang="en-US" altLang="en-US" sz="1400" dirty="0"/>
              <a:t> metrics for VR</a:t>
            </a:r>
            <a:r>
              <a:rPr lang="en-US" sz="1400" dirty="0"/>
              <a:t> (45</a:t>
            </a:r>
            <a:r>
              <a:rPr lang="en-US" sz="1400" dirty="0">
                <a:sym typeface="Wingdings 3"/>
              </a:rPr>
              <a:t>55</a:t>
            </a:r>
            <a:r>
              <a:rPr lang="en-US" sz="1400" dirty="0"/>
              <a:t>%) </a:t>
            </a:r>
            <a:endParaRPr lang="en-US" sz="1400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65505093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SA5 status (2/3)</a:t>
            </a:r>
            <a:endParaRPr lang="en-GB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 smtClean="0"/>
              <a:t> Ongoing OAM</a:t>
            </a:r>
          </a:p>
          <a:p>
            <a:pPr lvl="1"/>
            <a:r>
              <a:rPr lang="en-GB" sz="1400" dirty="0" smtClean="0">
                <a:cs typeface="Arial" panose="020B0604020202020204" pitchFamily="34" charset="0"/>
              </a:rPr>
              <a:t>QOED</a:t>
            </a:r>
            <a:r>
              <a:rPr lang="en-US" sz="1400" dirty="0" smtClean="0"/>
              <a:t> </a:t>
            </a:r>
            <a:r>
              <a:rPr lang="en-US" sz="1400" dirty="0"/>
              <a:t>– </a:t>
            </a:r>
            <a:r>
              <a:rPr lang="en-GB" altLang="en-US" sz="1400" dirty="0"/>
              <a:t>Volume Based Charging Aspects for </a:t>
            </a:r>
            <a:r>
              <a:rPr lang="en-GB" altLang="en-US" sz="1400" dirty="0" err="1"/>
              <a:t>VoLTE</a:t>
            </a:r>
            <a:r>
              <a:rPr lang="en-US" sz="1400" dirty="0" smtClean="0"/>
              <a:t> (0</a:t>
            </a:r>
            <a:r>
              <a:rPr lang="en-US" sz="1400" dirty="0" smtClean="0">
                <a:sym typeface="Wingdings 3"/>
              </a:rPr>
              <a:t>50</a:t>
            </a:r>
            <a:r>
              <a:rPr lang="en-US" sz="1400" dirty="0" smtClean="0"/>
              <a:t>%) </a:t>
            </a:r>
            <a:endParaRPr lang="en-US" sz="1400" dirty="0"/>
          </a:p>
          <a:p>
            <a:pPr lvl="1"/>
            <a:r>
              <a:rPr lang="en-GB" sz="1400" dirty="0" smtClean="0">
                <a:cs typeface="Arial" panose="020B0604020202020204" pitchFamily="34" charset="0"/>
              </a:rPr>
              <a:t>EE_5G</a:t>
            </a:r>
            <a:r>
              <a:rPr lang="en-US" sz="1400" dirty="0" smtClean="0"/>
              <a:t> </a:t>
            </a:r>
            <a:r>
              <a:rPr lang="en-US" sz="1400" dirty="0"/>
              <a:t>– </a:t>
            </a:r>
            <a:r>
              <a:rPr lang="en-GB" altLang="en-US" sz="1400" dirty="0" err="1"/>
              <a:t>Nchf</a:t>
            </a:r>
            <a:r>
              <a:rPr lang="en-GB" altLang="en-US" sz="1400" dirty="0"/>
              <a:t> Online and Offline Charging Services</a:t>
            </a:r>
            <a:r>
              <a:rPr lang="en-US" sz="1400" dirty="0" smtClean="0"/>
              <a:t> (</a:t>
            </a:r>
            <a:r>
              <a:rPr lang="en-US" sz="1400" dirty="0"/>
              <a:t>0</a:t>
            </a:r>
            <a:r>
              <a:rPr lang="en-US" sz="1400" dirty="0" smtClean="0">
                <a:sym typeface="Wingdings 3"/>
              </a:rPr>
              <a:t>40</a:t>
            </a:r>
            <a:r>
              <a:rPr lang="en-US" sz="1400" dirty="0" smtClean="0"/>
              <a:t>%) </a:t>
            </a:r>
            <a:endParaRPr lang="en-US" sz="1400" dirty="0"/>
          </a:p>
          <a:p>
            <a:pPr lvl="1"/>
            <a:r>
              <a:rPr lang="en-US" sz="1400" dirty="0" smtClean="0"/>
              <a:t>OAM_LTE_WLAN – </a:t>
            </a:r>
            <a:r>
              <a:rPr lang="en-GB" altLang="en-US" sz="1400" dirty="0"/>
              <a:t>Charging Enhancement of 5GC interworking with EPC</a:t>
            </a:r>
            <a:r>
              <a:rPr lang="en-US" sz="1400" dirty="0" smtClean="0"/>
              <a:t> (0</a:t>
            </a:r>
            <a:r>
              <a:rPr lang="en-US" sz="1400" dirty="0" smtClean="0">
                <a:sym typeface="Wingdings 3"/>
              </a:rPr>
              <a:t>30</a:t>
            </a:r>
            <a:r>
              <a:rPr lang="en-US" sz="1400" dirty="0" smtClean="0"/>
              <a:t>%) </a:t>
            </a:r>
            <a:endParaRPr lang="en-US" sz="1400" dirty="0"/>
          </a:p>
          <a:p>
            <a:pPr lvl="1"/>
            <a:r>
              <a:rPr lang="en-US" sz="1400" dirty="0" smtClean="0"/>
              <a:t>NETPOL </a:t>
            </a:r>
            <a:r>
              <a:rPr lang="en-US" sz="1400" dirty="0"/>
              <a:t>– </a:t>
            </a:r>
            <a:r>
              <a:rPr lang="en-GB" altLang="en-US" sz="1400" dirty="0"/>
              <a:t>Network Exposure Charging in 5G System Architecture</a:t>
            </a:r>
            <a:r>
              <a:rPr lang="en-US" sz="1400" dirty="0" smtClean="0"/>
              <a:t> (0</a:t>
            </a:r>
            <a:r>
              <a:rPr lang="en-US" sz="1400" dirty="0" smtClean="0">
                <a:sym typeface="Wingdings 3"/>
              </a:rPr>
              <a:t>20</a:t>
            </a:r>
            <a:r>
              <a:rPr lang="en-US" sz="1400" dirty="0" smtClean="0"/>
              <a:t>%) </a:t>
            </a:r>
            <a:endParaRPr lang="en-US" sz="1400" dirty="0"/>
          </a:p>
          <a:p>
            <a:pPr lvl="1"/>
            <a:r>
              <a:rPr lang="en-US" sz="1400" dirty="0" smtClean="0"/>
              <a:t>METHOGY – </a:t>
            </a:r>
            <a:r>
              <a:rPr lang="en-GB" sz="1400" dirty="0"/>
              <a:t>Charging AMF in 5G System Architecture Phase 1</a:t>
            </a:r>
            <a:r>
              <a:rPr lang="en-US" sz="1400" dirty="0" smtClean="0"/>
              <a:t> (0</a:t>
            </a:r>
            <a:r>
              <a:rPr lang="en-US" sz="1400" dirty="0" smtClean="0">
                <a:sym typeface="Wingdings 3"/>
              </a:rPr>
              <a:t>20</a:t>
            </a:r>
            <a:r>
              <a:rPr lang="en-US" sz="1400" dirty="0" smtClean="0"/>
              <a:t>%) </a:t>
            </a:r>
            <a:endParaRPr lang="en-US" sz="1400" dirty="0"/>
          </a:p>
          <a:p>
            <a:pPr lvl="1"/>
            <a:r>
              <a:rPr lang="en-US" sz="1400" dirty="0" smtClean="0"/>
              <a:t>IDMS_MN </a:t>
            </a:r>
            <a:r>
              <a:rPr lang="en-US" sz="1400" dirty="0"/>
              <a:t>– </a:t>
            </a:r>
            <a:r>
              <a:rPr lang="en-GB" altLang="en-US" sz="1400" dirty="0"/>
              <a:t>Study on Charging Aspects of Network Slicing</a:t>
            </a:r>
            <a:r>
              <a:rPr lang="en-US" sz="1400" dirty="0" smtClean="0"/>
              <a:t> (0</a:t>
            </a:r>
            <a:r>
              <a:rPr lang="en-US" sz="1400" dirty="0" smtClean="0">
                <a:sym typeface="Wingdings 3"/>
              </a:rPr>
              <a:t>30</a:t>
            </a:r>
            <a:r>
              <a:rPr lang="en-US" sz="1400" dirty="0" smtClean="0"/>
              <a:t>%) </a:t>
            </a:r>
            <a:endParaRPr lang="en-US" sz="1400" dirty="0"/>
          </a:p>
          <a:p>
            <a:pPr lvl="1"/>
            <a:r>
              <a:rPr lang="en-US" sz="1400" dirty="0" smtClean="0"/>
              <a:t>5G_SLICE_ePA </a:t>
            </a:r>
            <a:r>
              <a:rPr lang="en-US" sz="1400" dirty="0"/>
              <a:t>– </a:t>
            </a:r>
            <a:r>
              <a:rPr lang="en-US" altLang="en-US" sz="1400" dirty="0" err="1"/>
              <a:t>QoE</a:t>
            </a:r>
            <a:r>
              <a:rPr lang="en-US" altLang="en-US" sz="1400" dirty="0"/>
              <a:t> metrics for VR</a:t>
            </a:r>
            <a:r>
              <a:rPr lang="en-US" sz="1400" dirty="0"/>
              <a:t> (45</a:t>
            </a:r>
            <a:r>
              <a:rPr lang="en-US" sz="1400" dirty="0">
                <a:sym typeface="Wingdings 3"/>
              </a:rPr>
              <a:t>55</a:t>
            </a:r>
            <a:r>
              <a:rPr lang="en-US" sz="1400" dirty="0"/>
              <a:t>%) </a:t>
            </a:r>
          </a:p>
          <a:p>
            <a:pPr lvl="1"/>
            <a:r>
              <a:rPr lang="en-US" sz="1400" dirty="0" smtClean="0"/>
              <a:t>5GDMS </a:t>
            </a:r>
            <a:r>
              <a:rPr lang="en-US" sz="1400" dirty="0"/>
              <a:t>– </a:t>
            </a:r>
            <a:r>
              <a:rPr lang="en-US" altLang="en-US" sz="1400" dirty="0" err="1"/>
              <a:t>QoE</a:t>
            </a:r>
            <a:r>
              <a:rPr lang="en-US" altLang="en-US" sz="1400" dirty="0"/>
              <a:t> metrics for VR</a:t>
            </a:r>
            <a:r>
              <a:rPr lang="en-US" sz="1400" dirty="0"/>
              <a:t> (45</a:t>
            </a:r>
            <a:r>
              <a:rPr lang="en-US" sz="1400" dirty="0">
                <a:sym typeface="Wingdings 3"/>
              </a:rPr>
              <a:t>55</a:t>
            </a:r>
            <a:r>
              <a:rPr lang="en-US" sz="1400" dirty="0"/>
              <a:t>%) </a:t>
            </a:r>
            <a:endParaRPr lang="en-US" sz="1400" dirty="0" smtClean="0"/>
          </a:p>
          <a:p>
            <a:pPr lvl="1"/>
            <a:r>
              <a:rPr lang="en-US" sz="1400" b="1" dirty="0" smtClean="0"/>
              <a:t>FS_ONAPDCAE </a:t>
            </a:r>
            <a:r>
              <a:rPr lang="en-US" sz="1400" b="1" dirty="0" smtClean="0"/>
              <a:t>– </a:t>
            </a:r>
            <a:r>
              <a:rPr lang="en-GB" sz="1400" b="1" dirty="0"/>
              <a:t>Study on integration of ONAP DCAE and 3GPP management architecture</a:t>
            </a:r>
            <a:r>
              <a:rPr lang="en-US" sz="1400" b="1" dirty="0" smtClean="0"/>
              <a:t> (80</a:t>
            </a:r>
            <a:r>
              <a:rPr lang="en-US" sz="1400" b="1" dirty="0" smtClean="0">
                <a:sym typeface="Wingdings 3"/>
              </a:rPr>
              <a:t>100</a:t>
            </a:r>
            <a:r>
              <a:rPr lang="en-US" sz="1400" b="1" dirty="0" smtClean="0"/>
              <a:t>%)</a:t>
            </a:r>
          </a:p>
          <a:p>
            <a:pPr lvl="1"/>
            <a:r>
              <a:rPr lang="en-US" sz="1400" b="1" dirty="0" smtClean="0"/>
              <a:t>FS_ONAPCINT – S</a:t>
            </a:r>
            <a:r>
              <a:rPr lang="en-GB" sz="1400" b="1" dirty="0" err="1"/>
              <a:t>tudy</a:t>
            </a:r>
            <a:r>
              <a:rPr lang="en-GB" sz="1400" b="1" dirty="0"/>
              <a:t> on integration of ONAP and 3GPP configuration management services for 5G networks</a:t>
            </a:r>
            <a:r>
              <a:rPr lang="en-US" sz="1400" b="1" dirty="0" smtClean="0"/>
              <a:t> (60</a:t>
            </a:r>
            <a:r>
              <a:rPr lang="en-US" sz="1400" b="1" dirty="0" smtClean="0">
                <a:sym typeface="Wingdings 3"/>
              </a:rPr>
              <a:t>100</a:t>
            </a:r>
            <a:r>
              <a:rPr lang="en-US" sz="1400" b="1" dirty="0" smtClean="0"/>
              <a:t>%)</a:t>
            </a:r>
          </a:p>
          <a:p>
            <a:pPr lvl="1"/>
            <a:r>
              <a:rPr lang="en-US" sz="1400" dirty="0" smtClean="0"/>
              <a:t>FS_MAN_EC – </a:t>
            </a:r>
            <a:r>
              <a:rPr lang="en-GB" sz="1400" dirty="0"/>
              <a:t>Study on management aspects of edge computing</a:t>
            </a:r>
            <a:r>
              <a:rPr lang="en-US" sz="1400" dirty="0" smtClean="0"/>
              <a:t> (20</a:t>
            </a:r>
            <a:r>
              <a:rPr lang="en-US" sz="1400" dirty="0" smtClean="0">
                <a:sym typeface="Wingdings 3"/>
              </a:rPr>
              <a:t>50</a:t>
            </a:r>
            <a:r>
              <a:rPr lang="en-US" sz="1400" dirty="0" smtClean="0"/>
              <a:t>%)</a:t>
            </a:r>
            <a:endParaRPr lang="en-US" sz="1400" dirty="0"/>
          </a:p>
          <a:p>
            <a:pPr lvl="1"/>
            <a:r>
              <a:rPr lang="en-US" sz="1400" dirty="0" smtClean="0"/>
              <a:t>FS_TENANCYC – </a:t>
            </a:r>
            <a:r>
              <a:rPr lang="en-GB" sz="1400" dirty="0"/>
              <a:t>Study on tenancy concept in 5G network and network slicing management</a:t>
            </a:r>
            <a:r>
              <a:rPr lang="en-US" sz="1400" dirty="0" smtClean="0"/>
              <a:t> (20</a:t>
            </a:r>
            <a:r>
              <a:rPr lang="en-US" sz="1400" dirty="0" smtClean="0">
                <a:sym typeface="Wingdings 3"/>
              </a:rPr>
              <a:t>26</a:t>
            </a:r>
            <a:r>
              <a:rPr lang="en-US" sz="1400" dirty="0" smtClean="0"/>
              <a:t>%)</a:t>
            </a:r>
            <a:endParaRPr lang="en-US" sz="1400" dirty="0"/>
          </a:p>
          <a:p>
            <a:pPr lvl="1"/>
            <a:r>
              <a:rPr lang="en-US" sz="1400" dirty="0"/>
              <a:t>FS_CSMAN – </a:t>
            </a:r>
            <a:r>
              <a:rPr lang="en-GB" sz="1400" dirty="0"/>
              <a:t>Study on management aspects of communication services</a:t>
            </a:r>
            <a:r>
              <a:rPr lang="en-US" sz="1400" dirty="0" smtClean="0"/>
              <a:t> </a:t>
            </a:r>
            <a:r>
              <a:rPr lang="en-US" sz="1400" dirty="0"/>
              <a:t>(</a:t>
            </a:r>
            <a:r>
              <a:rPr lang="en-US" sz="1400" dirty="0" smtClean="0"/>
              <a:t>40</a:t>
            </a:r>
            <a:r>
              <a:rPr lang="en-US" sz="1400" dirty="0" smtClean="0">
                <a:sym typeface="Wingdings 3"/>
              </a:rPr>
              <a:t>70</a:t>
            </a:r>
            <a:r>
              <a:rPr lang="en-US" sz="1400" dirty="0" smtClean="0"/>
              <a:t>%)</a:t>
            </a:r>
            <a:endParaRPr lang="en-US" sz="1400" dirty="0"/>
          </a:p>
          <a:p>
            <a:pPr lvl="1"/>
            <a:r>
              <a:rPr lang="en-US" sz="1400" dirty="0"/>
              <a:t>FS_SON_5G – </a:t>
            </a:r>
            <a:r>
              <a:rPr lang="en-US" sz="1400" dirty="0" smtClean="0"/>
              <a:t>Study on Self-Organizing Networks (SON) for 5G (10</a:t>
            </a:r>
            <a:r>
              <a:rPr lang="en-US" sz="1400" dirty="0" smtClean="0">
                <a:sym typeface="Wingdings 3"/>
              </a:rPr>
              <a:t>40</a:t>
            </a:r>
            <a:r>
              <a:rPr lang="en-US" sz="1400" dirty="0" smtClean="0"/>
              <a:t>%)</a:t>
            </a:r>
            <a:endParaRPr lang="en-US" sz="1400" dirty="0"/>
          </a:p>
          <a:p>
            <a:pPr lvl="1"/>
            <a:endParaRPr lang="en-US" sz="1400" dirty="0" smtClean="0"/>
          </a:p>
          <a:p>
            <a:pPr lvl="1"/>
            <a:endParaRPr lang="en-US" sz="1400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41444985"/>
      </p:ext>
    </p:extLst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SA5 status (3/3)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/>
              <a:t>Info / Requests for RAN</a:t>
            </a:r>
          </a:p>
          <a:p>
            <a:pPr lvl="1"/>
            <a:r>
              <a:rPr lang="en-US" sz="1800" dirty="0"/>
              <a:t>None</a:t>
            </a:r>
            <a:endParaRPr lang="en-GB" sz="1800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47216623"/>
      </p:ext>
    </p:extLst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SA6 status (1/2)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 smtClean="0"/>
              <a:t> </a:t>
            </a:r>
            <a:r>
              <a:rPr lang="en-US" sz="1800" dirty="0" smtClean="0"/>
              <a:t>New</a:t>
            </a:r>
            <a:endParaRPr lang="en-US" sz="1600" dirty="0" smtClean="0"/>
          </a:p>
          <a:p>
            <a:pPr lvl="1"/>
            <a:r>
              <a:rPr lang="en-US" sz="1400" dirty="0" smtClean="0">
                <a:solidFill>
                  <a:srgbClr val="C00000"/>
                </a:solidFill>
              </a:rPr>
              <a:t>MONASTERY2_ARCH – </a:t>
            </a:r>
            <a:r>
              <a:rPr lang="en-GB" sz="1400" dirty="0">
                <a:solidFill>
                  <a:srgbClr val="C00000"/>
                </a:solidFill>
              </a:rPr>
              <a:t>Application Architecture for the Mobile Communication System for Railways (MONASTERY) Phase 2 </a:t>
            </a:r>
            <a:r>
              <a:rPr lang="en-GB" sz="1400" dirty="0" smtClean="0">
                <a:solidFill>
                  <a:srgbClr val="C00000"/>
                </a:solidFill>
              </a:rPr>
              <a:t>(</a:t>
            </a:r>
            <a:r>
              <a:rPr lang="en-US" sz="1400" dirty="0" smtClean="0">
                <a:solidFill>
                  <a:srgbClr val="C00000"/>
                </a:solidFill>
              </a:rPr>
              <a:t>0%)</a:t>
            </a:r>
          </a:p>
          <a:p>
            <a:pPr lvl="1"/>
            <a:r>
              <a:rPr lang="en-US" sz="1400" dirty="0" smtClean="0">
                <a:solidFill>
                  <a:srgbClr val="C00000"/>
                </a:solidFill>
              </a:rPr>
              <a:t>FS_EDGEAPP – </a:t>
            </a:r>
            <a:r>
              <a:rPr lang="en-GB" sz="1400" dirty="0">
                <a:solidFill>
                  <a:srgbClr val="C00000"/>
                </a:solidFill>
              </a:rPr>
              <a:t>Study on Application Architecture for enabling Edge Applications </a:t>
            </a:r>
            <a:r>
              <a:rPr lang="en-GB" sz="1400" dirty="0" smtClean="0">
                <a:solidFill>
                  <a:srgbClr val="C00000"/>
                </a:solidFill>
              </a:rPr>
              <a:t>(</a:t>
            </a:r>
            <a:r>
              <a:rPr lang="en-US" sz="1400" dirty="0" smtClean="0">
                <a:solidFill>
                  <a:srgbClr val="C00000"/>
                </a:solidFill>
              </a:rPr>
              <a:t>0%)</a:t>
            </a:r>
          </a:p>
          <a:p>
            <a:r>
              <a:rPr lang="en-US" sz="1800" dirty="0"/>
              <a:t> </a:t>
            </a:r>
            <a:r>
              <a:rPr lang="en-US" sz="1800" dirty="0" smtClean="0"/>
              <a:t>Ongoing</a:t>
            </a:r>
          </a:p>
          <a:p>
            <a:pPr lvl="1"/>
            <a:r>
              <a:rPr lang="en-US" sz="1400" b="1" dirty="0" smtClean="0"/>
              <a:t>FS_FRMCS2 – </a:t>
            </a:r>
            <a:r>
              <a:rPr lang="en-GB" sz="1400" b="1" dirty="0"/>
              <a:t>Study on Application Architecture for the Future Railway Mobile Communication System (FRMCS) Phase 2</a:t>
            </a:r>
            <a:r>
              <a:rPr lang="en-US" sz="1400" b="1" dirty="0" smtClean="0"/>
              <a:t> </a:t>
            </a:r>
            <a:r>
              <a:rPr lang="en-GB" sz="1400" b="1" dirty="0" smtClean="0"/>
              <a:t>(65</a:t>
            </a:r>
            <a:r>
              <a:rPr lang="en-US" sz="1400" b="1" dirty="0" smtClean="0">
                <a:sym typeface="Wingdings 3"/>
              </a:rPr>
              <a:t></a:t>
            </a:r>
            <a:r>
              <a:rPr lang="en-US" sz="1400" b="1" dirty="0" smtClean="0"/>
              <a:t>100%)</a:t>
            </a:r>
          </a:p>
          <a:p>
            <a:pPr lvl="1"/>
            <a:r>
              <a:rPr lang="en-US" sz="1400" dirty="0" smtClean="0"/>
              <a:t>FS_MCSAA – </a:t>
            </a:r>
            <a:r>
              <a:rPr lang="fr-FR" altLang="en-US" sz="1400" dirty="0" err="1"/>
              <a:t>Study</a:t>
            </a:r>
            <a:r>
              <a:rPr lang="fr-FR" altLang="en-US" sz="1400" dirty="0"/>
              <a:t> on </a:t>
            </a:r>
            <a:r>
              <a:rPr lang="en-GB" altLang="en-US" sz="1400" dirty="0"/>
              <a:t>MC Service Access </a:t>
            </a:r>
            <a:r>
              <a:rPr lang="en-GB" altLang="en-US" sz="1400" dirty="0" smtClean="0"/>
              <a:t>Aspects </a:t>
            </a:r>
            <a:r>
              <a:rPr lang="en-GB" sz="1400" dirty="0" smtClean="0"/>
              <a:t>(70</a:t>
            </a:r>
            <a:r>
              <a:rPr lang="en-US" sz="1400" dirty="0" smtClean="0">
                <a:sym typeface="Wingdings 3"/>
              </a:rPr>
              <a:t></a:t>
            </a:r>
            <a:r>
              <a:rPr lang="en-US" sz="1400" dirty="0" smtClean="0"/>
              <a:t>75</a:t>
            </a:r>
            <a:r>
              <a:rPr lang="en-US" sz="1400" dirty="0"/>
              <a:t>%)</a:t>
            </a:r>
            <a:endParaRPr lang="en-US" sz="1400" dirty="0" smtClean="0"/>
          </a:p>
          <a:p>
            <a:pPr lvl="1"/>
            <a:r>
              <a:rPr lang="en-US" sz="1400" dirty="0" smtClean="0"/>
              <a:t>FS_MCOver5GS – </a:t>
            </a:r>
            <a:r>
              <a:rPr lang="en-US" sz="1400" dirty="0"/>
              <a:t>Study on Mission Critical Services support over 5G </a:t>
            </a:r>
            <a:r>
              <a:rPr lang="en-US" sz="1400" dirty="0" smtClean="0"/>
              <a:t>System </a:t>
            </a:r>
            <a:r>
              <a:rPr lang="en-GB" sz="1400" dirty="0" smtClean="0"/>
              <a:t>(35</a:t>
            </a:r>
            <a:r>
              <a:rPr lang="en-US" sz="1400" dirty="0" smtClean="0">
                <a:sym typeface="Wingdings 3"/>
              </a:rPr>
              <a:t></a:t>
            </a:r>
            <a:r>
              <a:rPr lang="en-US" sz="1400" dirty="0" smtClean="0"/>
              <a:t>35</a:t>
            </a:r>
            <a:r>
              <a:rPr lang="en-US" sz="1400" dirty="0"/>
              <a:t>%)</a:t>
            </a:r>
            <a:endParaRPr lang="en-US" sz="1400" dirty="0" smtClean="0"/>
          </a:p>
          <a:p>
            <a:pPr lvl="1"/>
            <a:r>
              <a:rPr lang="en-US" sz="1400" dirty="0" smtClean="0"/>
              <a:t>FS_ MCLOG – </a:t>
            </a:r>
            <a:r>
              <a:rPr lang="en-US" sz="1400" dirty="0"/>
              <a:t>Study into Discreet Listening and Logging for Mission Critical </a:t>
            </a:r>
            <a:r>
              <a:rPr lang="en-US" sz="1400" dirty="0" smtClean="0"/>
              <a:t>Services </a:t>
            </a:r>
            <a:r>
              <a:rPr lang="en-GB" sz="1400" dirty="0" smtClean="0"/>
              <a:t>(50</a:t>
            </a:r>
            <a:r>
              <a:rPr lang="en-US" sz="1400" dirty="0" smtClean="0">
                <a:sym typeface="Wingdings 3"/>
              </a:rPr>
              <a:t></a:t>
            </a:r>
            <a:r>
              <a:rPr lang="en-US" sz="1400" dirty="0" smtClean="0"/>
              <a:t>75</a:t>
            </a:r>
            <a:r>
              <a:rPr lang="en-US" sz="1400" dirty="0"/>
              <a:t>%)</a:t>
            </a:r>
            <a:endParaRPr lang="en-US" sz="1400" dirty="0" smtClean="0"/>
          </a:p>
          <a:p>
            <a:pPr lvl="1"/>
            <a:r>
              <a:rPr lang="en-US" sz="1400" dirty="0" err="1" smtClean="0"/>
              <a:t>FS_enhMCLoc</a:t>
            </a:r>
            <a:r>
              <a:rPr lang="en-US" sz="1400" dirty="0" smtClean="0"/>
              <a:t> – </a:t>
            </a:r>
            <a:r>
              <a:rPr lang="en-US" sz="1400" dirty="0"/>
              <a:t>Study on location enhancements for mission critical </a:t>
            </a:r>
            <a:r>
              <a:rPr lang="en-US" sz="1400" dirty="0" smtClean="0"/>
              <a:t>services </a:t>
            </a:r>
            <a:r>
              <a:rPr lang="en-GB" sz="1400" dirty="0" smtClean="0"/>
              <a:t>(50</a:t>
            </a:r>
            <a:r>
              <a:rPr lang="en-US" sz="1400" dirty="0">
                <a:sym typeface="Wingdings 3"/>
              </a:rPr>
              <a:t></a:t>
            </a:r>
            <a:r>
              <a:rPr lang="en-US" sz="1400" dirty="0"/>
              <a:t>85%)</a:t>
            </a:r>
            <a:endParaRPr lang="en-US" sz="1400" dirty="0" smtClean="0"/>
          </a:p>
          <a:p>
            <a:pPr lvl="1"/>
            <a:r>
              <a:rPr lang="en-US" sz="1400" dirty="0" smtClean="0"/>
              <a:t>FS_FFAPP – </a:t>
            </a:r>
            <a:r>
              <a:rPr lang="en-US" sz="1400" dirty="0"/>
              <a:t>Study on application layer support for Factories of the Future in 5G </a:t>
            </a:r>
            <a:r>
              <a:rPr lang="en-US" sz="1400" dirty="0" smtClean="0"/>
              <a:t>network </a:t>
            </a:r>
            <a:r>
              <a:rPr lang="en-GB" sz="1400" dirty="0" smtClean="0"/>
              <a:t>(0</a:t>
            </a:r>
            <a:r>
              <a:rPr lang="en-US" sz="1400" dirty="0" smtClean="0">
                <a:sym typeface="Wingdings 3"/>
              </a:rPr>
              <a:t></a:t>
            </a:r>
            <a:r>
              <a:rPr lang="en-US" sz="1400" dirty="0" smtClean="0"/>
              <a:t>5</a:t>
            </a:r>
            <a:r>
              <a:rPr lang="en-US" sz="1400" dirty="0"/>
              <a:t>%)</a:t>
            </a:r>
            <a:endParaRPr lang="en-US" sz="1400" dirty="0" smtClean="0"/>
          </a:p>
          <a:p>
            <a:pPr lvl="1"/>
            <a:r>
              <a:rPr lang="en-US" sz="1400" dirty="0" smtClean="0"/>
              <a:t>FS_UASAPP – </a:t>
            </a:r>
            <a:r>
              <a:rPr lang="en-US" sz="1400" dirty="0"/>
              <a:t>Study on application layer support for Unmanned Aerial System (UAS</a:t>
            </a:r>
            <a:r>
              <a:rPr lang="en-US" sz="1400" dirty="0" smtClean="0"/>
              <a:t>) </a:t>
            </a:r>
            <a:r>
              <a:rPr lang="en-GB" sz="1400" dirty="0" smtClean="0"/>
              <a:t>(0</a:t>
            </a:r>
            <a:r>
              <a:rPr lang="en-US" sz="1400" dirty="0" smtClean="0">
                <a:sym typeface="Wingdings 3"/>
              </a:rPr>
              <a:t></a:t>
            </a:r>
            <a:r>
              <a:rPr lang="en-US" sz="1400" dirty="0" smtClean="0"/>
              <a:t>0%)</a:t>
            </a:r>
          </a:p>
        </p:txBody>
      </p:sp>
    </p:spTree>
    <p:extLst>
      <p:ext uri="{BB962C8B-B14F-4D97-AF65-F5344CB8AC3E}">
        <p14:creationId xmlns:p14="http://schemas.microsoft.com/office/powerpoint/2010/main" val="786193285"/>
      </p:ext>
    </p:extLst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SA6 status (2/2)</a:t>
            </a:r>
            <a:endParaRPr lang="en-GB" dirty="0"/>
          </a:p>
        </p:txBody>
      </p:sp>
      <p:sp>
        <p:nvSpPr>
          <p:cNvPr id="4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800" dirty="0" smtClean="0"/>
              <a:t>Ongoing</a:t>
            </a:r>
          </a:p>
          <a:p>
            <a:pPr lvl="1"/>
            <a:r>
              <a:rPr lang="en-US" sz="1400" dirty="0" err="1" smtClean="0"/>
              <a:t>eCAPIF</a:t>
            </a:r>
            <a:r>
              <a:rPr lang="en-US" sz="1400" dirty="0" smtClean="0"/>
              <a:t> – </a:t>
            </a:r>
            <a:r>
              <a:rPr lang="en-GB" sz="1400" dirty="0" smtClean="0"/>
              <a:t>Enhancements </a:t>
            </a:r>
            <a:r>
              <a:rPr lang="en-GB" sz="1400" dirty="0"/>
              <a:t>for Common API Framework for 3GPP Northbound APIs </a:t>
            </a:r>
            <a:r>
              <a:rPr lang="en-GB" sz="1400" dirty="0" smtClean="0"/>
              <a:t>(45</a:t>
            </a:r>
            <a:r>
              <a:rPr lang="en-US" sz="1400" dirty="0" smtClean="0">
                <a:sym typeface="Wingdings 3"/>
              </a:rPr>
              <a:t></a:t>
            </a:r>
            <a:r>
              <a:rPr lang="en-US" sz="1400" dirty="0" smtClean="0"/>
              <a:t>80%)</a:t>
            </a:r>
          </a:p>
          <a:p>
            <a:pPr lvl="1"/>
            <a:r>
              <a:rPr lang="en-US" sz="1400" dirty="0" smtClean="0"/>
              <a:t>enh2MCPPT – </a:t>
            </a:r>
            <a:r>
              <a:rPr lang="en-GB" sz="1400" dirty="0" smtClean="0"/>
              <a:t>Enhanced </a:t>
            </a:r>
            <a:r>
              <a:rPr lang="en-GB" sz="1400" dirty="0"/>
              <a:t>Mission Critical Push-to-talk architecture phase 2 </a:t>
            </a:r>
            <a:r>
              <a:rPr lang="en-GB" sz="1400" dirty="0" smtClean="0"/>
              <a:t>(35</a:t>
            </a:r>
            <a:r>
              <a:rPr lang="en-US" sz="1400" dirty="0" smtClean="0">
                <a:sym typeface="Wingdings 3"/>
              </a:rPr>
              <a:t></a:t>
            </a:r>
            <a:r>
              <a:rPr lang="en-US" sz="1400" dirty="0" smtClean="0"/>
              <a:t>60%)</a:t>
            </a:r>
          </a:p>
          <a:p>
            <a:pPr lvl="1"/>
            <a:r>
              <a:rPr lang="en-US" sz="1400" dirty="0" smtClean="0"/>
              <a:t>eMCData2 – </a:t>
            </a:r>
            <a:r>
              <a:rPr lang="en-GB" sz="1400" dirty="0"/>
              <a:t>Enhancements to Functional architecture and information flows for Mission Critical Data </a:t>
            </a:r>
            <a:r>
              <a:rPr lang="en-GB" sz="1400" dirty="0" smtClean="0"/>
              <a:t>(40</a:t>
            </a:r>
            <a:r>
              <a:rPr lang="en-US" sz="1400" dirty="0" smtClean="0">
                <a:sym typeface="Wingdings 3"/>
              </a:rPr>
              <a:t></a:t>
            </a:r>
            <a:r>
              <a:rPr lang="en-US" sz="1400" dirty="0" smtClean="0"/>
              <a:t>75</a:t>
            </a:r>
            <a:r>
              <a:rPr lang="en-US" sz="1400" dirty="0"/>
              <a:t>%)</a:t>
            </a:r>
            <a:endParaRPr lang="en-US" sz="1400" dirty="0" smtClean="0"/>
          </a:p>
          <a:p>
            <a:pPr lvl="1"/>
            <a:r>
              <a:rPr lang="en-US" sz="1400" dirty="0" err="1" smtClean="0"/>
              <a:t>eMCSMI</a:t>
            </a:r>
            <a:r>
              <a:rPr lang="en-US" sz="1400" dirty="0" smtClean="0"/>
              <a:t> – </a:t>
            </a:r>
            <a:r>
              <a:rPr lang="en-GB" sz="1400" dirty="0"/>
              <a:t>Enhanced mission critical system migration and </a:t>
            </a:r>
            <a:r>
              <a:rPr lang="en-GB" sz="1400" dirty="0" smtClean="0"/>
              <a:t>interconnection(10</a:t>
            </a:r>
            <a:r>
              <a:rPr lang="en-US" sz="1400" dirty="0" smtClean="0">
                <a:sym typeface="Wingdings 3"/>
              </a:rPr>
              <a:t></a:t>
            </a:r>
            <a:r>
              <a:rPr lang="en-US" sz="1400" dirty="0" smtClean="0"/>
              <a:t>50%)</a:t>
            </a:r>
            <a:endParaRPr lang="en-US" sz="1400" dirty="0"/>
          </a:p>
          <a:p>
            <a:pPr lvl="1"/>
            <a:r>
              <a:rPr lang="en-US" sz="1400" dirty="0" err="1" smtClean="0"/>
              <a:t>eMCCI</a:t>
            </a:r>
            <a:r>
              <a:rPr lang="en-US" sz="1400" dirty="0" smtClean="0"/>
              <a:t> – </a:t>
            </a:r>
            <a:r>
              <a:rPr lang="en-GB" sz="1400" dirty="0"/>
              <a:t>Enhanced Mission Critical Communication Interworking with LMR </a:t>
            </a:r>
            <a:r>
              <a:rPr lang="en-GB" sz="1400" dirty="0" smtClean="0"/>
              <a:t>Systems(15</a:t>
            </a:r>
            <a:r>
              <a:rPr lang="en-US" sz="1400" dirty="0" smtClean="0">
                <a:sym typeface="Wingdings 3"/>
              </a:rPr>
              <a:t></a:t>
            </a:r>
            <a:r>
              <a:rPr lang="en-US" sz="1400" dirty="0" smtClean="0"/>
              <a:t>40%)</a:t>
            </a:r>
          </a:p>
          <a:p>
            <a:pPr lvl="1"/>
            <a:r>
              <a:rPr lang="en-US" sz="1400" dirty="0" smtClean="0"/>
              <a:t>MBMSAPI_MCS – </a:t>
            </a:r>
            <a:r>
              <a:rPr lang="en-GB" sz="1400" dirty="0"/>
              <a:t>MBMS APIs for Mission Critical </a:t>
            </a:r>
            <a:r>
              <a:rPr lang="en-GB" sz="1400" dirty="0" smtClean="0"/>
              <a:t>Services(65</a:t>
            </a:r>
            <a:r>
              <a:rPr lang="en-US" sz="1400" dirty="0" smtClean="0">
                <a:sym typeface="Wingdings 3"/>
              </a:rPr>
              <a:t></a:t>
            </a:r>
            <a:r>
              <a:rPr lang="en-US" sz="1400" dirty="0" smtClean="0"/>
              <a:t>90%)</a:t>
            </a:r>
            <a:endParaRPr lang="en-US" sz="1400" dirty="0"/>
          </a:p>
          <a:p>
            <a:pPr lvl="1"/>
            <a:r>
              <a:rPr lang="en-US" sz="1400" dirty="0" smtClean="0"/>
              <a:t>V2XAPP – </a:t>
            </a:r>
            <a:r>
              <a:rPr lang="en-US" sz="1400" dirty="0"/>
              <a:t>Application Layer support for V2X </a:t>
            </a:r>
            <a:r>
              <a:rPr lang="en-US" sz="1400" dirty="0" smtClean="0"/>
              <a:t>Services</a:t>
            </a:r>
            <a:r>
              <a:rPr lang="en-GB" sz="1400" dirty="0" smtClean="0"/>
              <a:t>(25</a:t>
            </a:r>
            <a:r>
              <a:rPr lang="en-US" sz="1400" dirty="0" smtClean="0">
                <a:sym typeface="Wingdings 3"/>
              </a:rPr>
              <a:t></a:t>
            </a:r>
            <a:r>
              <a:rPr lang="en-US" sz="1400" dirty="0" smtClean="0"/>
              <a:t>65</a:t>
            </a:r>
            <a:r>
              <a:rPr lang="en-US" sz="1400" dirty="0"/>
              <a:t>%)</a:t>
            </a:r>
          </a:p>
          <a:p>
            <a:pPr lvl="1"/>
            <a:r>
              <a:rPr lang="en-US" sz="1400" dirty="0" smtClean="0"/>
              <a:t>SEAL – </a:t>
            </a:r>
            <a:r>
              <a:rPr lang="en-GB" sz="1400" dirty="0" smtClean="0"/>
              <a:t>Service Enabler Architecture Layer for Verticals (0</a:t>
            </a:r>
            <a:r>
              <a:rPr lang="en-US" sz="1400" dirty="0" smtClean="0">
                <a:sym typeface="Wingdings 3"/>
              </a:rPr>
              <a:t></a:t>
            </a:r>
            <a:r>
              <a:rPr lang="en-US" sz="1400" dirty="0" smtClean="0"/>
              <a:t>60%)</a:t>
            </a:r>
            <a:endParaRPr lang="en-US" sz="1800" dirty="0" smtClean="0"/>
          </a:p>
          <a:p>
            <a:r>
              <a:rPr lang="en-US" sz="1800" dirty="0" smtClean="0"/>
              <a:t> Info / Requests for RAN</a:t>
            </a:r>
          </a:p>
          <a:p>
            <a:pPr lvl="1"/>
            <a:r>
              <a:rPr lang="en-US" sz="1600" dirty="0" smtClean="0"/>
              <a:t>S6-190280: </a:t>
            </a:r>
            <a:r>
              <a:rPr lang="en-US" sz="1600" b="1" dirty="0" smtClean="0">
                <a:solidFill>
                  <a:srgbClr val="FF0000"/>
                </a:solidFill>
              </a:rPr>
              <a:t>SA6 asks </a:t>
            </a:r>
            <a:r>
              <a:rPr lang="en-US" sz="1600" b="1" dirty="0">
                <a:solidFill>
                  <a:srgbClr val="FF0000"/>
                </a:solidFill>
              </a:rPr>
              <a:t>both SA and RAN </a:t>
            </a:r>
            <a:r>
              <a:rPr lang="en-US" sz="1600" b="1" dirty="0" smtClean="0">
                <a:solidFill>
                  <a:srgbClr val="FF0000"/>
                </a:solidFill>
              </a:rPr>
              <a:t>to advise on availability </a:t>
            </a:r>
            <a:r>
              <a:rPr lang="en-US" sz="1600" b="1" dirty="0">
                <a:solidFill>
                  <a:srgbClr val="FF0000"/>
                </a:solidFill>
              </a:rPr>
              <a:t>D2D in 5GS, this is essential for ongoing study in SA6 </a:t>
            </a:r>
            <a:r>
              <a:rPr lang="en-US" sz="1600" b="1" dirty="0" smtClean="0">
                <a:solidFill>
                  <a:srgbClr val="FF0000"/>
                </a:solidFill>
              </a:rPr>
              <a:t>FS_MCOver5GS</a:t>
            </a:r>
            <a:endParaRPr lang="en-GB" sz="16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4309581"/>
      </p:ext>
    </p:extLst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Topics for SA-RAN Coordination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199" y="1825625"/>
            <a:ext cx="11001376" cy="4351338"/>
          </a:xfrm>
        </p:spPr>
        <p:txBody>
          <a:bodyPr/>
          <a:lstStyle/>
          <a:p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en-US" sz="2400" dirty="0" smtClean="0">
                <a:solidFill>
                  <a:srgbClr val="FF0000"/>
                </a:solidFill>
              </a:rPr>
              <a:t>Joint SA-RAN determination of the Rel-17 schedule.</a:t>
            </a:r>
          </a:p>
          <a:p>
            <a:r>
              <a:rPr lang="en-US" sz="2400" dirty="0"/>
              <a:t> </a:t>
            </a:r>
            <a:r>
              <a:rPr lang="en-US" sz="2400" dirty="0" smtClean="0"/>
              <a:t>Identification of overall schedule impact of a ‘gradual’ stage 3 freeze.</a:t>
            </a:r>
          </a:p>
          <a:p>
            <a:pPr lvl="1"/>
            <a:r>
              <a:rPr lang="en-US" sz="2000" dirty="0" smtClean="0"/>
              <a:t>Note that the time between Stage 2 freeze and Stage 3 RAN2 / RAN3 freeze increases from 2 to 3 quarters. This increases the risk of late input by RAN2 / RAN3 to SA2.</a:t>
            </a:r>
          </a:p>
          <a:p>
            <a:r>
              <a:rPr lang="en-US" sz="2400" dirty="0"/>
              <a:t> </a:t>
            </a:r>
            <a:r>
              <a:rPr lang="en-US" sz="2400" dirty="0" smtClean="0"/>
              <a:t>LSs on topics identified for RAN-SA coordination have been sent, asking </a:t>
            </a:r>
            <a:r>
              <a:rPr lang="en-US" sz="2400" dirty="0" smtClean="0">
                <a:solidFill>
                  <a:srgbClr val="FF0000"/>
                </a:solidFill>
              </a:rPr>
              <a:t>feedback</a:t>
            </a:r>
            <a:r>
              <a:rPr lang="en-US" sz="2400" dirty="0"/>
              <a:t> </a:t>
            </a:r>
            <a:r>
              <a:rPr lang="en-US" sz="2400" dirty="0" smtClean="0"/>
              <a:t>(this is not a complete list):</a:t>
            </a:r>
          </a:p>
          <a:p>
            <a:pPr lvl="1"/>
            <a:r>
              <a:rPr lang="en-GB" sz="2000" dirty="0" smtClean="0"/>
              <a:t>S2-1902904</a:t>
            </a:r>
            <a:r>
              <a:rPr lang="en-GB" sz="2000" dirty="0"/>
              <a:t>: LS on </a:t>
            </a:r>
            <a:r>
              <a:rPr lang="en-GB" sz="2000" dirty="0" err="1"/>
              <a:t>QoS</a:t>
            </a:r>
            <a:r>
              <a:rPr lang="en-GB" sz="2000" dirty="0"/>
              <a:t> Support for eV2X over </a:t>
            </a:r>
            <a:r>
              <a:rPr lang="en-GB" sz="2000" dirty="0" err="1"/>
              <a:t>Uu</a:t>
            </a:r>
            <a:r>
              <a:rPr lang="en-GB" sz="2000" dirty="0"/>
              <a:t> interface (To: </a:t>
            </a:r>
            <a:r>
              <a:rPr lang="en-GB" sz="2000" dirty="0">
                <a:solidFill>
                  <a:srgbClr val="FF0000"/>
                </a:solidFill>
              </a:rPr>
              <a:t>RAN2, </a:t>
            </a:r>
            <a:r>
              <a:rPr lang="en-GB" sz="2000" dirty="0" smtClean="0">
                <a:solidFill>
                  <a:srgbClr val="FF0000"/>
                </a:solidFill>
              </a:rPr>
              <a:t>RAN3</a:t>
            </a:r>
            <a:r>
              <a:rPr lang="en-GB" sz="2000" dirty="0" smtClean="0"/>
              <a:t>) </a:t>
            </a:r>
          </a:p>
          <a:p>
            <a:pPr lvl="1"/>
            <a:r>
              <a:rPr lang="en-US" sz="2000" dirty="0" smtClean="0"/>
              <a:t>S2-1902908: </a:t>
            </a:r>
            <a:r>
              <a:rPr lang="en-GB" sz="2000" dirty="0"/>
              <a:t>LS on EPS Additional RRM Policy Index </a:t>
            </a:r>
            <a:r>
              <a:rPr lang="en-GB" sz="2000" dirty="0" smtClean="0"/>
              <a:t> (To: </a:t>
            </a:r>
            <a:r>
              <a:rPr lang="en-GB" sz="2000" dirty="0" smtClean="0">
                <a:solidFill>
                  <a:srgbClr val="FF0000"/>
                </a:solidFill>
              </a:rPr>
              <a:t>RAN, RAN2, RAN3</a:t>
            </a:r>
            <a:r>
              <a:rPr lang="en-GB" sz="2000" dirty="0" smtClean="0"/>
              <a:t>, CT, CT4)</a:t>
            </a:r>
          </a:p>
          <a:p>
            <a:pPr lvl="1"/>
            <a:r>
              <a:rPr lang="en-US" sz="2000" dirty="0" smtClean="0"/>
              <a:t>S2-1902903: </a:t>
            </a:r>
            <a:r>
              <a:rPr lang="en-GB" sz="2000" dirty="0"/>
              <a:t>LS on Completion of FS_RACS </a:t>
            </a:r>
            <a:r>
              <a:rPr lang="en-GB" sz="2000" dirty="0" smtClean="0"/>
              <a:t>study (To: RAN, </a:t>
            </a:r>
            <a:r>
              <a:rPr lang="en-GB" sz="2000" dirty="0" smtClean="0">
                <a:solidFill>
                  <a:srgbClr val="FF0000"/>
                </a:solidFill>
              </a:rPr>
              <a:t>RAN2, RAN3</a:t>
            </a:r>
            <a:r>
              <a:rPr lang="en-GB" sz="2000" dirty="0" smtClean="0"/>
              <a:t>, CT1, CT4)</a:t>
            </a:r>
          </a:p>
          <a:p>
            <a:pPr lvl="1"/>
            <a:r>
              <a:rPr lang="en-US" sz="2000" b="1" dirty="0" smtClean="0">
                <a:solidFill>
                  <a:srgbClr val="FF0000"/>
                </a:solidFill>
              </a:rPr>
              <a:t>Action for RAN / WGs: Please prioritize responses to LSs where SA WGs ask advice in order to assure timely completely of the related features.</a:t>
            </a:r>
            <a:endParaRPr lang="en-GB" sz="2000" b="1" dirty="0" smtClean="0">
              <a:solidFill>
                <a:srgbClr val="FF0000"/>
              </a:solidFill>
            </a:endParaRPr>
          </a:p>
          <a:p>
            <a:pPr lvl="1"/>
            <a:endParaRPr lang="en-GB" sz="2000" dirty="0" smtClean="0"/>
          </a:p>
        </p:txBody>
      </p:sp>
    </p:spTree>
    <p:extLst>
      <p:ext uri="{BB962C8B-B14F-4D97-AF65-F5344CB8AC3E}">
        <p14:creationId xmlns:p14="http://schemas.microsoft.com/office/powerpoint/2010/main" val="2347113563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SA Status overview</a:t>
            </a:r>
            <a:endParaRPr lang="en-GB" dirty="0"/>
          </a:p>
        </p:txBody>
      </p:sp>
      <p:sp>
        <p:nvSpPr>
          <p:cNvPr id="10" name="Content Placeholder 9"/>
          <p:cNvSpPr>
            <a:spLocks noGrp="1"/>
          </p:cNvSpPr>
          <p:nvPr>
            <p:ph idx="1"/>
          </p:nvPr>
        </p:nvSpPr>
        <p:spPr>
          <a:xfrm>
            <a:off x="838200" y="4109292"/>
            <a:ext cx="10982899" cy="1927949"/>
          </a:xfrm>
        </p:spPr>
        <p:txBody>
          <a:bodyPr/>
          <a:lstStyle/>
          <a:p>
            <a:r>
              <a:rPr lang="en-US" sz="2400" dirty="0" smtClean="0"/>
              <a:t> Rel-15 is frozen except for SA3 LI, which comes for approval to SA 83.</a:t>
            </a:r>
          </a:p>
          <a:p>
            <a:r>
              <a:rPr lang="en-US" sz="2400" dirty="0"/>
              <a:t> </a:t>
            </a:r>
            <a:r>
              <a:rPr lang="en-US" sz="2400" dirty="0" smtClean="0"/>
              <a:t>Rel-16 Normative work and remaining studies to conclude for stage 2. Rel-16 activity progresses well across SA2-SA6. Modified stage 3 freeze will be considered and the overall schedule harmonized at TSG 83.</a:t>
            </a:r>
          </a:p>
          <a:p>
            <a:r>
              <a:rPr lang="en-US" sz="2400" dirty="0"/>
              <a:t> </a:t>
            </a:r>
            <a:r>
              <a:rPr lang="en-US" sz="2400" dirty="0" smtClean="0"/>
              <a:t>Rel-17 studies progressing in SA1 and some for approval in SA2. Further planning for Rel-17 will occur at TSG 83.</a:t>
            </a:r>
            <a:endParaRPr lang="en-GB" sz="24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294967295"/>
          </p:nvPr>
        </p:nvSpPr>
        <p:spPr>
          <a:xfrm>
            <a:off x="10315575" y="6356350"/>
            <a:ext cx="1876425" cy="365125"/>
          </a:xfrm>
          <a:prstGeom prst="rect">
            <a:avLst/>
          </a:prstGeom>
        </p:spPr>
        <p:txBody>
          <a:bodyPr/>
          <a:lstStyle/>
          <a:p>
            <a:fld id="{FC5230B2-FCA4-47DF-9EEB-F1A758954A16}" type="slidenum">
              <a:rPr lang="en-GB" altLang="en-US" smtClean="0"/>
              <a:pPr/>
              <a:t>2</a:t>
            </a:fld>
            <a:endParaRPr lang="en-GB" altLang="en-US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9485" y="1821279"/>
            <a:ext cx="10058400" cy="22164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2652627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SA1 status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600" dirty="0"/>
              <a:t> </a:t>
            </a:r>
            <a:r>
              <a:rPr lang="en-US" sz="1800" dirty="0" smtClean="0"/>
              <a:t>New</a:t>
            </a:r>
            <a:endParaRPr lang="en-US" sz="1600" dirty="0" smtClean="0"/>
          </a:p>
          <a:p>
            <a:pPr lvl="1"/>
            <a:r>
              <a:rPr lang="en-US" sz="1400" b="1" dirty="0" smtClean="0"/>
              <a:t>VMOD_DISPLAY – Verification-modified Calling Name Display (0</a:t>
            </a:r>
            <a:r>
              <a:rPr lang="en-US" sz="1400" b="1" dirty="0" smtClean="0">
                <a:sym typeface="Wingdings 3"/>
              </a:rPr>
              <a:t></a:t>
            </a:r>
            <a:r>
              <a:rPr lang="en-US" sz="1400" b="1" dirty="0" smtClean="0"/>
              <a:t>100%)</a:t>
            </a:r>
          </a:p>
          <a:p>
            <a:pPr lvl="1"/>
            <a:r>
              <a:rPr lang="en-US" sz="1400" dirty="0" smtClean="0">
                <a:solidFill>
                  <a:srgbClr val="C00000"/>
                </a:solidFill>
              </a:rPr>
              <a:t>FS_MINT – </a:t>
            </a:r>
            <a:r>
              <a:rPr lang="en-GB" sz="1400" dirty="0" smtClean="0">
                <a:solidFill>
                  <a:srgbClr val="C00000"/>
                </a:solidFill>
              </a:rPr>
              <a:t>Study on Support for Minimization of service interruption (</a:t>
            </a:r>
            <a:r>
              <a:rPr lang="en-US" sz="1400" dirty="0" smtClean="0">
                <a:solidFill>
                  <a:srgbClr val="C00000"/>
                </a:solidFill>
              </a:rPr>
              <a:t>0%)</a:t>
            </a:r>
          </a:p>
          <a:p>
            <a:pPr lvl="1"/>
            <a:r>
              <a:rPr lang="en-US" sz="1400" dirty="0" smtClean="0">
                <a:solidFill>
                  <a:srgbClr val="C00000"/>
                </a:solidFill>
              </a:rPr>
              <a:t>FS_MUSIM –  </a:t>
            </a:r>
            <a:r>
              <a:rPr lang="en-GB" sz="1400" dirty="0">
                <a:solidFill>
                  <a:srgbClr val="C00000"/>
                </a:solidFill>
              </a:rPr>
              <a:t>Study on Support for Multi-USIM </a:t>
            </a:r>
            <a:r>
              <a:rPr lang="en-GB" sz="1400" dirty="0" smtClean="0">
                <a:solidFill>
                  <a:srgbClr val="C00000"/>
                </a:solidFill>
              </a:rPr>
              <a:t>Devices</a:t>
            </a:r>
            <a:r>
              <a:rPr lang="en-US" sz="1400" dirty="0">
                <a:solidFill>
                  <a:srgbClr val="C00000"/>
                </a:solidFill>
              </a:rPr>
              <a:t> (0</a:t>
            </a:r>
            <a:r>
              <a:rPr lang="en-US" sz="1400" dirty="0" smtClean="0">
                <a:solidFill>
                  <a:srgbClr val="C00000"/>
                </a:solidFill>
                <a:sym typeface="Wingdings 3"/>
              </a:rPr>
              <a:t></a:t>
            </a:r>
            <a:r>
              <a:rPr lang="en-US" sz="1400" dirty="0" smtClean="0">
                <a:solidFill>
                  <a:srgbClr val="C00000"/>
                </a:solidFill>
              </a:rPr>
              <a:t>5%)</a:t>
            </a:r>
          </a:p>
          <a:p>
            <a:pPr lvl="1"/>
            <a:r>
              <a:rPr lang="en-US" sz="1400" dirty="0" err="1" smtClean="0">
                <a:solidFill>
                  <a:srgbClr val="C00000"/>
                </a:solidFill>
              </a:rPr>
              <a:t>FS_eCAV</a:t>
            </a:r>
            <a:r>
              <a:rPr lang="en-US" sz="1400" dirty="0" smtClean="0">
                <a:solidFill>
                  <a:srgbClr val="C00000"/>
                </a:solidFill>
              </a:rPr>
              <a:t> –  </a:t>
            </a:r>
            <a:r>
              <a:rPr lang="en-GB" sz="1400" dirty="0">
                <a:solidFill>
                  <a:srgbClr val="C00000"/>
                </a:solidFill>
              </a:rPr>
              <a:t>Study on enhancements for cyber-physical control applications in vertical </a:t>
            </a:r>
            <a:r>
              <a:rPr lang="en-GB" sz="1400" dirty="0" smtClean="0">
                <a:solidFill>
                  <a:srgbClr val="C00000"/>
                </a:solidFill>
              </a:rPr>
              <a:t>domains</a:t>
            </a:r>
            <a:r>
              <a:rPr lang="en-US" sz="1400" dirty="0">
                <a:solidFill>
                  <a:srgbClr val="C00000"/>
                </a:solidFill>
              </a:rPr>
              <a:t> (0</a:t>
            </a:r>
            <a:r>
              <a:rPr lang="en-US" sz="1400" dirty="0" smtClean="0">
                <a:solidFill>
                  <a:srgbClr val="C00000"/>
                </a:solidFill>
                <a:sym typeface="Wingdings 3"/>
              </a:rPr>
              <a:t></a:t>
            </a:r>
            <a:r>
              <a:rPr lang="en-US" sz="1400" dirty="0" smtClean="0">
                <a:solidFill>
                  <a:srgbClr val="C00000"/>
                </a:solidFill>
              </a:rPr>
              <a:t>5%)</a:t>
            </a:r>
          </a:p>
          <a:p>
            <a:r>
              <a:rPr lang="en-US" sz="1800" dirty="0" smtClean="0"/>
              <a:t>Ongoing</a:t>
            </a:r>
            <a:endParaRPr lang="en-US" sz="2000" dirty="0" smtClean="0"/>
          </a:p>
          <a:p>
            <a:pPr lvl="1"/>
            <a:r>
              <a:rPr lang="en-US" sz="1400" dirty="0"/>
              <a:t>FS_NCIS </a:t>
            </a:r>
            <a:r>
              <a:rPr lang="en-US" sz="1400" dirty="0" smtClean="0"/>
              <a:t>– </a:t>
            </a:r>
            <a:r>
              <a:rPr lang="en-GB" sz="1400" dirty="0" smtClean="0"/>
              <a:t>Study </a:t>
            </a:r>
            <a:r>
              <a:rPr lang="en-GB" sz="1400" dirty="0"/>
              <a:t>on Network Controlled Interactive Service in 5GS (50</a:t>
            </a:r>
            <a:r>
              <a:rPr lang="en-US" sz="1400" dirty="0">
                <a:sym typeface="Wingdings 3"/>
              </a:rPr>
              <a:t></a:t>
            </a:r>
            <a:r>
              <a:rPr lang="en-US" sz="1400" dirty="0"/>
              <a:t>85%)</a:t>
            </a:r>
            <a:endParaRPr lang="en-GB" sz="1400" dirty="0"/>
          </a:p>
          <a:p>
            <a:pPr lvl="1"/>
            <a:r>
              <a:rPr lang="en-US" sz="1400" dirty="0" smtClean="0"/>
              <a:t>FS_AVPROD –  </a:t>
            </a:r>
            <a:r>
              <a:rPr lang="en-GB" sz="1400" dirty="0"/>
              <a:t>Feasibility Study on Audio-Visual Service </a:t>
            </a:r>
            <a:r>
              <a:rPr lang="en-GB" sz="1400" dirty="0" smtClean="0"/>
              <a:t>Production </a:t>
            </a:r>
            <a:r>
              <a:rPr lang="en-US" sz="1400" dirty="0" smtClean="0"/>
              <a:t>(50</a:t>
            </a:r>
            <a:r>
              <a:rPr lang="en-US" sz="1400" dirty="0" smtClean="0">
                <a:sym typeface="Wingdings 3"/>
              </a:rPr>
              <a:t></a:t>
            </a:r>
            <a:r>
              <a:rPr lang="en-US" sz="1400" dirty="0" smtClean="0"/>
              <a:t>80%)</a:t>
            </a:r>
          </a:p>
          <a:p>
            <a:pPr lvl="1"/>
            <a:r>
              <a:rPr lang="en-US" sz="1400" dirty="0" smtClean="0"/>
              <a:t>FS_MPS2 – </a:t>
            </a:r>
            <a:r>
              <a:rPr lang="en-GB" sz="1400" dirty="0"/>
              <a:t>Feasibility Study on Multimedia Priority Service (MPS) Phase </a:t>
            </a:r>
            <a:r>
              <a:rPr lang="en-GB" sz="1400" dirty="0" smtClean="0"/>
              <a:t>2 </a:t>
            </a:r>
            <a:r>
              <a:rPr lang="en-US" sz="1400" dirty="0" smtClean="0"/>
              <a:t>(65</a:t>
            </a:r>
            <a:r>
              <a:rPr lang="en-US" sz="1400" dirty="0" smtClean="0">
                <a:sym typeface="Wingdings 3"/>
              </a:rPr>
              <a:t></a:t>
            </a:r>
            <a:r>
              <a:rPr lang="en-US" sz="1400" dirty="0" smtClean="0"/>
              <a:t>80%)</a:t>
            </a:r>
          </a:p>
          <a:p>
            <a:pPr lvl="1"/>
            <a:r>
              <a:rPr lang="en-US" sz="1400" dirty="0" smtClean="0"/>
              <a:t>FS_CMED – </a:t>
            </a:r>
            <a:r>
              <a:rPr lang="en-GB" sz="1400" dirty="0"/>
              <a:t>Feasibility Study on Communication Services for Critical Medical </a:t>
            </a:r>
            <a:r>
              <a:rPr lang="en-GB" sz="1400" dirty="0" smtClean="0"/>
              <a:t>Applications </a:t>
            </a:r>
            <a:r>
              <a:rPr lang="en-US" sz="1400" dirty="0" smtClean="0"/>
              <a:t>(15</a:t>
            </a:r>
            <a:r>
              <a:rPr lang="en-US" sz="1400" dirty="0" smtClean="0">
                <a:sym typeface="Wingdings 3"/>
              </a:rPr>
              <a:t>6</a:t>
            </a:r>
            <a:r>
              <a:rPr lang="en-US" sz="1400" dirty="0" smtClean="0"/>
              <a:t>5</a:t>
            </a:r>
            <a:r>
              <a:rPr lang="en-US" sz="1400" dirty="0"/>
              <a:t>%)</a:t>
            </a:r>
            <a:endParaRPr lang="en-US" sz="1400" dirty="0" smtClean="0"/>
          </a:p>
          <a:p>
            <a:pPr lvl="1"/>
            <a:r>
              <a:rPr lang="en-US" sz="1400" dirty="0" smtClean="0"/>
              <a:t>FS_5G_ATRAC – </a:t>
            </a:r>
            <a:r>
              <a:rPr lang="en-GB" sz="1400" dirty="0"/>
              <a:t>Study on Asset Tracking Use </a:t>
            </a:r>
            <a:r>
              <a:rPr lang="en-GB" sz="1400" dirty="0" smtClean="0"/>
              <a:t>Cases </a:t>
            </a:r>
            <a:r>
              <a:rPr lang="en-US" sz="1400" dirty="0" smtClean="0"/>
              <a:t>(15</a:t>
            </a:r>
            <a:r>
              <a:rPr lang="en-US" sz="1400" dirty="0" smtClean="0">
                <a:sym typeface="Wingdings 3"/>
              </a:rPr>
              <a:t>4</a:t>
            </a:r>
            <a:r>
              <a:rPr lang="en-US" sz="1400" dirty="0" smtClean="0"/>
              <a:t>5</a:t>
            </a:r>
            <a:r>
              <a:rPr lang="en-US" sz="1400" dirty="0"/>
              <a:t>%)</a:t>
            </a:r>
            <a:endParaRPr lang="en-US" sz="1400" dirty="0" smtClean="0"/>
          </a:p>
          <a:p>
            <a:pPr lvl="1"/>
            <a:r>
              <a:rPr lang="en-US" sz="1400" dirty="0" smtClean="0"/>
              <a:t>FS_REFEC – </a:t>
            </a:r>
            <a:r>
              <a:rPr lang="en-GB" sz="1400" dirty="0"/>
              <a:t>Study on enhanced Relays for Energy </a:t>
            </a:r>
            <a:r>
              <a:rPr lang="en-GB" sz="1400" dirty="0" err="1"/>
              <a:t>eFficiency</a:t>
            </a:r>
            <a:r>
              <a:rPr lang="en-GB" sz="1400" dirty="0"/>
              <a:t> and Extensive </a:t>
            </a:r>
            <a:r>
              <a:rPr lang="en-GB" sz="1400" dirty="0" smtClean="0"/>
              <a:t>Coverage </a:t>
            </a:r>
            <a:r>
              <a:rPr lang="en-US" sz="1400" dirty="0" smtClean="0"/>
              <a:t>(20</a:t>
            </a:r>
            <a:r>
              <a:rPr lang="en-US" sz="1400" dirty="0" smtClean="0">
                <a:sym typeface="Wingdings 3"/>
              </a:rPr>
              <a:t>40</a:t>
            </a:r>
            <a:r>
              <a:rPr lang="en-US" sz="1400" dirty="0" smtClean="0"/>
              <a:t>%)</a:t>
            </a:r>
          </a:p>
          <a:p>
            <a:pPr lvl="1"/>
            <a:r>
              <a:rPr lang="en-US" sz="1400" dirty="0" smtClean="0"/>
              <a:t>FS_EAV – </a:t>
            </a:r>
            <a:r>
              <a:rPr lang="en-GB" sz="1400" dirty="0"/>
              <a:t>Study on enhancement for </a:t>
            </a:r>
            <a:r>
              <a:rPr lang="en-GB" sz="1400" dirty="0" smtClean="0"/>
              <a:t>UAVs </a:t>
            </a:r>
            <a:r>
              <a:rPr lang="en-US" sz="1400" dirty="0" smtClean="0"/>
              <a:t>(20</a:t>
            </a:r>
            <a:r>
              <a:rPr lang="en-US" sz="1400" dirty="0" smtClean="0">
                <a:sym typeface="Wingdings 3"/>
              </a:rPr>
              <a:t></a:t>
            </a:r>
            <a:r>
              <a:rPr lang="en-US" sz="1400" dirty="0" smtClean="0"/>
              <a:t>70%)</a:t>
            </a:r>
            <a:endParaRPr lang="en-US" sz="1400" dirty="0"/>
          </a:p>
          <a:p>
            <a:r>
              <a:rPr lang="en-US" sz="1800" dirty="0" smtClean="0"/>
              <a:t>Info </a:t>
            </a:r>
            <a:r>
              <a:rPr lang="en-US" sz="1800" dirty="0"/>
              <a:t>/ Requests for RAN</a:t>
            </a:r>
          </a:p>
          <a:p>
            <a:pPr lvl="1"/>
            <a:r>
              <a:rPr lang="en-US" sz="1400" dirty="0" smtClean="0"/>
              <a:t>None</a:t>
            </a:r>
            <a:endParaRPr lang="en-GB" sz="1400" dirty="0"/>
          </a:p>
        </p:txBody>
      </p:sp>
    </p:spTree>
    <p:extLst>
      <p:ext uri="{BB962C8B-B14F-4D97-AF65-F5344CB8AC3E}">
        <p14:creationId xmlns:p14="http://schemas.microsoft.com/office/powerpoint/2010/main" val="1544073202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SA2 status (1/3)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/>
              <a:t> </a:t>
            </a:r>
            <a:r>
              <a:rPr lang="en-US" sz="2000" dirty="0" smtClean="0"/>
              <a:t>New</a:t>
            </a:r>
          </a:p>
          <a:p>
            <a:pPr lvl="1"/>
            <a:r>
              <a:rPr lang="en-GB" sz="1400" dirty="0" smtClean="0">
                <a:solidFill>
                  <a:srgbClr val="C00000"/>
                </a:solidFill>
              </a:rPr>
              <a:t>FS_5MBS - Study on Architectural </a:t>
            </a:r>
            <a:r>
              <a:rPr lang="en-GB" sz="1400" dirty="0">
                <a:solidFill>
                  <a:srgbClr val="C00000"/>
                </a:solidFill>
              </a:rPr>
              <a:t>enhancements for 5G multicast-broadcast </a:t>
            </a:r>
            <a:r>
              <a:rPr lang="en-GB" sz="1400" dirty="0" smtClean="0">
                <a:solidFill>
                  <a:srgbClr val="C00000"/>
                </a:solidFill>
              </a:rPr>
              <a:t>services (0%)</a:t>
            </a:r>
          </a:p>
          <a:p>
            <a:pPr lvl="1"/>
            <a:r>
              <a:rPr lang="en-GB" sz="1400" dirty="0" err="1" smtClean="0">
                <a:solidFill>
                  <a:srgbClr val="C00000"/>
                </a:solidFill>
              </a:rPr>
              <a:t>FS_enh_EC</a:t>
            </a:r>
            <a:r>
              <a:rPr lang="en-GB" sz="1400" dirty="0" smtClean="0">
                <a:solidFill>
                  <a:srgbClr val="C00000"/>
                </a:solidFill>
              </a:rPr>
              <a:t> - Study </a:t>
            </a:r>
            <a:r>
              <a:rPr lang="en-GB" sz="1400" dirty="0">
                <a:solidFill>
                  <a:srgbClr val="C00000"/>
                </a:solidFill>
              </a:rPr>
              <a:t>on enhancement of support for Edge Computing in </a:t>
            </a:r>
            <a:r>
              <a:rPr lang="en-GB" sz="1400" dirty="0" smtClean="0">
                <a:solidFill>
                  <a:srgbClr val="C00000"/>
                </a:solidFill>
              </a:rPr>
              <a:t>5GC </a:t>
            </a:r>
            <a:r>
              <a:rPr lang="en-GB" sz="1400" dirty="0">
                <a:solidFill>
                  <a:srgbClr val="C00000"/>
                </a:solidFill>
              </a:rPr>
              <a:t>(0</a:t>
            </a:r>
            <a:r>
              <a:rPr lang="en-GB" sz="1400" dirty="0" smtClean="0">
                <a:solidFill>
                  <a:srgbClr val="C00000"/>
                </a:solidFill>
              </a:rPr>
              <a:t>%)</a:t>
            </a:r>
          </a:p>
          <a:p>
            <a:pPr lvl="1"/>
            <a:r>
              <a:rPr lang="en-US" sz="1400" dirty="0" smtClean="0">
                <a:solidFill>
                  <a:srgbClr val="C00000"/>
                </a:solidFill>
              </a:rPr>
              <a:t>FS_SB_SMS - Study on </a:t>
            </a:r>
            <a:r>
              <a:rPr lang="en-GB" sz="1400" dirty="0">
                <a:solidFill>
                  <a:srgbClr val="C00000"/>
                </a:solidFill>
              </a:rPr>
              <a:t>on Service-based support for SMS in </a:t>
            </a:r>
            <a:r>
              <a:rPr lang="en-GB" sz="1400" dirty="0" smtClean="0">
                <a:solidFill>
                  <a:srgbClr val="C00000"/>
                </a:solidFill>
              </a:rPr>
              <a:t>5GC </a:t>
            </a:r>
            <a:r>
              <a:rPr lang="en-GB" sz="1400" dirty="0">
                <a:solidFill>
                  <a:srgbClr val="C00000"/>
                </a:solidFill>
              </a:rPr>
              <a:t>(0%)</a:t>
            </a:r>
            <a:endParaRPr lang="en-GB" sz="1400" dirty="0" smtClean="0">
              <a:solidFill>
                <a:srgbClr val="C00000"/>
              </a:solidFill>
            </a:endParaRPr>
          </a:p>
          <a:p>
            <a:pPr lvl="1"/>
            <a:r>
              <a:rPr lang="en-GB" sz="1400" dirty="0" smtClean="0">
                <a:solidFill>
                  <a:srgbClr val="C00000"/>
                </a:solidFill>
              </a:rPr>
              <a:t>FS_5G_ProSe - Study </a:t>
            </a:r>
            <a:r>
              <a:rPr lang="en-GB" sz="1400" dirty="0">
                <a:solidFill>
                  <a:srgbClr val="C00000"/>
                </a:solidFill>
              </a:rPr>
              <a:t>on System enhancement for Proximity based Services in </a:t>
            </a:r>
            <a:r>
              <a:rPr lang="en-GB" sz="1400" dirty="0" smtClean="0">
                <a:solidFill>
                  <a:srgbClr val="C00000"/>
                </a:solidFill>
              </a:rPr>
              <a:t>5GS </a:t>
            </a:r>
            <a:r>
              <a:rPr lang="en-GB" sz="1400" dirty="0">
                <a:solidFill>
                  <a:srgbClr val="C00000"/>
                </a:solidFill>
              </a:rPr>
              <a:t>(0%)</a:t>
            </a:r>
            <a:endParaRPr lang="en-GB" sz="1400" dirty="0" smtClean="0">
              <a:solidFill>
                <a:srgbClr val="C00000"/>
              </a:solidFill>
            </a:endParaRPr>
          </a:p>
          <a:p>
            <a:pPr lvl="1"/>
            <a:r>
              <a:rPr lang="en-GB" sz="1400" dirty="0" smtClean="0">
                <a:solidFill>
                  <a:srgbClr val="C00000"/>
                </a:solidFill>
              </a:rPr>
              <a:t>FS_UPCAS - Study </a:t>
            </a:r>
            <a:r>
              <a:rPr lang="en-GB" sz="1400" dirty="0">
                <a:solidFill>
                  <a:srgbClr val="C00000"/>
                </a:solidFill>
              </a:rPr>
              <a:t>on UPF enhancement for control and </a:t>
            </a:r>
            <a:r>
              <a:rPr lang="en-GB" sz="1400" dirty="0" smtClean="0">
                <a:solidFill>
                  <a:srgbClr val="C00000"/>
                </a:solidFill>
              </a:rPr>
              <a:t>SBA </a:t>
            </a:r>
            <a:r>
              <a:rPr lang="en-GB" sz="1400" dirty="0">
                <a:solidFill>
                  <a:srgbClr val="C00000"/>
                </a:solidFill>
              </a:rPr>
              <a:t>(0%)</a:t>
            </a:r>
            <a:endParaRPr lang="en-GB" sz="1400" dirty="0" smtClean="0">
              <a:solidFill>
                <a:srgbClr val="C00000"/>
              </a:solidFill>
            </a:endParaRPr>
          </a:p>
          <a:p>
            <a:pPr lvl="1"/>
            <a:r>
              <a:rPr lang="en-GB" sz="1400" dirty="0" smtClean="0">
                <a:solidFill>
                  <a:srgbClr val="C00000"/>
                </a:solidFill>
              </a:rPr>
              <a:t>UDICOM - User </a:t>
            </a:r>
            <a:r>
              <a:rPr lang="en-GB" sz="1400" dirty="0">
                <a:solidFill>
                  <a:srgbClr val="C00000"/>
                </a:solidFill>
              </a:rPr>
              <a:t>data interworking, Coexistence and Migration (0%)</a:t>
            </a:r>
            <a:endParaRPr lang="en-GB" sz="1400" dirty="0" smtClean="0">
              <a:solidFill>
                <a:srgbClr val="C00000"/>
              </a:solidFill>
            </a:endParaRPr>
          </a:p>
          <a:p>
            <a:pPr lvl="1"/>
            <a:r>
              <a:rPr lang="en-US" sz="1400" dirty="0" smtClean="0">
                <a:solidFill>
                  <a:srgbClr val="C00000"/>
                </a:solidFill>
              </a:rPr>
              <a:t>RACS - </a:t>
            </a:r>
            <a:r>
              <a:rPr lang="en-US" sz="1400" dirty="0" err="1" smtClean="0">
                <a:solidFill>
                  <a:srgbClr val="C00000"/>
                </a:solidFill>
              </a:rPr>
              <a:t>Optimisations</a:t>
            </a:r>
            <a:r>
              <a:rPr lang="en-US" sz="1400" dirty="0" smtClean="0">
                <a:solidFill>
                  <a:srgbClr val="C00000"/>
                </a:solidFill>
              </a:rPr>
              <a:t> </a:t>
            </a:r>
            <a:r>
              <a:rPr lang="en-US" sz="1400" dirty="0">
                <a:solidFill>
                  <a:srgbClr val="C00000"/>
                </a:solidFill>
              </a:rPr>
              <a:t>on UE radio capability </a:t>
            </a:r>
            <a:r>
              <a:rPr lang="en-US" sz="1400" dirty="0" err="1" smtClean="0">
                <a:solidFill>
                  <a:srgbClr val="C00000"/>
                </a:solidFill>
              </a:rPr>
              <a:t>signalling</a:t>
            </a:r>
            <a:r>
              <a:rPr lang="en-US" sz="1400" dirty="0" smtClean="0">
                <a:solidFill>
                  <a:srgbClr val="C00000"/>
                </a:solidFill>
              </a:rPr>
              <a:t> </a:t>
            </a:r>
            <a:r>
              <a:rPr lang="en-GB" sz="1400" dirty="0">
                <a:solidFill>
                  <a:srgbClr val="C00000"/>
                </a:solidFill>
              </a:rPr>
              <a:t>(0%)</a:t>
            </a:r>
            <a:endParaRPr lang="en-US" sz="1400" dirty="0" smtClean="0">
              <a:solidFill>
                <a:srgbClr val="C00000"/>
              </a:solidFill>
            </a:endParaRPr>
          </a:p>
          <a:p>
            <a:pPr lvl="1"/>
            <a:r>
              <a:rPr lang="en-GB" sz="1400" dirty="0" smtClean="0">
                <a:solidFill>
                  <a:srgbClr val="C00000"/>
                </a:solidFill>
              </a:rPr>
              <a:t>eIMS5G_SBA - SBA </a:t>
            </a:r>
            <a:r>
              <a:rPr lang="en-GB" sz="1400" dirty="0">
                <a:solidFill>
                  <a:srgbClr val="C00000"/>
                </a:solidFill>
              </a:rPr>
              <a:t>aspects of enhanced IMS to 5GC </a:t>
            </a:r>
            <a:r>
              <a:rPr lang="en-GB" sz="1400" dirty="0" smtClean="0">
                <a:solidFill>
                  <a:srgbClr val="C00000"/>
                </a:solidFill>
              </a:rPr>
              <a:t>integration </a:t>
            </a:r>
            <a:r>
              <a:rPr lang="en-GB" sz="1400" dirty="0">
                <a:solidFill>
                  <a:srgbClr val="C00000"/>
                </a:solidFill>
              </a:rPr>
              <a:t>(0%)</a:t>
            </a:r>
            <a:endParaRPr lang="en-US" sz="1400" dirty="0">
              <a:solidFill>
                <a:srgbClr val="C00000"/>
              </a:solidFill>
            </a:endParaRPr>
          </a:p>
          <a:p>
            <a:r>
              <a:rPr lang="en-US" sz="2000" dirty="0"/>
              <a:t> </a:t>
            </a:r>
            <a:r>
              <a:rPr lang="en-US" sz="2000" dirty="0" smtClean="0"/>
              <a:t>Ongoing</a:t>
            </a:r>
          </a:p>
          <a:p>
            <a:pPr lvl="1"/>
            <a:r>
              <a:rPr lang="en-US" sz="1400" dirty="0" smtClean="0"/>
              <a:t>PARLOS_SA2 – </a:t>
            </a:r>
            <a:r>
              <a:rPr lang="en-GB" sz="1400" dirty="0"/>
              <a:t>System enhancements for Provision of Access to Restricted Local Operator Services by Unauthenticated </a:t>
            </a:r>
            <a:r>
              <a:rPr lang="en-GB" sz="1400" dirty="0" smtClean="0"/>
              <a:t>UEs </a:t>
            </a:r>
            <a:r>
              <a:rPr lang="en-US" sz="1400" dirty="0" smtClean="0"/>
              <a:t>(0</a:t>
            </a:r>
            <a:r>
              <a:rPr lang="en-US" sz="1400" dirty="0">
                <a:sym typeface="Wingdings 3"/>
              </a:rPr>
              <a:t></a:t>
            </a:r>
            <a:r>
              <a:rPr lang="en-US" sz="1400" dirty="0"/>
              <a:t>35</a:t>
            </a:r>
            <a:r>
              <a:rPr lang="en-US" sz="1400" dirty="0" smtClean="0"/>
              <a:t>%)</a:t>
            </a:r>
          </a:p>
          <a:p>
            <a:pPr lvl="1"/>
            <a:r>
              <a:rPr lang="en-US" sz="1400" dirty="0" smtClean="0"/>
              <a:t>5WWC – Wireless and </a:t>
            </a:r>
            <a:r>
              <a:rPr lang="en-US" sz="1400" dirty="0" err="1" smtClean="0"/>
              <a:t>Wireline</a:t>
            </a:r>
            <a:r>
              <a:rPr lang="en-US" sz="1400" dirty="0" smtClean="0"/>
              <a:t> Convergence for the 5G system architecture </a:t>
            </a:r>
            <a:r>
              <a:rPr lang="en-US" sz="1400" dirty="0"/>
              <a:t>(0</a:t>
            </a:r>
            <a:r>
              <a:rPr lang="en-US" sz="1400" dirty="0" smtClean="0">
                <a:sym typeface="Wingdings 3"/>
              </a:rPr>
              <a:t></a:t>
            </a:r>
            <a:r>
              <a:rPr lang="en-US" sz="1400" dirty="0" smtClean="0"/>
              <a:t>50%)</a:t>
            </a:r>
          </a:p>
          <a:p>
            <a:pPr lvl="1"/>
            <a:r>
              <a:rPr lang="en-US" sz="1400" dirty="0" smtClean="0"/>
              <a:t>ATSSS – </a:t>
            </a:r>
            <a:r>
              <a:rPr lang="en-GB" sz="1400" dirty="0"/>
              <a:t>Access Traffic Steering, Switch and Splitting support in the 5G system </a:t>
            </a:r>
            <a:r>
              <a:rPr lang="en-GB" sz="1400" dirty="0" smtClean="0"/>
              <a:t>architecture </a:t>
            </a:r>
            <a:r>
              <a:rPr lang="en-US" sz="1400" dirty="0"/>
              <a:t>(0</a:t>
            </a:r>
            <a:r>
              <a:rPr lang="en-US" sz="1400" dirty="0" smtClean="0">
                <a:sym typeface="Wingdings 3"/>
              </a:rPr>
              <a:t></a:t>
            </a:r>
            <a:r>
              <a:rPr lang="en-US" sz="1400" dirty="0" smtClean="0"/>
              <a:t>45%)</a:t>
            </a:r>
          </a:p>
          <a:p>
            <a:pPr lvl="1"/>
            <a:r>
              <a:rPr lang="en-US" sz="1400" dirty="0" smtClean="0"/>
              <a:t>eV2XARC – </a:t>
            </a:r>
            <a:r>
              <a:rPr lang="en-GB" sz="1400" dirty="0"/>
              <a:t>Architecture enhancements for 3GPP support of advanced V2X </a:t>
            </a:r>
            <a:r>
              <a:rPr lang="en-GB" sz="1400" dirty="0" smtClean="0"/>
              <a:t>services </a:t>
            </a:r>
            <a:r>
              <a:rPr lang="en-US" sz="1400" dirty="0" smtClean="0"/>
              <a:t>(0</a:t>
            </a:r>
            <a:r>
              <a:rPr lang="en-US" sz="1400" dirty="0" smtClean="0">
                <a:sym typeface="Wingdings 3"/>
              </a:rPr>
              <a:t></a:t>
            </a:r>
            <a:r>
              <a:rPr lang="en-US" sz="1400" dirty="0" smtClean="0"/>
              <a:t>30%)</a:t>
            </a:r>
            <a:endParaRPr lang="en-US" sz="1400" dirty="0"/>
          </a:p>
          <a:p>
            <a:pPr lvl="1"/>
            <a:r>
              <a:rPr lang="en-US" sz="1400" dirty="0" err="1" smtClean="0"/>
              <a:t>eNA</a:t>
            </a:r>
            <a:r>
              <a:rPr lang="en-US" sz="1400" dirty="0"/>
              <a:t> – Enablers for Network Automation for 5G (0</a:t>
            </a:r>
            <a:r>
              <a:rPr lang="en-US" sz="1400" dirty="0">
                <a:sym typeface="Wingdings 3"/>
              </a:rPr>
              <a:t></a:t>
            </a:r>
            <a:r>
              <a:rPr lang="en-US" sz="1400" dirty="0"/>
              <a:t>50%)</a:t>
            </a:r>
          </a:p>
          <a:p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3425747158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SA2 status (2/3)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800" dirty="0" smtClean="0"/>
              <a:t>Ongoing</a:t>
            </a:r>
          </a:p>
          <a:p>
            <a:pPr lvl="1"/>
            <a:r>
              <a:rPr lang="en-US" sz="1400" dirty="0"/>
              <a:t>5G_CIoT – </a:t>
            </a:r>
            <a:r>
              <a:rPr lang="en-GB" sz="1400" dirty="0"/>
              <a:t>Cellular </a:t>
            </a:r>
            <a:r>
              <a:rPr lang="en-GB" sz="1400" dirty="0" err="1"/>
              <a:t>IoT</a:t>
            </a:r>
            <a:r>
              <a:rPr lang="en-GB" sz="1400" dirty="0"/>
              <a:t> support and evolution for the 5G System </a:t>
            </a:r>
            <a:r>
              <a:rPr lang="en-US" sz="1400" dirty="0"/>
              <a:t>(0</a:t>
            </a:r>
            <a:r>
              <a:rPr lang="en-US" sz="1400" dirty="0">
                <a:sym typeface="Wingdings 3"/>
              </a:rPr>
              <a:t></a:t>
            </a:r>
            <a:r>
              <a:rPr lang="en-US" sz="1400" dirty="0"/>
              <a:t>50%)</a:t>
            </a:r>
          </a:p>
          <a:p>
            <a:pPr lvl="1"/>
            <a:r>
              <a:rPr lang="en-US" sz="1400" dirty="0"/>
              <a:t>ETSUN – </a:t>
            </a:r>
            <a:r>
              <a:rPr lang="en-GB" sz="1400" dirty="0"/>
              <a:t>Enhancing Topology of SMF and UPF in 5G Networks</a:t>
            </a:r>
            <a:r>
              <a:rPr lang="en-US" sz="1400" dirty="0"/>
              <a:t> (0</a:t>
            </a:r>
            <a:r>
              <a:rPr lang="en-US" sz="1400" dirty="0">
                <a:sym typeface="Wingdings 3"/>
              </a:rPr>
              <a:t></a:t>
            </a:r>
            <a:r>
              <a:rPr lang="en-US" sz="1400" dirty="0"/>
              <a:t>45%)</a:t>
            </a:r>
          </a:p>
          <a:p>
            <a:pPr lvl="1"/>
            <a:r>
              <a:rPr lang="en-US" sz="1400" dirty="0"/>
              <a:t>5G_eLCS – </a:t>
            </a:r>
            <a:r>
              <a:rPr lang="en-GB" sz="1400" dirty="0"/>
              <a:t>Enhancement to the 5GC </a:t>
            </a:r>
            <a:r>
              <a:rPr lang="en-GB" sz="1400" dirty="0" err="1"/>
              <a:t>LoCation</a:t>
            </a:r>
            <a:r>
              <a:rPr lang="en-GB" sz="1400" dirty="0"/>
              <a:t> Services</a:t>
            </a:r>
            <a:r>
              <a:rPr lang="en-US" sz="1400" dirty="0"/>
              <a:t> (0</a:t>
            </a:r>
            <a:r>
              <a:rPr lang="en-US" sz="1400" dirty="0">
                <a:sym typeface="Wingdings 3"/>
              </a:rPr>
              <a:t></a:t>
            </a:r>
            <a:r>
              <a:rPr lang="en-US" sz="1400" dirty="0"/>
              <a:t>45%)</a:t>
            </a:r>
          </a:p>
          <a:p>
            <a:pPr lvl="1"/>
            <a:r>
              <a:rPr lang="en-US" sz="1400" b="1" dirty="0"/>
              <a:t>5G_SRVCC – </a:t>
            </a:r>
            <a:r>
              <a:rPr lang="en-GB" sz="1400" b="1" dirty="0"/>
              <a:t>Single radio voice continuity from 5GS to 3G </a:t>
            </a:r>
            <a:r>
              <a:rPr lang="en-US" sz="1400" b="1" dirty="0"/>
              <a:t>(0</a:t>
            </a:r>
            <a:r>
              <a:rPr lang="en-US" sz="1400" b="1" dirty="0">
                <a:sym typeface="Wingdings 3"/>
              </a:rPr>
              <a:t></a:t>
            </a:r>
            <a:r>
              <a:rPr lang="en-US" sz="1400" b="1" dirty="0"/>
              <a:t>100%)</a:t>
            </a:r>
          </a:p>
          <a:p>
            <a:pPr lvl="1"/>
            <a:r>
              <a:rPr lang="en-US" sz="1400" b="1" dirty="0"/>
              <a:t>FS_RACS – </a:t>
            </a:r>
            <a:r>
              <a:rPr lang="en-GB" sz="1400" b="1" dirty="0"/>
              <a:t>Study on optimisations on UE radio capability signalling </a:t>
            </a:r>
            <a:r>
              <a:rPr lang="en-US" sz="1400" b="1" dirty="0"/>
              <a:t>(70</a:t>
            </a:r>
            <a:r>
              <a:rPr lang="en-US" sz="1400" b="1" dirty="0">
                <a:sym typeface="Wingdings 3"/>
              </a:rPr>
              <a:t></a:t>
            </a:r>
            <a:r>
              <a:rPr lang="en-US" sz="1400" b="1" dirty="0"/>
              <a:t>100%)</a:t>
            </a:r>
          </a:p>
          <a:p>
            <a:pPr lvl="1"/>
            <a:r>
              <a:rPr lang="en-US" sz="1400" dirty="0" err="1" smtClean="0"/>
              <a:t>FS_Vertical_LAN</a:t>
            </a:r>
            <a:r>
              <a:rPr lang="en-US" sz="1400" dirty="0" smtClean="0"/>
              <a:t> </a:t>
            </a:r>
            <a:r>
              <a:rPr lang="en-US" sz="1400" dirty="0"/>
              <a:t>– </a:t>
            </a:r>
            <a:r>
              <a:rPr lang="en-GB" sz="1400" dirty="0"/>
              <a:t>Study on 5GS Enhanced support of Vertical and LAN Services </a:t>
            </a:r>
            <a:r>
              <a:rPr lang="en-US" sz="1400" dirty="0"/>
              <a:t>(88</a:t>
            </a:r>
            <a:r>
              <a:rPr lang="en-US" sz="1400" dirty="0">
                <a:sym typeface="Wingdings 3"/>
              </a:rPr>
              <a:t></a:t>
            </a:r>
            <a:r>
              <a:rPr lang="en-US" sz="1400" dirty="0"/>
              <a:t>92%)</a:t>
            </a:r>
          </a:p>
          <a:p>
            <a:pPr lvl="1"/>
            <a:r>
              <a:rPr lang="en-US" sz="1400" dirty="0" err="1"/>
              <a:t>Vertical_LAN</a:t>
            </a:r>
            <a:r>
              <a:rPr lang="en-US" sz="1400" dirty="0"/>
              <a:t> – </a:t>
            </a:r>
            <a:r>
              <a:rPr lang="en-GB" sz="1400" dirty="0"/>
              <a:t>5GS Enhanced support of Vertical and LAN Services</a:t>
            </a:r>
            <a:r>
              <a:rPr lang="en-US" sz="1400" dirty="0"/>
              <a:t> (0</a:t>
            </a:r>
            <a:r>
              <a:rPr lang="en-US" sz="1400" dirty="0">
                <a:sym typeface="Wingdings 3"/>
              </a:rPr>
              <a:t></a:t>
            </a:r>
            <a:r>
              <a:rPr lang="en-US" sz="1400" dirty="0"/>
              <a:t>43%)</a:t>
            </a:r>
          </a:p>
          <a:p>
            <a:pPr lvl="1"/>
            <a:r>
              <a:rPr lang="en-US" sz="1400" dirty="0"/>
              <a:t>FS_5G_URLLC – </a:t>
            </a:r>
            <a:r>
              <a:rPr lang="en-GB" sz="1400" dirty="0"/>
              <a:t>Study on enhancement of URLLC supporting in 5GC </a:t>
            </a:r>
            <a:r>
              <a:rPr lang="en-US" sz="1400" dirty="0"/>
              <a:t>(85</a:t>
            </a:r>
            <a:r>
              <a:rPr lang="en-US" sz="1400" dirty="0">
                <a:sym typeface="Wingdings 3"/>
              </a:rPr>
              <a:t></a:t>
            </a:r>
            <a:r>
              <a:rPr lang="en-US" sz="1400" dirty="0"/>
              <a:t>90%)</a:t>
            </a:r>
          </a:p>
          <a:p>
            <a:pPr lvl="1"/>
            <a:r>
              <a:rPr lang="en-US" sz="1400" dirty="0"/>
              <a:t>5G_URLLC – </a:t>
            </a:r>
            <a:r>
              <a:rPr lang="en-GB" sz="1400" dirty="0"/>
              <a:t>Enhancement of URLLC support in the 5G Core network </a:t>
            </a:r>
            <a:r>
              <a:rPr lang="en-US" sz="1400" dirty="0"/>
              <a:t>(0</a:t>
            </a:r>
            <a:r>
              <a:rPr lang="en-US" sz="1400" dirty="0">
                <a:sym typeface="Wingdings 3"/>
              </a:rPr>
              <a:t></a:t>
            </a:r>
            <a:r>
              <a:rPr lang="en-US" sz="1400" dirty="0"/>
              <a:t>50%)</a:t>
            </a:r>
          </a:p>
          <a:p>
            <a:pPr lvl="1"/>
            <a:r>
              <a:rPr lang="en-US" sz="1400" dirty="0" err="1"/>
              <a:t>eSBA</a:t>
            </a:r>
            <a:r>
              <a:rPr lang="en-US" sz="1400" dirty="0"/>
              <a:t> –</a:t>
            </a:r>
            <a:r>
              <a:rPr lang="en-GB" sz="1400" dirty="0"/>
              <a:t>Enhancements to the Service-Based 5G System Architecture</a:t>
            </a:r>
            <a:r>
              <a:rPr lang="en-US" sz="1400" dirty="0"/>
              <a:t>  (0</a:t>
            </a:r>
            <a:r>
              <a:rPr lang="en-US" sz="1400" dirty="0">
                <a:sym typeface="Wingdings 3"/>
              </a:rPr>
              <a:t></a:t>
            </a:r>
            <a:r>
              <a:rPr lang="en-US" sz="1400" dirty="0"/>
              <a:t>50</a:t>
            </a:r>
            <a:r>
              <a:rPr lang="en-US" sz="1400" dirty="0" smtClean="0"/>
              <a:t>%)</a:t>
            </a:r>
          </a:p>
          <a:p>
            <a:pPr lvl="1"/>
            <a:r>
              <a:rPr lang="en-US" sz="1400" b="1" dirty="0" err="1" smtClean="0"/>
              <a:t>FS_eNS</a:t>
            </a:r>
            <a:r>
              <a:rPr lang="en-US" sz="1400" b="1" dirty="0" smtClean="0"/>
              <a:t> – Study on Enhancement of Network Slicing (85</a:t>
            </a:r>
            <a:r>
              <a:rPr lang="en-US" sz="1400" b="1" dirty="0" smtClean="0">
                <a:sym typeface="Wingdings 3"/>
              </a:rPr>
              <a:t></a:t>
            </a:r>
            <a:r>
              <a:rPr lang="en-US" sz="1400" b="1" dirty="0" smtClean="0"/>
              <a:t>100%)</a:t>
            </a:r>
          </a:p>
          <a:p>
            <a:pPr lvl="1"/>
            <a:r>
              <a:rPr lang="en-US" sz="1400" dirty="0" err="1" smtClean="0"/>
              <a:t>eNS</a:t>
            </a:r>
            <a:r>
              <a:rPr lang="en-US" sz="1400" dirty="0"/>
              <a:t> – Enhancement of Network Slicing (0</a:t>
            </a:r>
            <a:r>
              <a:rPr lang="en-US" sz="1400" dirty="0" smtClean="0">
                <a:sym typeface="Wingdings 3"/>
              </a:rPr>
              <a:t></a:t>
            </a:r>
            <a:r>
              <a:rPr lang="en-US" sz="1400" dirty="0" smtClean="0"/>
              <a:t>60%)</a:t>
            </a:r>
          </a:p>
          <a:p>
            <a:pPr lvl="1"/>
            <a:r>
              <a:rPr lang="en-US" sz="1400" b="1" dirty="0" smtClean="0"/>
              <a:t>FS_UDICOM – Study on User data interworking, Coexistence and Migration (80</a:t>
            </a:r>
            <a:r>
              <a:rPr lang="en-US" sz="1400" b="1" dirty="0" smtClean="0">
                <a:sym typeface="Wingdings 3"/>
              </a:rPr>
              <a:t></a:t>
            </a:r>
            <a:r>
              <a:rPr lang="en-US" sz="1400" b="1" dirty="0" smtClean="0"/>
              <a:t>100%)</a:t>
            </a:r>
          </a:p>
          <a:p>
            <a:pPr lvl="1"/>
            <a:r>
              <a:rPr lang="en-US" sz="1400" dirty="0" smtClean="0"/>
              <a:t>FS_5GSAT_ARCH – </a:t>
            </a:r>
            <a:r>
              <a:rPr lang="en-GB" sz="1400" dirty="0"/>
              <a:t>Study on architecture aspects for using satellite access in </a:t>
            </a:r>
            <a:r>
              <a:rPr lang="en-GB" sz="1400" dirty="0" smtClean="0"/>
              <a:t>5G</a:t>
            </a:r>
            <a:r>
              <a:rPr lang="en-US" sz="1400" dirty="0" smtClean="0"/>
              <a:t>(35</a:t>
            </a:r>
            <a:r>
              <a:rPr lang="en-US" sz="1400" dirty="0" smtClean="0">
                <a:sym typeface="Wingdings 3"/>
              </a:rPr>
              <a:t></a:t>
            </a:r>
            <a:r>
              <a:rPr lang="en-US" sz="1400" dirty="0"/>
              <a:t>50</a:t>
            </a:r>
            <a:r>
              <a:rPr lang="en-US" sz="1400" dirty="0" smtClean="0"/>
              <a:t>%)</a:t>
            </a:r>
            <a:endParaRPr lang="en-GB" sz="1400" dirty="0" smtClean="0"/>
          </a:p>
          <a:p>
            <a:pPr lvl="1"/>
            <a:r>
              <a:rPr lang="en-US" sz="1400" dirty="0" smtClean="0"/>
              <a:t>FS_eIMS5G -</a:t>
            </a:r>
            <a:r>
              <a:rPr lang="en-GB" sz="1400" dirty="0"/>
              <a:t>Study on Enhanced IMS to 5GC Integration</a:t>
            </a:r>
            <a:r>
              <a:rPr lang="en-US" sz="1400" dirty="0" smtClean="0"/>
              <a:t>  </a:t>
            </a:r>
            <a:r>
              <a:rPr lang="en-GB" sz="1400" dirty="0" smtClean="0"/>
              <a:t>(4</a:t>
            </a:r>
            <a:r>
              <a:rPr lang="en-US" sz="1400" dirty="0" smtClean="0"/>
              <a:t>0</a:t>
            </a:r>
            <a:r>
              <a:rPr lang="en-US" sz="1400" dirty="0" smtClean="0">
                <a:sym typeface="Wingdings 3"/>
              </a:rPr>
              <a:t>7</a:t>
            </a:r>
            <a:r>
              <a:rPr lang="en-GB" sz="1400" dirty="0" smtClean="0"/>
              <a:t>0%)</a:t>
            </a:r>
          </a:p>
        </p:txBody>
      </p:sp>
    </p:spTree>
    <p:extLst>
      <p:ext uri="{BB962C8B-B14F-4D97-AF65-F5344CB8AC3E}">
        <p14:creationId xmlns:p14="http://schemas.microsoft.com/office/powerpoint/2010/main" val="4254784303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SA2 status (3/3)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800" dirty="0" smtClean="0"/>
              <a:t>Ongoing (deprioritized)</a:t>
            </a:r>
            <a:endParaRPr lang="en-GB" sz="1400" dirty="0"/>
          </a:p>
          <a:p>
            <a:pPr lvl="1"/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FS_ENTRADE – </a:t>
            </a:r>
            <a:r>
              <a:rPr lang="en-GB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Study on encrypted traffic detection and verification </a:t>
            </a:r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(70</a:t>
            </a:r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Wingdings 3"/>
              </a:rPr>
              <a:t></a:t>
            </a:r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70%)</a:t>
            </a:r>
            <a:endParaRPr lang="en-GB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lvl="1"/>
            <a:r>
              <a:rPr lang="en-US" sz="14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xBDT</a:t>
            </a:r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– 5GS Transfer of Policies for Background Data Transfer </a:t>
            </a:r>
            <a:r>
              <a:rPr lang="en-GB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(0%)</a:t>
            </a:r>
          </a:p>
          <a:p>
            <a:pPr lvl="1"/>
            <a:r>
              <a:rPr lang="en-US" sz="1400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FS_LLC_Mob</a:t>
            </a:r>
            <a:r>
              <a:rPr 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– </a:t>
            </a:r>
            <a:r>
              <a:rPr lang="en-GB" sz="1400">
                <a:solidFill>
                  <a:schemeClr val="tx1">
                    <a:lumMod val="50000"/>
                    <a:lumOff val="50000"/>
                  </a:schemeClr>
                </a:solidFill>
              </a:rPr>
              <a:t>Study on EPC support for Mobility with Low Latency </a:t>
            </a:r>
            <a:r>
              <a:rPr lang="en-GB" sz="140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Communication </a:t>
            </a:r>
            <a:r>
              <a:rPr lang="en-US" sz="140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(75</a:t>
            </a:r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Wingdings 3"/>
              </a:rPr>
              <a:t></a:t>
            </a:r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75%)</a:t>
            </a:r>
          </a:p>
          <a:p>
            <a:pPr lvl="1"/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FS_AAI_LTE_NR – Study on Application Awareness Interworking between LTE and NR (30</a:t>
            </a:r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Wingdings 3"/>
              </a:rPr>
              <a:t>3</a:t>
            </a:r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0%)</a:t>
            </a:r>
          </a:p>
          <a:p>
            <a:pPr lvl="1"/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FS_EPS_UTRACE – </a:t>
            </a:r>
            <a:r>
              <a:rPr lang="en-GB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Study on enhancement of systems using EPS for Ultra Reliability and Availability using commodity equipment (10%</a:t>
            </a:r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  <a:sym typeface="Wingdings 3"/>
              </a:rPr>
              <a:t> </a:t>
            </a:r>
            <a:r>
              <a:rPr lang="en-US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70%)</a:t>
            </a:r>
            <a:endParaRPr lang="en-GB" dirty="0"/>
          </a:p>
          <a:p>
            <a:r>
              <a:rPr lang="en-US" sz="1800" dirty="0" smtClean="0"/>
              <a:t>Info </a:t>
            </a:r>
            <a:r>
              <a:rPr lang="en-US" sz="1800" dirty="0"/>
              <a:t>/ Requests for RAN</a:t>
            </a:r>
          </a:p>
          <a:p>
            <a:pPr lvl="1"/>
            <a:r>
              <a:rPr lang="en-US" sz="1600" dirty="0"/>
              <a:t>SA2 sent diverse LSs to RAN and RAN WGs. </a:t>
            </a:r>
            <a:r>
              <a:rPr lang="en-US" sz="1600" b="1" dirty="0">
                <a:solidFill>
                  <a:srgbClr val="FF0000"/>
                </a:solidFill>
              </a:rPr>
              <a:t>Please swiftly respond to these LSs to ensure timely progress.</a:t>
            </a:r>
            <a:endParaRPr lang="en-GB" sz="1600" b="1" dirty="0">
              <a:solidFill>
                <a:srgbClr val="FF0000"/>
              </a:solidFill>
            </a:endParaRP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1930240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SA3 status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 </a:t>
            </a:r>
            <a:r>
              <a:rPr lang="en-US" dirty="0" smtClean="0"/>
              <a:t>The SA3 Report </a:t>
            </a:r>
            <a:r>
              <a:rPr lang="en-US" dirty="0" smtClean="0"/>
              <a:t>is </a:t>
            </a:r>
            <a:r>
              <a:rPr lang="en-US" dirty="0" smtClean="0"/>
              <a:t>late due to a WG meeting ending last week…</a:t>
            </a:r>
            <a:endParaRPr lang="en-US" dirty="0" smtClean="0"/>
          </a:p>
          <a:p>
            <a:r>
              <a:rPr lang="en-US" dirty="0" smtClean="0"/>
              <a:t> </a:t>
            </a:r>
            <a:r>
              <a:rPr lang="en-US" dirty="0"/>
              <a:t>Info / Requests for RAN</a:t>
            </a:r>
          </a:p>
          <a:p>
            <a:pPr lvl="1"/>
            <a:r>
              <a:rPr lang="en-US" dirty="0" smtClean="0"/>
              <a:t>In LS s3i190043, SA3 LI requests that </a:t>
            </a:r>
            <a:r>
              <a:rPr lang="en-US" b="1" dirty="0" smtClean="0">
                <a:solidFill>
                  <a:srgbClr val="FF0000"/>
                </a:solidFill>
              </a:rPr>
              <a:t>RAN </a:t>
            </a:r>
            <a:r>
              <a:rPr lang="en-GB" b="1" dirty="0">
                <a:solidFill>
                  <a:srgbClr val="FF0000"/>
                </a:solidFill>
              </a:rPr>
              <a:t>prioritise a study to ensure that the secondary cell reporting to the core network is supported</a:t>
            </a:r>
            <a:r>
              <a:rPr lang="en-GB" dirty="0" smtClean="0"/>
              <a:t>.</a:t>
            </a:r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90494049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SA4 status (1/2)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199" y="1825625"/>
            <a:ext cx="10979727" cy="4351338"/>
          </a:xfrm>
        </p:spPr>
        <p:txBody>
          <a:bodyPr/>
          <a:lstStyle/>
          <a:p>
            <a:r>
              <a:rPr lang="en-US" sz="2000" dirty="0"/>
              <a:t> </a:t>
            </a:r>
            <a:r>
              <a:rPr lang="en-US" sz="1800" dirty="0" smtClean="0"/>
              <a:t>New</a:t>
            </a:r>
            <a:endParaRPr lang="en-US" sz="2000" dirty="0" smtClean="0"/>
          </a:p>
          <a:p>
            <a:pPr lvl="1"/>
            <a:r>
              <a:rPr lang="en-US" sz="1400" dirty="0" smtClean="0">
                <a:solidFill>
                  <a:srgbClr val="C00000"/>
                </a:solidFill>
              </a:rPr>
              <a:t>ATIAS – </a:t>
            </a:r>
            <a:r>
              <a:rPr lang="en-US" sz="1400" dirty="0">
                <a:solidFill>
                  <a:srgbClr val="C00000"/>
                </a:solidFill>
              </a:rPr>
              <a:t>Terminal Audio quality performance and Test methods for Immersive Audio </a:t>
            </a:r>
            <a:r>
              <a:rPr lang="en-US" sz="1400" dirty="0" smtClean="0">
                <a:solidFill>
                  <a:srgbClr val="C00000"/>
                </a:solidFill>
              </a:rPr>
              <a:t>Services (0%)</a:t>
            </a:r>
          </a:p>
          <a:p>
            <a:pPr lvl="1"/>
            <a:r>
              <a:rPr lang="en-US" sz="1400" dirty="0" err="1" smtClean="0">
                <a:solidFill>
                  <a:srgbClr val="C00000"/>
                </a:solidFill>
              </a:rPr>
              <a:t>FS_HaNTE</a:t>
            </a:r>
            <a:r>
              <a:rPr lang="en-US" sz="1400" dirty="0" smtClean="0">
                <a:solidFill>
                  <a:srgbClr val="C00000"/>
                </a:solidFill>
              </a:rPr>
              <a:t> </a:t>
            </a:r>
            <a:r>
              <a:rPr lang="en-US" sz="1400" dirty="0">
                <a:solidFill>
                  <a:srgbClr val="C00000"/>
                </a:solidFill>
              </a:rPr>
              <a:t>– Study on UEs Supporting Handset Mode with Non-Traditional Earpieces </a:t>
            </a:r>
            <a:r>
              <a:rPr lang="en-US" sz="1400" dirty="0" smtClean="0">
                <a:solidFill>
                  <a:srgbClr val="C00000"/>
                </a:solidFill>
              </a:rPr>
              <a:t> (0%)</a:t>
            </a:r>
            <a:endParaRPr lang="en-US" sz="1600" dirty="0">
              <a:solidFill>
                <a:srgbClr val="C00000"/>
              </a:solidFill>
            </a:endParaRPr>
          </a:p>
          <a:p>
            <a:r>
              <a:rPr lang="en-US" sz="2000" dirty="0"/>
              <a:t> </a:t>
            </a:r>
            <a:r>
              <a:rPr lang="en-US" sz="1800" dirty="0" smtClean="0"/>
              <a:t>Ongoing</a:t>
            </a:r>
            <a:endParaRPr lang="en-US" sz="2000" dirty="0" smtClean="0"/>
          </a:p>
          <a:p>
            <a:pPr lvl="1"/>
            <a:r>
              <a:rPr lang="en-US" sz="1400" dirty="0" err="1" smtClean="0"/>
              <a:t>FS_QoE_VR</a:t>
            </a:r>
            <a:r>
              <a:rPr lang="en-US" sz="1400" dirty="0" smtClean="0"/>
              <a:t> </a:t>
            </a:r>
            <a:r>
              <a:rPr lang="en-US" sz="1400" dirty="0"/>
              <a:t>– </a:t>
            </a:r>
            <a:r>
              <a:rPr lang="en-US" altLang="en-US" sz="1400" dirty="0" err="1"/>
              <a:t>QoE</a:t>
            </a:r>
            <a:r>
              <a:rPr lang="en-US" altLang="en-US" sz="1400" dirty="0"/>
              <a:t> metrics for VR</a:t>
            </a:r>
            <a:r>
              <a:rPr lang="en-US" sz="1400" dirty="0" smtClean="0"/>
              <a:t> (45</a:t>
            </a:r>
            <a:r>
              <a:rPr lang="en-US" sz="1400" dirty="0" smtClean="0">
                <a:sym typeface="Wingdings 3"/>
              </a:rPr>
              <a:t>55</a:t>
            </a:r>
            <a:r>
              <a:rPr lang="en-US" sz="1400" dirty="0" smtClean="0"/>
              <a:t>%) </a:t>
            </a:r>
            <a:endParaRPr lang="en-US" sz="1400" dirty="0"/>
          </a:p>
          <a:p>
            <a:pPr lvl="1"/>
            <a:r>
              <a:rPr lang="en-US" sz="1400" dirty="0" smtClean="0"/>
              <a:t>FS_mV2X </a:t>
            </a:r>
            <a:r>
              <a:rPr lang="en-US" sz="1400" dirty="0"/>
              <a:t>– </a:t>
            </a:r>
            <a:r>
              <a:rPr lang="en-US" altLang="en-US" sz="1400" dirty="0"/>
              <a:t>V2X Media Handling and Interaction</a:t>
            </a:r>
            <a:r>
              <a:rPr lang="en-US" sz="1400" dirty="0" smtClean="0"/>
              <a:t> </a:t>
            </a:r>
            <a:r>
              <a:rPr lang="en-US" sz="1400" dirty="0"/>
              <a:t>(60</a:t>
            </a:r>
            <a:r>
              <a:rPr lang="en-US" sz="1400" dirty="0">
                <a:sym typeface="Wingdings 3"/>
              </a:rPr>
              <a:t></a:t>
            </a:r>
            <a:r>
              <a:rPr lang="en-US" sz="1400" dirty="0"/>
              <a:t>70%) </a:t>
            </a:r>
          </a:p>
          <a:p>
            <a:pPr lvl="1"/>
            <a:r>
              <a:rPr lang="en-US" sz="1400" dirty="0" err="1" smtClean="0"/>
              <a:t>FS_TyTraC</a:t>
            </a:r>
            <a:r>
              <a:rPr lang="en-US" sz="1400" dirty="0" smtClean="0"/>
              <a:t> </a:t>
            </a:r>
            <a:r>
              <a:rPr lang="en-US" sz="1400" dirty="0"/>
              <a:t>– </a:t>
            </a:r>
            <a:r>
              <a:rPr lang="en-US" altLang="en-US" sz="1400" dirty="0"/>
              <a:t>Typical Traffic Characteristics of Media Services</a:t>
            </a:r>
            <a:r>
              <a:rPr lang="en-US" sz="1400" dirty="0" smtClean="0"/>
              <a:t> (30</a:t>
            </a:r>
            <a:r>
              <a:rPr lang="en-US" sz="1400" dirty="0" smtClean="0">
                <a:sym typeface="Wingdings 3"/>
              </a:rPr>
              <a:t></a:t>
            </a:r>
            <a:r>
              <a:rPr lang="en-US" sz="1400" dirty="0" smtClean="0"/>
              <a:t>45%) </a:t>
            </a:r>
            <a:endParaRPr lang="en-US" sz="1400" dirty="0"/>
          </a:p>
          <a:p>
            <a:pPr lvl="1"/>
            <a:r>
              <a:rPr lang="en-US" sz="1400" dirty="0" smtClean="0"/>
              <a:t>FS_XR5G </a:t>
            </a:r>
            <a:r>
              <a:rPr lang="en-US" sz="1400" dirty="0"/>
              <a:t>– </a:t>
            </a:r>
            <a:r>
              <a:rPr lang="en-US" altLang="en-US" sz="1400" dirty="0"/>
              <a:t>Study Item on </a:t>
            </a:r>
            <a:r>
              <a:rPr lang="en-US" altLang="en-US" sz="1400" dirty="0" err="1"/>
              <a:t>eXtended</a:t>
            </a:r>
            <a:r>
              <a:rPr lang="en-US" altLang="en-US" sz="1400" dirty="0"/>
              <a:t> Reality (XR) in </a:t>
            </a:r>
            <a:r>
              <a:rPr lang="en-US" altLang="en-US" sz="1400" dirty="0" smtClean="0"/>
              <a:t>5G </a:t>
            </a:r>
            <a:r>
              <a:rPr lang="en-US" sz="1400" dirty="0" smtClean="0"/>
              <a:t>(25</a:t>
            </a:r>
            <a:r>
              <a:rPr lang="en-US" sz="1400" dirty="0" smtClean="0">
                <a:sym typeface="Wingdings 3"/>
              </a:rPr>
              <a:t></a:t>
            </a:r>
            <a:r>
              <a:rPr lang="en-US" sz="1400" dirty="0" smtClean="0"/>
              <a:t>35%) </a:t>
            </a:r>
            <a:endParaRPr lang="en-US" sz="1400" dirty="0"/>
          </a:p>
          <a:p>
            <a:pPr lvl="1"/>
            <a:r>
              <a:rPr lang="en-US" sz="1400" dirty="0" err="1" smtClean="0"/>
              <a:t>FS_ANTeM</a:t>
            </a:r>
            <a:r>
              <a:rPr lang="en-US" sz="1400" dirty="0" smtClean="0"/>
              <a:t> </a:t>
            </a:r>
            <a:r>
              <a:rPr lang="en-US" sz="1400" dirty="0"/>
              <a:t>– </a:t>
            </a:r>
            <a:r>
              <a:rPr lang="en-US" sz="1400" dirty="0" smtClean="0"/>
              <a:t>Study on </a:t>
            </a:r>
            <a:r>
              <a:rPr lang="en-US" altLang="en-US" sz="1400" dirty="0"/>
              <a:t>ambient noise test methodology for evaluation of acoustic UE </a:t>
            </a:r>
            <a:r>
              <a:rPr lang="en-US" altLang="en-US" sz="1400" dirty="0" smtClean="0"/>
              <a:t>performance </a:t>
            </a:r>
            <a:r>
              <a:rPr lang="en-US" sz="1400" dirty="0" smtClean="0"/>
              <a:t>(0</a:t>
            </a:r>
            <a:r>
              <a:rPr lang="en-US" sz="1400" dirty="0" smtClean="0">
                <a:sym typeface="Wingdings 3"/>
              </a:rPr>
              <a:t>1</a:t>
            </a:r>
            <a:r>
              <a:rPr lang="en-US" sz="1400" dirty="0" smtClean="0"/>
              <a:t>0</a:t>
            </a:r>
            <a:r>
              <a:rPr lang="en-US" sz="1400" dirty="0"/>
              <a:t>%) </a:t>
            </a:r>
            <a:endParaRPr lang="en-US" sz="1400" dirty="0" smtClean="0"/>
          </a:p>
          <a:p>
            <a:pPr lvl="1"/>
            <a:r>
              <a:rPr lang="en-US" sz="1400" dirty="0" err="1" smtClean="0"/>
              <a:t>SerInter</a:t>
            </a:r>
            <a:r>
              <a:rPr lang="en-US" sz="1400" dirty="0" smtClean="0"/>
              <a:t> </a:t>
            </a:r>
            <a:r>
              <a:rPr lang="en-US" sz="1400" dirty="0"/>
              <a:t>– Service </a:t>
            </a:r>
            <a:r>
              <a:rPr lang="en-US" sz="1400" dirty="0" smtClean="0"/>
              <a:t>Interactivity (60</a:t>
            </a:r>
            <a:r>
              <a:rPr lang="en-US" sz="1400" dirty="0" smtClean="0">
                <a:sym typeface="Wingdings 3"/>
              </a:rPr>
              <a:t></a:t>
            </a:r>
            <a:r>
              <a:rPr lang="en-US" sz="1400" dirty="0" smtClean="0"/>
              <a:t>70</a:t>
            </a:r>
            <a:r>
              <a:rPr lang="en-US" sz="1400" dirty="0"/>
              <a:t>%) </a:t>
            </a:r>
            <a:endParaRPr lang="en-US" sz="1400" dirty="0" smtClean="0"/>
          </a:p>
          <a:p>
            <a:pPr lvl="1"/>
            <a:r>
              <a:rPr lang="en-US" altLang="en-US" sz="1400" b="1" dirty="0" err="1" smtClean="0"/>
              <a:t>Alt_FX_EVS</a:t>
            </a:r>
            <a:r>
              <a:rPr lang="en-US" altLang="en-US" sz="1400" b="1" dirty="0" smtClean="0"/>
              <a:t> </a:t>
            </a:r>
            <a:r>
              <a:rPr lang="en-US" sz="1400" b="1" dirty="0" smtClean="0"/>
              <a:t>– </a:t>
            </a:r>
            <a:r>
              <a:rPr lang="en-US" altLang="en-US" sz="1400" b="1" dirty="0"/>
              <a:t>Alternative EVS implementation using updated fixed-point basic </a:t>
            </a:r>
            <a:r>
              <a:rPr lang="en-US" altLang="en-US" sz="1400" b="1" dirty="0" smtClean="0"/>
              <a:t>operators </a:t>
            </a:r>
            <a:r>
              <a:rPr lang="en-US" sz="1400" b="1" dirty="0" smtClean="0"/>
              <a:t>(90</a:t>
            </a:r>
            <a:r>
              <a:rPr lang="en-US" sz="1400" b="1" dirty="0" smtClean="0">
                <a:sym typeface="Wingdings 3"/>
              </a:rPr>
              <a:t></a:t>
            </a:r>
            <a:r>
              <a:rPr lang="en-US" sz="1400" b="1" dirty="0" smtClean="0"/>
              <a:t>100</a:t>
            </a:r>
            <a:r>
              <a:rPr lang="en-US" sz="1400" b="1" dirty="0"/>
              <a:t>%) </a:t>
            </a:r>
          </a:p>
          <a:p>
            <a:pPr lvl="1"/>
            <a:r>
              <a:rPr lang="en-US" altLang="en-US" sz="1400" dirty="0"/>
              <a:t>E_FLUS</a:t>
            </a:r>
            <a:r>
              <a:rPr lang="en-US" sz="1400" dirty="0" smtClean="0"/>
              <a:t> </a:t>
            </a:r>
            <a:r>
              <a:rPr lang="en-US" sz="1400" dirty="0"/>
              <a:t>– </a:t>
            </a:r>
            <a:r>
              <a:rPr lang="en-US" altLang="en-US" sz="1400" dirty="0"/>
              <a:t>Enhancements to Framework for Live Uplink </a:t>
            </a:r>
            <a:r>
              <a:rPr lang="en-US" altLang="en-US" sz="1400" dirty="0" smtClean="0"/>
              <a:t>Streaming </a:t>
            </a:r>
            <a:r>
              <a:rPr lang="en-US" sz="1400" dirty="0" smtClean="0"/>
              <a:t>(40</a:t>
            </a:r>
            <a:r>
              <a:rPr lang="en-US" sz="1400" dirty="0" smtClean="0">
                <a:sym typeface="Wingdings 3"/>
              </a:rPr>
              <a:t>4</a:t>
            </a:r>
            <a:r>
              <a:rPr lang="en-US" sz="1400" dirty="0" smtClean="0"/>
              <a:t>5%) </a:t>
            </a:r>
            <a:endParaRPr lang="en-US" sz="1400" dirty="0"/>
          </a:p>
          <a:p>
            <a:pPr lvl="1"/>
            <a:r>
              <a:rPr lang="en-US" altLang="en-US" sz="1400" dirty="0"/>
              <a:t>E2E_DELAY</a:t>
            </a:r>
            <a:r>
              <a:rPr lang="en-US" sz="1400" dirty="0" smtClean="0"/>
              <a:t> </a:t>
            </a:r>
            <a:r>
              <a:rPr lang="en-US" sz="1400" dirty="0"/>
              <a:t>– </a:t>
            </a:r>
            <a:r>
              <a:rPr lang="en-US" altLang="en-US" sz="1400" dirty="0"/>
              <a:t>Media Handling Aspects of RAN Delay Budget Reporting in </a:t>
            </a:r>
            <a:r>
              <a:rPr lang="en-US" altLang="en-US" sz="1400" dirty="0" smtClean="0"/>
              <a:t>MTSI </a:t>
            </a:r>
            <a:r>
              <a:rPr lang="en-US" sz="1400" dirty="0" smtClean="0"/>
              <a:t>(75</a:t>
            </a:r>
            <a:r>
              <a:rPr lang="en-US" sz="1400" dirty="0" smtClean="0">
                <a:sym typeface="Wingdings 3"/>
              </a:rPr>
              <a:t>8</a:t>
            </a:r>
            <a:r>
              <a:rPr lang="en-US" sz="1400" dirty="0" smtClean="0"/>
              <a:t>5%) </a:t>
            </a:r>
            <a:endParaRPr lang="en-US" sz="1400" dirty="0"/>
          </a:p>
          <a:p>
            <a:pPr lvl="1"/>
            <a:r>
              <a:rPr lang="en-US" altLang="en-US" sz="1400" dirty="0" smtClean="0"/>
              <a:t>5G_MEDIA_MTSI_ext </a:t>
            </a:r>
            <a:r>
              <a:rPr lang="en-US" sz="1400" dirty="0" smtClean="0"/>
              <a:t>– </a:t>
            </a:r>
            <a:r>
              <a:rPr lang="en-US" altLang="en-US" sz="1400" dirty="0"/>
              <a:t>Media Handling Extensions for 5G Conversational </a:t>
            </a:r>
            <a:r>
              <a:rPr lang="en-US" altLang="en-US" sz="1400" dirty="0" smtClean="0"/>
              <a:t>Services </a:t>
            </a:r>
            <a:r>
              <a:rPr lang="en-US" sz="1400" dirty="0" smtClean="0"/>
              <a:t>(35</a:t>
            </a:r>
            <a:r>
              <a:rPr lang="en-US" sz="1400" dirty="0" smtClean="0">
                <a:sym typeface="Wingdings 3"/>
              </a:rPr>
              <a:t></a:t>
            </a:r>
            <a:r>
              <a:rPr lang="en-US" sz="1400" dirty="0" smtClean="0"/>
              <a:t>50</a:t>
            </a:r>
            <a:r>
              <a:rPr lang="en-US" sz="1400" dirty="0"/>
              <a:t>%) </a:t>
            </a:r>
          </a:p>
          <a:p>
            <a:pPr lvl="1"/>
            <a:r>
              <a:rPr lang="en-US" altLang="en-US" sz="1400" dirty="0" smtClean="0"/>
              <a:t>CHEM </a:t>
            </a:r>
            <a:r>
              <a:rPr lang="en-US" sz="1400" dirty="0" smtClean="0"/>
              <a:t>– </a:t>
            </a:r>
            <a:r>
              <a:rPr lang="en-US" altLang="en-US" sz="1400" dirty="0"/>
              <a:t>Coverage and Handoff Enhancements for </a:t>
            </a:r>
            <a:r>
              <a:rPr lang="en-US" altLang="en-US" sz="1400" dirty="0" smtClean="0"/>
              <a:t>Multimedia </a:t>
            </a:r>
            <a:r>
              <a:rPr lang="en-US" sz="1400" dirty="0" smtClean="0"/>
              <a:t>(70</a:t>
            </a:r>
            <a:r>
              <a:rPr lang="en-US" sz="1400" dirty="0" smtClean="0">
                <a:sym typeface="Wingdings 3"/>
              </a:rPr>
              <a:t></a:t>
            </a:r>
            <a:r>
              <a:rPr lang="en-US" sz="1400" dirty="0" smtClean="0"/>
              <a:t>80</a:t>
            </a:r>
            <a:r>
              <a:rPr lang="en-US" sz="1400" dirty="0"/>
              <a:t>%) </a:t>
            </a:r>
          </a:p>
          <a:p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225788777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SA4 status (2/2)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800" dirty="0"/>
              <a:t>Ongoing</a:t>
            </a:r>
            <a:endParaRPr lang="en-US" altLang="en-US" sz="1800" dirty="0" smtClean="0"/>
          </a:p>
          <a:p>
            <a:pPr lvl="1"/>
            <a:r>
              <a:rPr lang="en-US" altLang="en-US" sz="1400" dirty="0" smtClean="0"/>
              <a:t>MC_XMB </a:t>
            </a:r>
            <a:r>
              <a:rPr lang="en-US" sz="1400" dirty="0"/>
              <a:t>– </a:t>
            </a:r>
            <a:r>
              <a:rPr lang="en-US" altLang="en-US" sz="1400" dirty="0" err="1"/>
              <a:t>MCData</a:t>
            </a:r>
            <a:r>
              <a:rPr lang="en-US" altLang="en-US" sz="1400" dirty="0"/>
              <a:t> File Distribution support over </a:t>
            </a:r>
            <a:r>
              <a:rPr lang="en-US" altLang="en-US" sz="1400" dirty="0" err="1"/>
              <a:t>xMB</a:t>
            </a:r>
            <a:r>
              <a:rPr lang="en-US" altLang="en-US" sz="1400" dirty="0"/>
              <a:t> </a:t>
            </a:r>
            <a:r>
              <a:rPr lang="en-US" sz="1400" dirty="0"/>
              <a:t>(80</a:t>
            </a:r>
            <a:r>
              <a:rPr lang="en-US" sz="1400" dirty="0">
                <a:sym typeface="Wingdings 3"/>
              </a:rPr>
              <a:t></a:t>
            </a:r>
            <a:r>
              <a:rPr lang="en-US" sz="1400" dirty="0"/>
              <a:t>90%) </a:t>
            </a:r>
          </a:p>
          <a:p>
            <a:pPr lvl="1"/>
            <a:r>
              <a:rPr lang="en-US" altLang="en-US" sz="1400" dirty="0"/>
              <a:t>5GMSA </a:t>
            </a:r>
            <a:r>
              <a:rPr lang="en-US" sz="1400" dirty="0"/>
              <a:t>– </a:t>
            </a:r>
            <a:r>
              <a:rPr lang="en-US" altLang="en-US" sz="1400" dirty="0"/>
              <a:t>5G Media streaming architecture </a:t>
            </a:r>
            <a:r>
              <a:rPr lang="en-US" sz="1400" dirty="0"/>
              <a:t>(0</a:t>
            </a:r>
            <a:r>
              <a:rPr lang="en-US" sz="1400" dirty="0">
                <a:sym typeface="Wingdings 3"/>
              </a:rPr>
              <a:t></a:t>
            </a:r>
            <a:r>
              <a:rPr lang="en-US" sz="1400" dirty="0"/>
              <a:t>50%) </a:t>
            </a:r>
          </a:p>
          <a:p>
            <a:pPr lvl="1"/>
            <a:r>
              <a:rPr lang="en-US" altLang="en-US" sz="1400" dirty="0"/>
              <a:t>EVS_FCNBE </a:t>
            </a:r>
            <a:r>
              <a:rPr lang="en-US" sz="1400" dirty="0"/>
              <a:t>– </a:t>
            </a:r>
            <a:r>
              <a:rPr lang="en-US" altLang="en-US" sz="1400" dirty="0"/>
              <a:t>EVS Floating-point Conformance for Non Bit-Exact </a:t>
            </a:r>
            <a:r>
              <a:rPr lang="en-US" sz="1400" dirty="0"/>
              <a:t>(0</a:t>
            </a:r>
            <a:r>
              <a:rPr lang="en-US" sz="1400" dirty="0">
                <a:sym typeface="Wingdings 3"/>
              </a:rPr>
              <a:t>2</a:t>
            </a:r>
            <a:r>
              <a:rPr lang="en-US" sz="1400" dirty="0"/>
              <a:t>5%) </a:t>
            </a:r>
          </a:p>
          <a:p>
            <a:pPr lvl="1"/>
            <a:r>
              <a:rPr lang="en-US" sz="1400" dirty="0" err="1"/>
              <a:t>IVAS_Codec</a:t>
            </a:r>
            <a:r>
              <a:rPr lang="en-US" sz="1400" dirty="0"/>
              <a:t> – EVS Codec Extension for Immersive Voice and Audio Services (20</a:t>
            </a:r>
            <a:r>
              <a:rPr lang="en-US" sz="1400" dirty="0">
                <a:sym typeface="Wingdings 3"/>
              </a:rPr>
              <a:t></a:t>
            </a:r>
            <a:r>
              <a:rPr lang="en-US" sz="1400" dirty="0"/>
              <a:t>25%) </a:t>
            </a:r>
          </a:p>
          <a:p>
            <a:pPr lvl="1"/>
            <a:r>
              <a:rPr lang="en-US" sz="1400" dirty="0"/>
              <a:t>ITT4RT – Support for Immersive Teleconferencing and </a:t>
            </a:r>
            <a:r>
              <a:rPr lang="en-US" sz="1400" dirty="0" err="1"/>
              <a:t>Telepresence</a:t>
            </a:r>
            <a:r>
              <a:rPr lang="en-US" sz="1400" dirty="0"/>
              <a:t> for Remote Terminals (0</a:t>
            </a:r>
            <a:r>
              <a:rPr lang="en-US" sz="1400" dirty="0">
                <a:sym typeface="Wingdings 3"/>
              </a:rPr>
              <a:t></a:t>
            </a:r>
            <a:r>
              <a:rPr lang="en-US" sz="1400" dirty="0"/>
              <a:t>5%) </a:t>
            </a:r>
          </a:p>
          <a:p>
            <a:r>
              <a:rPr lang="en-US" sz="1800" dirty="0"/>
              <a:t>Info / Requests for RAN</a:t>
            </a:r>
          </a:p>
          <a:p>
            <a:pPr lvl="1"/>
            <a:r>
              <a:rPr lang="en-US" sz="1400" dirty="0"/>
              <a:t>None</a:t>
            </a:r>
            <a:endParaRPr lang="en-GB" sz="1800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19517419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12002</TotalTime>
  <Words>1992</Words>
  <Application>Microsoft Office PowerPoint</Application>
  <PresentationFormat>Custom</PresentationFormat>
  <Paragraphs>162</Paragraphs>
  <Slides>15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Office Theme</vt:lpstr>
      <vt:lpstr>TSG SA Report to TSG RAN 83</vt:lpstr>
      <vt:lpstr>SA Status overview</vt:lpstr>
      <vt:lpstr>SA1 status</vt:lpstr>
      <vt:lpstr>SA2 status (1/3)</vt:lpstr>
      <vt:lpstr>SA2 status (2/3)</vt:lpstr>
      <vt:lpstr>SA2 status (3/3)</vt:lpstr>
      <vt:lpstr>SA3 status</vt:lpstr>
      <vt:lpstr>SA4 status (1/2)</vt:lpstr>
      <vt:lpstr>SA4 status (2/2)</vt:lpstr>
      <vt:lpstr>SA5 status (1/3)</vt:lpstr>
      <vt:lpstr>SA5 status (2/3)</vt:lpstr>
      <vt:lpstr>SA5 status (3/3)</vt:lpstr>
      <vt:lpstr>SA6 status (1/2)</vt:lpstr>
      <vt:lpstr>SA6 status (2/2)</vt:lpstr>
      <vt:lpstr>Topics for SA-RAN Coordination</vt:lpstr>
    </vt:vector>
  </TitlesOfParts>
  <Company>3GPP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Samsung</cp:lastModifiedBy>
  <cp:revision>663</cp:revision>
  <dcterms:created xsi:type="dcterms:W3CDTF">2010-02-05T13:52:04Z</dcterms:created>
  <dcterms:modified xsi:type="dcterms:W3CDTF">2019-03-19T00:00:58Z</dcterms:modified>
  <cp:contentStatus>Template 2017</cp:contentStatus>
</cp:coreProperties>
</file>