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57" r:id="rId4"/>
    <p:sldId id="260" r:id="rId5"/>
  </p:sldIdLst>
  <p:sldSz cx="9144000" cy="6858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uho Lee" initials="J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80" autoAdjust="0"/>
    <p:restoredTop sz="94660"/>
  </p:normalViewPr>
  <p:slideViewPr>
    <p:cSldViewPr>
      <p:cViewPr varScale="1">
        <p:scale>
          <a:sx n="116" d="100"/>
          <a:sy n="116" d="100"/>
        </p:scale>
        <p:origin x="-1920"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34161861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1720397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74638"/>
            <a:ext cx="6019800"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2997347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4248360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761080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1842745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40910251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2816602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2216227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1194011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13707409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71F9EC-0F08-455E-851D-C8BEB2C4D596}" type="datetimeFigureOut">
              <a:rPr lang="ko-KR" altLang="en-US" smtClean="0"/>
              <a:t>2018-12-13</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19059836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altLang="ko-KR" dirty="0" smtClean="0"/>
              <a:t>WF on Beam Correspondence</a:t>
            </a:r>
            <a:endParaRPr lang="ko-KR" altLang="en-US" dirty="0"/>
          </a:p>
        </p:txBody>
      </p:sp>
      <p:sp>
        <p:nvSpPr>
          <p:cNvPr id="3" name="부제목 2"/>
          <p:cNvSpPr>
            <a:spLocks noGrp="1"/>
          </p:cNvSpPr>
          <p:nvPr>
            <p:ph type="subTitle" idx="1"/>
          </p:nvPr>
        </p:nvSpPr>
        <p:spPr/>
        <p:txBody>
          <a:bodyPr/>
          <a:lstStyle/>
          <a:p>
            <a:r>
              <a:rPr lang="en-US" altLang="ko-KR" dirty="0" smtClean="0"/>
              <a:t>Samsung</a:t>
            </a:r>
            <a:endParaRPr lang="ko-KR" altLang="en-US" dirty="0"/>
          </a:p>
        </p:txBody>
      </p:sp>
      <p:sp>
        <p:nvSpPr>
          <p:cNvPr id="4" name="TextBox 3"/>
          <p:cNvSpPr txBox="1"/>
          <p:nvPr/>
        </p:nvSpPr>
        <p:spPr>
          <a:xfrm>
            <a:off x="7812360" y="35332"/>
            <a:ext cx="1311578" cy="369332"/>
          </a:xfrm>
          <a:prstGeom prst="rect">
            <a:avLst/>
          </a:prstGeom>
          <a:noFill/>
        </p:spPr>
        <p:txBody>
          <a:bodyPr wrap="none" rtlCol="0">
            <a:spAutoFit/>
          </a:bodyPr>
          <a:lstStyle/>
          <a:p>
            <a:r>
              <a:rPr lang="en-US" altLang="ko-KR" dirty="0" smtClean="0"/>
              <a:t>RP-182853</a:t>
            </a:r>
            <a:endParaRPr lang="ko-KR" altLang="en-US" dirty="0"/>
          </a:p>
        </p:txBody>
      </p:sp>
      <p:sp>
        <p:nvSpPr>
          <p:cNvPr id="5" name="TextBox 4"/>
          <p:cNvSpPr txBox="1"/>
          <p:nvPr/>
        </p:nvSpPr>
        <p:spPr>
          <a:xfrm>
            <a:off x="0" y="0"/>
            <a:ext cx="4419415" cy="646331"/>
          </a:xfrm>
          <a:prstGeom prst="rect">
            <a:avLst/>
          </a:prstGeom>
          <a:noFill/>
        </p:spPr>
        <p:txBody>
          <a:bodyPr wrap="none" rtlCol="0">
            <a:spAutoFit/>
          </a:bodyPr>
          <a:lstStyle/>
          <a:p>
            <a:r>
              <a:rPr lang="en-US" altLang="ko-KR" dirty="0"/>
              <a:t>3GPP TSG RAN meeting #</a:t>
            </a:r>
            <a:r>
              <a:rPr lang="en-US" altLang="ko-KR" dirty="0" smtClean="0"/>
              <a:t>82</a:t>
            </a:r>
          </a:p>
          <a:p>
            <a:r>
              <a:rPr lang="en-US" altLang="ko-KR" dirty="0"/>
              <a:t>Sorrento, Italia, December 10 – 13, 2018</a:t>
            </a:r>
            <a:endParaRPr lang="ko-KR" altLang="en-US" dirty="0"/>
          </a:p>
        </p:txBody>
      </p:sp>
    </p:spTree>
    <p:extLst>
      <p:ext uri="{BB962C8B-B14F-4D97-AF65-F5344CB8AC3E}">
        <p14:creationId xmlns:p14="http://schemas.microsoft.com/office/powerpoint/2010/main" val="18394735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mtClean="0"/>
              <a:t>Introduction</a:t>
            </a:r>
            <a:endParaRPr lang="ko-KR" altLang="en-US" dirty="0"/>
          </a:p>
        </p:txBody>
      </p:sp>
      <p:sp>
        <p:nvSpPr>
          <p:cNvPr id="3" name="내용 개체 틀 2"/>
          <p:cNvSpPr>
            <a:spLocks noGrp="1"/>
          </p:cNvSpPr>
          <p:nvPr>
            <p:ph idx="1"/>
          </p:nvPr>
        </p:nvSpPr>
        <p:spPr/>
        <p:txBody>
          <a:bodyPr>
            <a:normAutofit fontScale="55000" lnSpcReduction="20000"/>
          </a:bodyPr>
          <a:lstStyle/>
          <a:p>
            <a:r>
              <a:rPr lang="en-US" altLang="ko-KR" dirty="0" smtClean="0"/>
              <a:t>Conclusion about RP-182780 was as follows:</a:t>
            </a:r>
          </a:p>
          <a:p>
            <a:pPr lvl="1"/>
            <a:r>
              <a:rPr lang="en-US" altLang="ko-KR" dirty="0" smtClean="0"/>
              <a:t>Pages 2 and 3 were agreed</a:t>
            </a:r>
          </a:p>
          <a:p>
            <a:pPr lvl="1"/>
            <a:r>
              <a:rPr lang="en-US" altLang="ko-KR" dirty="0" smtClean="0"/>
              <a:t>Regarding page 4, it was agreed to define one tolerance level for the beam correspondence tolerance requirement</a:t>
            </a:r>
          </a:p>
          <a:p>
            <a:r>
              <a:rPr lang="en-US" altLang="ko-KR" dirty="0" smtClean="0"/>
              <a:t>Regarding the signaling support for the beam correspondence requirement, it is proposed to select Alt2 of RP-182780, i.e., </a:t>
            </a:r>
          </a:p>
          <a:p>
            <a:pPr lvl="1"/>
            <a:r>
              <a:rPr lang="en-US" altLang="ko-KR" dirty="0" smtClean="0"/>
              <a:t>Redefine the meaning of the existing UE feature 2-20 capability signaling </a:t>
            </a:r>
          </a:p>
          <a:p>
            <a:pPr lvl="2"/>
            <a:r>
              <a:rPr lang="en-US" altLang="ko-KR" dirty="0" smtClean="0"/>
              <a:t>UE that meets the requirement without the uplink beam sweeping should set the bit to 1</a:t>
            </a:r>
          </a:p>
          <a:p>
            <a:pPr lvl="2"/>
            <a:r>
              <a:rPr lang="en-US" altLang="ko-KR" dirty="0" smtClean="0"/>
              <a:t>UE that meets the requirement with the uplink beam sweeping should set the bit to 0</a:t>
            </a:r>
          </a:p>
          <a:p>
            <a:r>
              <a:rPr lang="en-US" altLang="ko-KR" dirty="0" smtClean="0"/>
              <a:t>In addition, the followings are proposed:</a:t>
            </a:r>
          </a:p>
          <a:p>
            <a:pPr lvl="1"/>
            <a:r>
              <a:rPr lang="en-US" altLang="ko-KR" dirty="0" smtClean="0"/>
              <a:t>Beam correspondence (UE feature 2-20) is applicable only for FR2</a:t>
            </a:r>
          </a:p>
          <a:p>
            <a:pPr lvl="1"/>
            <a:r>
              <a:rPr lang="en-US" altLang="ko-KR" dirty="0" smtClean="0"/>
              <a:t>Uplink beam management (UE feature 2-30) is UE optional with capability signaling</a:t>
            </a:r>
          </a:p>
          <a:p>
            <a:pPr lvl="2"/>
            <a:r>
              <a:rPr lang="en-US" altLang="ko-KR" dirty="0" smtClean="0"/>
              <a:t>UE feature 2-30 should be set to 1 if UE feature 2-20 is set to 0</a:t>
            </a:r>
          </a:p>
          <a:p>
            <a:r>
              <a:rPr lang="en-US" altLang="ko-KR" dirty="0" smtClean="0"/>
              <a:t>The following slides implement the above and also implement editorial fixes</a:t>
            </a:r>
          </a:p>
          <a:p>
            <a:pPr lvl="1"/>
            <a:r>
              <a:rPr lang="en-US" altLang="ko-KR" dirty="0" smtClean="0"/>
              <a:t>Changes w.r.t. pages 2 and 3 of RP-182780 are shown with revision marks</a:t>
            </a:r>
          </a:p>
          <a:p>
            <a:endParaRPr lang="en-US" altLang="ko-KR" dirty="0" smtClean="0"/>
          </a:p>
          <a:p>
            <a:pPr lvl="1"/>
            <a:endParaRPr lang="ko-KR" altLang="en-US" dirty="0"/>
          </a:p>
        </p:txBody>
      </p:sp>
    </p:spTree>
    <p:extLst>
      <p:ext uri="{BB962C8B-B14F-4D97-AF65-F5344CB8AC3E}">
        <p14:creationId xmlns:p14="http://schemas.microsoft.com/office/powerpoint/2010/main" val="1052537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57200" y="44624"/>
            <a:ext cx="8229600" cy="648072"/>
          </a:xfrm>
        </p:spPr>
        <p:txBody>
          <a:bodyPr>
            <a:normAutofit fontScale="90000"/>
          </a:bodyPr>
          <a:lstStyle/>
          <a:p>
            <a:r>
              <a:rPr lang="en-US" altLang="ko-KR" dirty="0" smtClean="0"/>
              <a:t>Proposal</a:t>
            </a:r>
            <a:endParaRPr lang="ko-KR" altLang="en-US" dirty="0"/>
          </a:p>
        </p:txBody>
      </p:sp>
      <p:sp>
        <p:nvSpPr>
          <p:cNvPr id="3" name="내용 개체 틀 2"/>
          <p:cNvSpPr>
            <a:spLocks noGrp="1"/>
          </p:cNvSpPr>
          <p:nvPr>
            <p:ph idx="1"/>
          </p:nvPr>
        </p:nvSpPr>
        <p:spPr>
          <a:xfrm>
            <a:off x="457200" y="764704"/>
            <a:ext cx="8229600" cy="5976664"/>
          </a:xfrm>
        </p:spPr>
        <p:txBody>
          <a:bodyPr>
            <a:noAutofit/>
          </a:bodyPr>
          <a:lstStyle/>
          <a:p>
            <a:r>
              <a:rPr lang="en-US" altLang="ko-KR" sz="1400" u="sng" dirty="0" smtClean="0">
                <a:solidFill>
                  <a:srgbClr val="FF0000"/>
                </a:solidFill>
              </a:rPr>
              <a:t>Clarify in TS 38.306 that beam </a:t>
            </a:r>
            <a:r>
              <a:rPr lang="en-US" altLang="ko-KR" sz="1400" u="sng" dirty="0">
                <a:solidFill>
                  <a:srgbClr val="FF0000"/>
                </a:solidFill>
              </a:rPr>
              <a:t>correspondence (UE feature 2-20</a:t>
            </a:r>
            <a:r>
              <a:rPr lang="en-US" altLang="ko-KR" sz="1400" u="sng" dirty="0" smtClean="0">
                <a:solidFill>
                  <a:srgbClr val="FF0000"/>
                </a:solidFill>
              </a:rPr>
              <a:t>) is applicable only for FR2</a:t>
            </a:r>
            <a:endParaRPr lang="en-US" altLang="ko-KR" sz="1000" dirty="0" smtClean="0"/>
          </a:p>
          <a:p>
            <a:r>
              <a:rPr lang="en-US" altLang="ko-KR" sz="1400" dirty="0" smtClean="0"/>
              <a:t>Beam </a:t>
            </a:r>
            <a:r>
              <a:rPr lang="en-US" altLang="ko-KR" sz="1400" dirty="0" smtClean="0"/>
              <a:t>correspondence </a:t>
            </a:r>
            <a:r>
              <a:rPr lang="en-US" altLang="ko-KR" sz="1400" u="sng" dirty="0">
                <a:solidFill>
                  <a:srgbClr val="FF0000"/>
                </a:solidFill>
              </a:rPr>
              <a:t>(UE feature </a:t>
            </a:r>
            <a:r>
              <a:rPr lang="en-US" altLang="ko-KR" sz="1400" u="sng" dirty="0" smtClean="0">
                <a:solidFill>
                  <a:srgbClr val="FF0000"/>
                </a:solidFill>
              </a:rPr>
              <a:t>2-20) </a:t>
            </a:r>
            <a:r>
              <a:rPr lang="en-US" altLang="ko-KR" sz="1400" dirty="0"/>
              <a:t>is </a:t>
            </a:r>
            <a:r>
              <a:rPr lang="en-US" altLang="ko-KR" sz="1400" dirty="0" smtClean="0"/>
              <a:t>UE mandatory with capability signaling</a:t>
            </a:r>
          </a:p>
          <a:p>
            <a:pPr lvl="1"/>
            <a:r>
              <a:rPr lang="en-US" altLang="ko-KR" sz="1200" u="sng" dirty="0">
                <a:solidFill>
                  <a:srgbClr val="FF0000"/>
                </a:solidFill>
              </a:rPr>
              <a:t>UE </a:t>
            </a:r>
            <a:r>
              <a:rPr lang="en-US" altLang="ko-KR" sz="1200" u="sng" dirty="0" smtClean="0">
                <a:solidFill>
                  <a:srgbClr val="FF0000"/>
                </a:solidFill>
              </a:rPr>
              <a:t>that fulfills the beam correspondence requirement </a:t>
            </a:r>
            <a:r>
              <a:rPr lang="en-US" altLang="ko-KR" sz="1200" u="sng" dirty="0">
                <a:solidFill>
                  <a:srgbClr val="FF0000"/>
                </a:solidFill>
              </a:rPr>
              <a:t>without the uplink beam sweeping should set the bit to 1</a:t>
            </a:r>
          </a:p>
          <a:p>
            <a:pPr lvl="1"/>
            <a:r>
              <a:rPr lang="en-US" altLang="ko-KR" sz="1200" u="sng" dirty="0">
                <a:solidFill>
                  <a:srgbClr val="FF0000"/>
                </a:solidFill>
              </a:rPr>
              <a:t>UE that </a:t>
            </a:r>
            <a:r>
              <a:rPr lang="en-US" altLang="ko-KR" sz="1200" u="sng" dirty="0" smtClean="0">
                <a:solidFill>
                  <a:srgbClr val="FF0000"/>
                </a:solidFill>
              </a:rPr>
              <a:t>fulfills the beam correspondence requirement </a:t>
            </a:r>
            <a:r>
              <a:rPr lang="en-US" altLang="ko-KR" sz="1200" u="sng" dirty="0">
                <a:solidFill>
                  <a:srgbClr val="FF0000"/>
                </a:solidFill>
              </a:rPr>
              <a:t>with the uplink beam sweeping should set the bit to 0</a:t>
            </a:r>
          </a:p>
          <a:p>
            <a:r>
              <a:rPr lang="en-US" altLang="ko-KR" sz="1400" u="sng" dirty="0" smtClean="0">
                <a:solidFill>
                  <a:srgbClr val="FF0000"/>
                </a:solidFill>
              </a:rPr>
              <a:t>Uplink beam management (UE feature 2-30) is UE optional with capability signaling</a:t>
            </a:r>
          </a:p>
          <a:p>
            <a:pPr lvl="1"/>
            <a:r>
              <a:rPr lang="en-US" altLang="ko-KR" sz="1200" u="sng" dirty="0" smtClean="0">
                <a:solidFill>
                  <a:srgbClr val="FF0000"/>
                </a:solidFill>
              </a:rPr>
              <a:t>UE feature 2-30 should be set to 1 if UE feature 2-20 is set to 0</a:t>
            </a:r>
          </a:p>
          <a:p>
            <a:r>
              <a:rPr lang="en-US" altLang="ko-KR" sz="1400" dirty="0" smtClean="0"/>
              <a:t>RAN4 </a:t>
            </a:r>
            <a:r>
              <a:rPr lang="en-US" altLang="ko-KR" sz="1400" dirty="0" smtClean="0"/>
              <a:t>to define details of the beam correspondence </a:t>
            </a:r>
            <a:r>
              <a:rPr lang="en-US" altLang="ko-KR" sz="1400" u="sng" dirty="0" smtClean="0">
                <a:solidFill>
                  <a:srgbClr val="FF0000"/>
                </a:solidFill>
              </a:rPr>
              <a:t>tolerance</a:t>
            </a:r>
            <a:r>
              <a:rPr lang="en-US" altLang="ko-KR" sz="1400" dirty="0" smtClean="0">
                <a:solidFill>
                  <a:srgbClr val="FF0000"/>
                </a:solidFill>
              </a:rPr>
              <a:t> </a:t>
            </a:r>
            <a:r>
              <a:rPr lang="en-US" altLang="ko-KR" sz="1400" dirty="0" smtClean="0"/>
              <a:t>requirements given in the next slide </a:t>
            </a:r>
            <a:r>
              <a:rPr lang="en-US" altLang="ko-KR" sz="1400" strike="sngStrike" dirty="0" smtClean="0">
                <a:solidFill>
                  <a:srgbClr val="FF0000"/>
                </a:solidFill>
              </a:rPr>
              <a:t>which needs to be decided in RAN#82</a:t>
            </a:r>
          </a:p>
          <a:p>
            <a:r>
              <a:rPr lang="en-US" altLang="ko-KR" sz="1400" dirty="0" smtClean="0"/>
              <a:t>Remove the contents of section 6.6.4 of the big</a:t>
            </a:r>
            <a:r>
              <a:rPr lang="ko-KR" altLang="en-US" sz="1400" dirty="0" smtClean="0"/>
              <a:t> </a:t>
            </a:r>
            <a:r>
              <a:rPr lang="en-US" altLang="ko-KR" sz="1400" dirty="0" smtClean="0"/>
              <a:t>CR to 38.101-2 in RP-182359  </a:t>
            </a:r>
          </a:p>
          <a:p>
            <a:r>
              <a:rPr lang="en-US" altLang="ko-KR" sz="1400" dirty="0" smtClean="0"/>
              <a:t>No change on the existing RAN4 agreement on minimum peak EIRP and spherical coverage requirements in </a:t>
            </a:r>
            <a:r>
              <a:rPr lang="en-US" altLang="ko-KR" sz="1400" u="sng" dirty="0" smtClean="0">
                <a:solidFill>
                  <a:srgbClr val="FF0000"/>
                </a:solidFill>
              </a:rPr>
              <a:t>TS 38.101-2</a:t>
            </a:r>
            <a:r>
              <a:rPr lang="en-US" altLang="ko-KR" sz="1400" dirty="0" smtClean="0"/>
              <a:t> section 6.2.1.3 </a:t>
            </a:r>
          </a:p>
          <a:p>
            <a:r>
              <a:rPr lang="en-US" altLang="ko-KR" sz="1400" dirty="0" smtClean="0"/>
              <a:t>RAN4 </a:t>
            </a:r>
            <a:r>
              <a:rPr lang="en-US" altLang="ko-KR" sz="1400" dirty="0"/>
              <a:t>to revise the test procedure for minimum peak EIRP and spherical coverage requirements so that the UE may rely on uplink beam sweeping </a:t>
            </a:r>
            <a:r>
              <a:rPr lang="en-US" altLang="ko-KR" sz="1400" dirty="0" smtClean="0"/>
              <a:t>during the test based on OEM declaration among the followings: </a:t>
            </a:r>
          </a:p>
          <a:p>
            <a:pPr lvl="1"/>
            <a:r>
              <a:rPr lang="en-US" altLang="ko-KR" sz="1200" dirty="0" smtClean="0"/>
              <a:t>Using the downlink reference signals only</a:t>
            </a:r>
          </a:p>
          <a:p>
            <a:pPr lvl="1"/>
            <a:r>
              <a:rPr lang="en-US" altLang="ko-KR" sz="1200" dirty="0" smtClean="0"/>
              <a:t>Using the downlink reference signals and uplink beam sweeping</a:t>
            </a:r>
          </a:p>
          <a:p>
            <a:r>
              <a:rPr lang="en-US" altLang="ko-KR" sz="1400" dirty="0" smtClean="0"/>
              <a:t>Beam </a:t>
            </a:r>
            <a:r>
              <a:rPr lang="en-US" altLang="ko-KR" sz="1400" dirty="0"/>
              <a:t>correspondence requirement is considered to be fulfilled if </a:t>
            </a:r>
          </a:p>
          <a:p>
            <a:pPr lvl="1"/>
            <a:r>
              <a:rPr lang="en-US" altLang="ko-KR" sz="1200" dirty="0"/>
              <a:t>the UE meets the minimum peak EIRP and spherical coverage requirements without the uplink beam sweeping and </a:t>
            </a:r>
            <a:r>
              <a:rPr lang="en-US" altLang="ko-KR" sz="1200" u="sng" dirty="0" smtClean="0">
                <a:solidFill>
                  <a:srgbClr val="FF0000"/>
                </a:solidFill>
              </a:rPr>
              <a:t>meets the </a:t>
            </a:r>
            <a:r>
              <a:rPr lang="en-US" altLang="ko-KR" sz="1200" dirty="0" smtClean="0"/>
              <a:t>beam </a:t>
            </a:r>
            <a:r>
              <a:rPr lang="en-US" altLang="ko-KR" sz="1200" dirty="0"/>
              <a:t>correspondence tolerance </a:t>
            </a:r>
            <a:r>
              <a:rPr lang="en-US" altLang="ko-KR" sz="1200" dirty="0" smtClean="0"/>
              <a:t>requirements</a:t>
            </a:r>
            <a:r>
              <a:rPr lang="en-US" altLang="ko-KR" sz="1200" u="sng" dirty="0" smtClean="0">
                <a:solidFill>
                  <a:srgbClr val="FF0000"/>
                </a:solidFill>
              </a:rPr>
              <a:t>; or</a:t>
            </a:r>
            <a:endParaRPr lang="en-US" altLang="ko-KR" sz="1200" u="sng" dirty="0">
              <a:solidFill>
                <a:srgbClr val="FF0000"/>
              </a:solidFill>
            </a:endParaRPr>
          </a:p>
          <a:p>
            <a:pPr lvl="1"/>
            <a:r>
              <a:rPr lang="en-US" altLang="ko-KR" sz="1200" dirty="0"/>
              <a:t>the UE meets the minimum peak EIRP and spherical coverage requirements with the uplink beam sweeping and </a:t>
            </a:r>
            <a:r>
              <a:rPr lang="en-US" altLang="ko-KR" sz="1200" u="sng" dirty="0" smtClean="0">
                <a:solidFill>
                  <a:srgbClr val="FF0000"/>
                </a:solidFill>
              </a:rPr>
              <a:t>meets the </a:t>
            </a:r>
            <a:r>
              <a:rPr lang="en-US" altLang="ko-KR" sz="1200" dirty="0" smtClean="0"/>
              <a:t>beam </a:t>
            </a:r>
            <a:r>
              <a:rPr lang="en-US" altLang="ko-KR" sz="1200" dirty="0"/>
              <a:t>correspondence tolerance requirements</a:t>
            </a:r>
          </a:p>
          <a:p>
            <a:r>
              <a:rPr lang="en-US" altLang="ko-KR" sz="1400" dirty="0" smtClean="0"/>
              <a:t>The </a:t>
            </a:r>
            <a:r>
              <a:rPr lang="en-US" altLang="ko-KR" sz="1400" dirty="0"/>
              <a:t>UE that </a:t>
            </a:r>
            <a:r>
              <a:rPr lang="en-US" altLang="ko-KR" sz="1400" dirty="0" smtClean="0"/>
              <a:t>passes </a:t>
            </a:r>
            <a:r>
              <a:rPr lang="en-US" altLang="ko-KR" sz="1400" dirty="0"/>
              <a:t>minimum peak EIRP and spherical coverage requirements without </a:t>
            </a:r>
            <a:r>
              <a:rPr lang="en-US" altLang="ko-KR" sz="1400" u="sng" dirty="0" smtClean="0">
                <a:solidFill>
                  <a:srgbClr val="FF0000"/>
                </a:solidFill>
              </a:rPr>
              <a:t>the uplink </a:t>
            </a:r>
            <a:r>
              <a:rPr lang="en-US" altLang="ko-KR" sz="1400" dirty="0" smtClean="0"/>
              <a:t>beam </a:t>
            </a:r>
            <a:r>
              <a:rPr lang="en-US" altLang="ko-KR" sz="1400" dirty="0"/>
              <a:t>sweeping </a:t>
            </a:r>
            <a:r>
              <a:rPr lang="en-US" altLang="ko-KR" sz="1400" dirty="0" smtClean="0"/>
              <a:t>does </a:t>
            </a:r>
            <a:r>
              <a:rPr lang="en-US" altLang="ko-KR" sz="1400" dirty="0"/>
              <a:t>not need to be tested </a:t>
            </a:r>
            <a:r>
              <a:rPr lang="en-US" altLang="ko-KR" sz="1400" dirty="0" smtClean="0"/>
              <a:t>against the BC tolerance requirement in </a:t>
            </a:r>
            <a:r>
              <a:rPr lang="en-US" altLang="ko-KR" sz="1400" dirty="0"/>
              <a:t>the next slide</a:t>
            </a:r>
          </a:p>
          <a:p>
            <a:pPr lvl="1"/>
            <a:endParaRPr lang="en-US" altLang="ko-KR" sz="1200" dirty="0" smtClean="0"/>
          </a:p>
        </p:txBody>
      </p:sp>
    </p:spTree>
    <p:extLst>
      <p:ext uri="{BB962C8B-B14F-4D97-AF65-F5344CB8AC3E}">
        <p14:creationId xmlns:p14="http://schemas.microsoft.com/office/powerpoint/2010/main" val="6378103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Autofit/>
          </a:bodyPr>
          <a:lstStyle/>
          <a:p>
            <a:r>
              <a:rPr lang="en-US" altLang="ko-KR" sz="3600" dirty="0" smtClean="0"/>
              <a:t>Beam correspondence tolerance requirements</a:t>
            </a:r>
            <a:endParaRPr lang="ko-KR" altLang="en-US" sz="3600" dirty="0"/>
          </a:p>
        </p:txBody>
      </p:sp>
      <p:sp>
        <p:nvSpPr>
          <p:cNvPr id="3" name="내용 개체 틀 2"/>
          <p:cNvSpPr>
            <a:spLocks noGrp="1"/>
          </p:cNvSpPr>
          <p:nvPr>
            <p:ph idx="1"/>
          </p:nvPr>
        </p:nvSpPr>
        <p:spPr>
          <a:xfrm>
            <a:off x="457200" y="1600200"/>
            <a:ext cx="8229600" cy="5141168"/>
          </a:xfrm>
        </p:spPr>
        <p:txBody>
          <a:bodyPr>
            <a:noAutofit/>
          </a:bodyPr>
          <a:lstStyle/>
          <a:p>
            <a:pPr latinLnBrk="0"/>
            <a:r>
              <a:rPr lang="en-US" altLang="ko-KR" sz="1600" dirty="0"/>
              <a:t>RAN4 should specify the procedure and </a:t>
            </a:r>
            <a:r>
              <a:rPr lang="en-US" altLang="ko-KR" sz="1600" u="sng" dirty="0" smtClean="0">
                <a:solidFill>
                  <a:srgbClr val="FF0000"/>
                </a:solidFill>
              </a:rPr>
              <a:t>a single </a:t>
            </a:r>
            <a:r>
              <a:rPr lang="en-US" altLang="ko-KR" sz="1600" dirty="0" smtClean="0"/>
              <a:t>tolerance </a:t>
            </a:r>
            <a:r>
              <a:rPr lang="en-US" altLang="ko-KR" sz="1600" u="sng" dirty="0" smtClean="0">
                <a:solidFill>
                  <a:srgbClr val="FF0000"/>
                </a:solidFill>
              </a:rPr>
              <a:t>level </a:t>
            </a:r>
            <a:r>
              <a:rPr lang="en-US" altLang="ko-KR" sz="1600" strike="sngStrike" dirty="0" smtClean="0">
                <a:solidFill>
                  <a:srgbClr val="FF0000"/>
                </a:solidFill>
              </a:rPr>
              <a:t>requirement</a:t>
            </a:r>
            <a:r>
              <a:rPr lang="en-US" altLang="ko-KR" sz="1600" dirty="0" smtClean="0"/>
              <a:t> </a:t>
            </a:r>
            <a:r>
              <a:rPr lang="en-US" altLang="ko-KR" sz="1600" dirty="0"/>
              <a:t>for beam correspondence </a:t>
            </a:r>
            <a:r>
              <a:rPr lang="en-US" altLang="ko-KR" sz="1600" u="sng" dirty="0">
                <a:solidFill>
                  <a:srgbClr val="FF0000"/>
                </a:solidFill>
              </a:rPr>
              <a:t>by RAN#84 </a:t>
            </a:r>
            <a:r>
              <a:rPr lang="en-US" altLang="ko-KR" sz="1600" dirty="0"/>
              <a:t>as follows </a:t>
            </a:r>
            <a:endParaRPr lang="ko-KR" altLang="ko-KR" sz="1600" dirty="0"/>
          </a:p>
          <a:p>
            <a:pPr lvl="1" latinLnBrk="0"/>
            <a:r>
              <a:rPr lang="en-US" altLang="ko-KR" sz="1400" dirty="0" smtClean="0"/>
              <a:t>For </a:t>
            </a:r>
            <a:r>
              <a:rPr lang="en-US" altLang="ko-KR" sz="1400" dirty="0"/>
              <a:t>each of the test points in the grid, </a:t>
            </a:r>
            <a:r>
              <a:rPr lang="en-US" altLang="ko-KR" sz="1400" dirty="0" smtClean="0"/>
              <a:t>two </a:t>
            </a:r>
            <a:r>
              <a:rPr lang="en-US" altLang="ko-KR" sz="1400" dirty="0"/>
              <a:t>EIRP should be calculated.</a:t>
            </a:r>
            <a:endParaRPr lang="ko-KR" altLang="ko-KR" sz="1400" dirty="0"/>
          </a:p>
          <a:p>
            <a:pPr lvl="2" latinLnBrk="0"/>
            <a:r>
              <a:rPr lang="en-US" altLang="ko-KR" sz="1200" dirty="0" smtClean="0"/>
              <a:t>EIRP1 </a:t>
            </a:r>
            <a:r>
              <a:rPr lang="en-US" altLang="ko-KR" sz="1200" dirty="0"/>
              <a:t>is calculated based on the beam the UE chooses autonomously (corresponding beam) to transmit in the direction of the incoming DL signal. Procedure is based on what is described in section  5.2.1.3.7 of TR38.810 (R4-1816258)</a:t>
            </a:r>
            <a:endParaRPr lang="ko-KR" altLang="ko-KR" sz="1200" dirty="0"/>
          </a:p>
          <a:p>
            <a:pPr lvl="2" latinLnBrk="0"/>
            <a:r>
              <a:rPr lang="en-US" altLang="ko-KR" sz="1200" dirty="0" smtClean="0"/>
              <a:t>EIRP2 </a:t>
            </a:r>
            <a:r>
              <a:rPr lang="en-US" altLang="ko-KR" sz="1200" dirty="0"/>
              <a:t>is the best EIRP (beam yielding highest EIRP in a given direction) which is based on UL beam sweeping or TE scan</a:t>
            </a:r>
            <a:endParaRPr lang="ko-KR" altLang="ko-KR" sz="1200" dirty="0"/>
          </a:p>
          <a:p>
            <a:pPr lvl="3" latinLnBrk="0"/>
            <a:r>
              <a:rPr lang="en-US" altLang="ko-KR" sz="1000" dirty="0" smtClean="0"/>
              <a:t>RAN4 </a:t>
            </a:r>
            <a:r>
              <a:rPr lang="en-US" altLang="ko-KR" sz="1000" dirty="0"/>
              <a:t>should specify the procedure how the best EIRP is defined and derived</a:t>
            </a:r>
            <a:endParaRPr lang="ko-KR" altLang="ko-KR" sz="1000" dirty="0"/>
          </a:p>
          <a:p>
            <a:pPr lvl="2" latinLnBrk="0"/>
            <a:r>
              <a:rPr lang="en-US" altLang="ko-KR" sz="1200" dirty="0" smtClean="0"/>
              <a:t>Delta </a:t>
            </a:r>
            <a:r>
              <a:rPr lang="en-US" altLang="ko-KR" sz="1200" dirty="0"/>
              <a:t>EIRP = </a:t>
            </a:r>
            <a:r>
              <a:rPr lang="en-US" altLang="ko-KR" sz="1200" dirty="0" smtClean="0"/>
              <a:t>EIRP2-EIRP1</a:t>
            </a:r>
            <a:endParaRPr lang="ko-KR" altLang="ko-KR" sz="1200" dirty="0"/>
          </a:p>
          <a:p>
            <a:pPr lvl="2" latinLnBrk="0"/>
            <a:r>
              <a:rPr lang="en-US" altLang="ko-KR" sz="1200" dirty="0" smtClean="0"/>
              <a:t>The </a:t>
            </a:r>
            <a:r>
              <a:rPr lang="en-US" altLang="ko-KR" sz="1200" dirty="0"/>
              <a:t>test grid points where beam correspondence is verified </a:t>
            </a:r>
            <a:r>
              <a:rPr lang="en-US" altLang="ko-KR" sz="1200" dirty="0" smtClean="0"/>
              <a:t>are the grid points where the UE meets the spherical coverage requirements as specified in </a:t>
            </a:r>
            <a:r>
              <a:rPr lang="en-US" altLang="ko-KR" sz="1200" dirty="0"/>
              <a:t>6.2.1.3 of </a:t>
            </a:r>
            <a:r>
              <a:rPr lang="en-US" altLang="ko-KR" sz="1200" dirty="0" smtClean="0"/>
              <a:t>TS38.101-2</a:t>
            </a:r>
            <a:endParaRPr lang="ko-KR" altLang="ko-KR" sz="1200" dirty="0" smtClean="0"/>
          </a:p>
          <a:p>
            <a:pPr lvl="1" latinLnBrk="0"/>
            <a:r>
              <a:rPr lang="en-US" altLang="ko-KR" sz="1400" dirty="0" smtClean="0"/>
              <a:t>The Delta EIRP CDF is obtained from the Cumulative Distribution Function (CDF) computed using Delta EIRP from all test points.</a:t>
            </a:r>
          </a:p>
          <a:p>
            <a:pPr lvl="2" latinLnBrk="0"/>
            <a:r>
              <a:rPr lang="en-US" altLang="ko-KR" sz="1200" dirty="0" smtClean="0"/>
              <a:t>For </a:t>
            </a:r>
            <a:r>
              <a:rPr lang="en-US" altLang="ko-KR" sz="1200" dirty="0"/>
              <a:t>power class 3 UEs which </a:t>
            </a:r>
            <a:r>
              <a:rPr lang="en-US" altLang="ko-KR" sz="1200" dirty="0" smtClean="0"/>
              <a:t>support </a:t>
            </a:r>
            <a:r>
              <a:rPr lang="en-US" altLang="ko-KR" sz="1200" dirty="0"/>
              <a:t>beam correspondence in single FR2 band, the requirement is fulfilled if the UE’s corresponding UL beams satisfy the following </a:t>
            </a:r>
            <a:r>
              <a:rPr lang="en-US" altLang="ko-KR" sz="1200" dirty="0" smtClean="0"/>
              <a:t>conditions</a:t>
            </a:r>
            <a:endParaRPr lang="ko-KR" altLang="ko-KR" sz="1200" dirty="0"/>
          </a:p>
          <a:p>
            <a:pPr lvl="3" latinLnBrk="0"/>
            <a:r>
              <a:rPr lang="en-US" altLang="ko-KR" sz="1000" dirty="0" smtClean="0"/>
              <a:t>[X]-</a:t>
            </a:r>
            <a:r>
              <a:rPr lang="en-US" altLang="ko-KR" sz="1000" dirty="0"/>
              <a:t>percentile of delta EIRP CDF is no more than </a:t>
            </a:r>
            <a:r>
              <a:rPr lang="en-US" altLang="ko-KR" sz="1000" dirty="0" smtClean="0"/>
              <a:t>[Y] dB</a:t>
            </a:r>
          </a:p>
          <a:p>
            <a:pPr lvl="2" latinLnBrk="0"/>
            <a:r>
              <a:rPr lang="en-US" altLang="ko-KR" sz="1200" dirty="0" smtClean="0"/>
              <a:t>RAN4 to choose X between 80 and 100 by RAN#83  </a:t>
            </a:r>
          </a:p>
          <a:p>
            <a:pPr lvl="2" latinLnBrk="0"/>
            <a:r>
              <a:rPr lang="en-US" altLang="ko-KR" sz="1200" dirty="0" smtClean="0"/>
              <a:t>RAN4 to choose Y by RAN#84</a:t>
            </a:r>
            <a:endParaRPr lang="ko-KR" altLang="ko-KR" sz="1200" dirty="0"/>
          </a:p>
          <a:p>
            <a:pPr lvl="1" latinLnBrk="0"/>
            <a:r>
              <a:rPr lang="en-US" altLang="ko-KR" sz="1400" dirty="0" smtClean="0"/>
              <a:t>The </a:t>
            </a:r>
            <a:r>
              <a:rPr lang="en-US" altLang="ko-KR" sz="1400" dirty="0"/>
              <a:t>presence of both SSB and CSI-RS signals is assumed and Type D QCL is maintained between SSB and CSI-RS</a:t>
            </a:r>
            <a:r>
              <a:rPr lang="en-US" altLang="ko-KR" sz="1400" dirty="0" smtClean="0"/>
              <a:t>.</a:t>
            </a:r>
          </a:p>
          <a:p>
            <a:pPr lvl="2" latinLnBrk="0"/>
            <a:r>
              <a:rPr lang="en-US" altLang="ko-KR" sz="1200" dirty="0"/>
              <a:t>The presence of both SSB and CSI-RS signals </a:t>
            </a:r>
            <a:r>
              <a:rPr lang="en-US" altLang="ko-KR" sz="1200" dirty="0" smtClean="0"/>
              <a:t>is defined in either RAN4 or RAN5 specs. </a:t>
            </a:r>
            <a:endParaRPr lang="ko-KR" altLang="ko-KR" sz="1200" dirty="0"/>
          </a:p>
        </p:txBody>
      </p:sp>
    </p:spTree>
    <p:extLst>
      <p:ext uri="{BB962C8B-B14F-4D97-AF65-F5344CB8AC3E}">
        <p14:creationId xmlns:p14="http://schemas.microsoft.com/office/powerpoint/2010/main" val="712621185"/>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2600</TotalTime>
  <Words>516</Words>
  <Application>Microsoft Office PowerPoint</Application>
  <PresentationFormat>화면 슬라이드 쇼(4:3)</PresentationFormat>
  <Paragraphs>51</Paragraphs>
  <Slides>4</Slides>
  <Notes>0</Notes>
  <HiddenSlides>0</HiddenSlides>
  <MMClips>0</MMClips>
  <ScaleCrop>false</ScaleCrop>
  <HeadingPairs>
    <vt:vector size="4" baseType="variant">
      <vt:variant>
        <vt:lpstr>테마</vt:lpstr>
      </vt:variant>
      <vt:variant>
        <vt:i4>1</vt:i4>
      </vt:variant>
      <vt:variant>
        <vt:lpstr>슬라이드 제목</vt:lpstr>
      </vt:variant>
      <vt:variant>
        <vt:i4>4</vt:i4>
      </vt:variant>
    </vt:vector>
  </HeadingPairs>
  <TitlesOfParts>
    <vt:vector size="5" baseType="lpstr">
      <vt:lpstr>Office 테마</vt:lpstr>
      <vt:lpstr>WF on Beam Correspondence</vt:lpstr>
      <vt:lpstr>Introduction</vt:lpstr>
      <vt:lpstr>Proposal</vt:lpstr>
      <vt:lpstr>Beam correspondence tolerance requirements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Beam Correspondence</dc:title>
  <dc:creator>Juho Lee</dc:creator>
  <cp:lastModifiedBy>Juho Lee</cp:lastModifiedBy>
  <cp:revision>82</cp:revision>
  <dcterms:created xsi:type="dcterms:W3CDTF">2018-12-10T13:45:07Z</dcterms:created>
  <dcterms:modified xsi:type="dcterms:W3CDTF">2018-12-13T08:14:09Z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C:\Users\juho95.lee\Desktop\MyData\표준화회의\3GPP\tsg_ran\RAN\RAN#82 2018-12 Sorrento\Samsung\Beam correspondence\WF on BC.pptx</vt:lpwstr>
  </property>
  <property fmtid="{5C58129F-E5B8-477A-9B38-B3E54BFA04C8}" pid="2">
    <vt:lpwstr>C467E5330E8AD872ACF335D746F5D4311B69CF2D57FD7468EA8434014ECC176B</vt:lpwstr>
  </property>
</Properties>
</file>