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1"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97" d="100"/>
          <a:sy n="97" d="100"/>
        </p:scale>
        <p:origin x="48" y="16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9079308-872F-42C5-92B6-BED308FF1418}" type="datetimeFigureOut">
              <a:rPr lang="en-US" smtClean="0"/>
              <a:pPr/>
              <a:t>12/12/2018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94E9F5-3F4D-49EE-8A89-62F00E1C2D24}" type="slidenum">
              <a:rPr lang="en-US" smtClean="0"/>
              <a:pPr/>
              <a:t>‹#›</a:t>
            </a:fld>
            <a:endParaRPr lang="en-US"/>
          </a:p>
        </p:txBody>
      </p:sp>
    </p:spTree>
    <p:extLst>
      <p:ext uri="{BB962C8B-B14F-4D97-AF65-F5344CB8AC3E}">
        <p14:creationId xmlns:p14="http://schemas.microsoft.com/office/powerpoint/2010/main" val="13652690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079308-872F-42C5-92B6-BED308FF1418}" type="datetimeFigureOut">
              <a:rPr lang="en-US" smtClean="0"/>
              <a:pPr/>
              <a:t>12/12/2018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94E9F5-3F4D-49EE-8A89-62F00E1C2D24}" type="slidenum">
              <a:rPr lang="en-US" smtClean="0"/>
              <a:pPr/>
              <a:t>‹#›</a:t>
            </a:fld>
            <a:endParaRPr lang="en-US"/>
          </a:p>
        </p:txBody>
      </p:sp>
    </p:spTree>
    <p:extLst>
      <p:ext uri="{BB962C8B-B14F-4D97-AF65-F5344CB8AC3E}">
        <p14:creationId xmlns:p14="http://schemas.microsoft.com/office/powerpoint/2010/main" val="3607398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079308-872F-42C5-92B6-BED308FF1418}" type="datetimeFigureOut">
              <a:rPr lang="en-US" smtClean="0"/>
              <a:pPr/>
              <a:t>12/12/2018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94E9F5-3F4D-49EE-8A89-62F00E1C2D24}" type="slidenum">
              <a:rPr lang="en-US" smtClean="0"/>
              <a:pPr/>
              <a:t>‹#›</a:t>
            </a:fld>
            <a:endParaRPr lang="en-US"/>
          </a:p>
        </p:txBody>
      </p:sp>
    </p:spTree>
    <p:extLst>
      <p:ext uri="{BB962C8B-B14F-4D97-AF65-F5344CB8AC3E}">
        <p14:creationId xmlns:p14="http://schemas.microsoft.com/office/powerpoint/2010/main" val="3366417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079308-872F-42C5-92B6-BED308FF1418}" type="datetimeFigureOut">
              <a:rPr lang="en-US" smtClean="0"/>
              <a:pPr/>
              <a:t>12/12/2018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94E9F5-3F4D-49EE-8A89-62F00E1C2D24}" type="slidenum">
              <a:rPr lang="en-US" smtClean="0"/>
              <a:pPr/>
              <a:t>‹#›</a:t>
            </a:fld>
            <a:endParaRPr lang="en-US"/>
          </a:p>
        </p:txBody>
      </p:sp>
    </p:spTree>
    <p:extLst>
      <p:ext uri="{BB962C8B-B14F-4D97-AF65-F5344CB8AC3E}">
        <p14:creationId xmlns:p14="http://schemas.microsoft.com/office/powerpoint/2010/main" val="36346350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079308-872F-42C5-92B6-BED308FF1418}" type="datetimeFigureOut">
              <a:rPr lang="en-US" smtClean="0"/>
              <a:pPr/>
              <a:t>12/12/2018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94E9F5-3F4D-49EE-8A89-62F00E1C2D24}" type="slidenum">
              <a:rPr lang="en-US" smtClean="0"/>
              <a:pPr/>
              <a:t>‹#›</a:t>
            </a:fld>
            <a:endParaRPr lang="en-US"/>
          </a:p>
        </p:txBody>
      </p:sp>
    </p:spTree>
    <p:extLst>
      <p:ext uri="{BB962C8B-B14F-4D97-AF65-F5344CB8AC3E}">
        <p14:creationId xmlns:p14="http://schemas.microsoft.com/office/powerpoint/2010/main" val="3052990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9079308-872F-42C5-92B6-BED308FF1418}" type="datetimeFigureOut">
              <a:rPr lang="en-US" smtClean="0"/>
              <a:pPr/>
              <a:t>12/12/2018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94E9F5-3F4D-49EE-8A89-62F00E1C2D24}" type="slidenum">
              <a:rPr lang="en-US" smtClean="0"/>
              <a:pPr/>
              <a:t>‹#›</a:t>
            </a:fld>
            <a:endParaRPr lang="en-US"/>
          </a:p>
        </p:txBody>
      </p:sp>
    </p:spTree>
    <p:extLst>
      <p:ext uri="{BB962C8B-B14F-4D97-AF65-F5344CB8AC3E}">
        <p14:creationId xmlns:p14="http://schemas.microsoft.com/office/powerpoint/2010/main" val="4042724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9079308-872F-42C5-92B6-BED308FF1418}" type="datetimeFigureOut">
              <a:rPr lang="en-US" smtClean="0"/>
              <a:pPr/>
              <a:t>12/12/2018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C94E9F5-3F4D-49EE-8A89-62F00E1C2D24}" type="slidenum">
              <a:rPr lang="en-US" smtClean="0"/>
              <a:pPr/>
              <a:t>‹#›</a:t>
            </a:fld>
            <a:endParaRPr lang="en-US"/>
          </a:p>
        </p:txBody>
      </p:sp>
    </p:spTree>
    <p:extLst>
      <p:ext uri="{BB962C8B-B14F-4D97-AF65-F5344CB8AC3E}">
        <p14:creationId xmlns:p14="http://schemas.microsoft.com/office/powerpoint/2010/main" val="14326429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9079308-872F-42C5-92B6-BED308FF1418}" type="datetimeFigureOut">
              <a:rPr lang="en-US" smtClean="0"/>
              <a:pPr/>
              <a:t>12/12/2018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C94E9F5-3F4D-49EE-8A89-62F00E1C2D24}" type="slidenum">
              <a:rPr lang="en-US" smtClean="0"/>
              <a:pPr/>
              <a:t>‹#›</a:t>
            </a:fld>
            <a:endParaRPr lang="en-US"/>
          </a:p>
        </p:txBody>
      </p:sp>
    </p:spTree>
    <p:extLst>
      <p:ext uri="{BB962C8B-B14F-4D97-AF65-F5344CB8AC3E}">
        <p14:creationId xmlns:p14="http://schemas.microsoft.com/office/powerpoint/2010/main" val="41555704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079308-872F-42C5-92B6-BED308FF1418}" type="datetimeFigureOut">
              <a:rPr lang="en-US" smtClean="0"/>
              <a:pPr/>
              <a:t>12/12/2018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C94E9F5-3F4D-49EE-8A89-62F00E1C2D24}" type="slidenum">
              <a:rPr lang="en-US" smtClean="0"/>
              <a:pPr/>
              <a:t>‹#›</a:t>
            </a:fld>
            <a:endParaRPr lang="en-US"/>
          </a:p>
        </p:txBody>
      </p:sp>
    </p:spTree>
    <p:extLst>
      <p:ext uri="{BB962C8B-B14F-4D97-AF65-F5344CB8AC3E}">
        <p14:creationId xmlns:p14="http://schemas.microsoft.com/office/powerpoint/2010/main" val="1416248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079308-872F-42C5-92B6-BED308FF1418}" type="datetimeFigureOut">
              <a:rPr lang="en-US" smtClean="0"/>
              <a:pPr/>
              <a:t>12/12/2018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94E9F5-3F4D-49EE-8A89-62F00E1C2D24}" type="slidenum">
              <a:rPr lang="en-US" smtClean="0"/>
              <a:pPr/>
              <a:t>‹#›</a:t>
            </a:fld>
            <a:endParaRPr lang="en-US"/>
          </a:p>
        </p:txBody>
      </p:sp>
    </p:spTree>
    <p:extLst>
      <p:ext uri="{BB962C8B-B14F-4D97-AF65-F5344CB8AC3E}">
        <p14:creationId xmlns:p14="http://schemas.microsoft.com/office/powerpoint/2010/main" val="1759025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079308-872F-42C5-92B6-BED308FF1418}" type="datetimeFigureOut">
              <a:rPr lang="en-US" smtClean="0"/>
              <a:pPr/>
              <a:t>12/12/2018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94E9F5-3F4D-49EE-8A89-62F00E1C2D24}" type="slidenum">
              <a:rPr lang="en-US" smtClean="0"/>
              <a:pPr/>
              <a:t>‹#›</a:t>
            </a:fld>
            <a:endParaRPr lang="en-US"/>
          </a:p>
        </p:txBody>
      </p:sp>
    </p:spTree>
    <p:extLst>
      <p:ext uri="{BB962C8B-B14F-4D97-AF65-F5344CB8AC3E}">
        <p14:creationId xmlns:p14="http://schemas.microsoft.com/office/powerpoint/2010/main" val="2768302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079308-872F-42C5-92B6-BED308FF1418}" type="datetimeFigureOut">
              <a:rPr lang="en-US" smtClean="0"/>
              <a:pPr/>
              <a:t>12/12/2018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94E9F5-3F4D-49EE-8A89-62F00E1C2D24}" type="slidenum">
              <a:rPr lang="en-US" smtClean="0"/>
              <a:pPr/>
              <a:t>‹#›</a:t>
            </a:fld>
            <a:endParaRPr lang="en-US"/>
          </a:p>
        </p:txBody>
      </p:sp>
    </p:spTree>
    <p:extLst>
      <p:ext uri="{BB962C8B-B14F-4D97-AF65-F5344CB8AC3E}">
        <p14:creationId xmlns:p14="http://schemas.microsoft.com/office/powerpoint/2010/main" val="27878851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altLang="zh-CN" sz="5400" dirty="0" smtClean="0">
                <a:latin typeface="FrutigerNext LT Regular" pitchFamily="34" charset="0"/>
                <a:cs typeface="Arial" pitchFamily="34" charset="0"/>
              </a:rPr>
              <a:t>Way forward</a:t>
            </a:r>
            <a:r>
              <a:rPr lang="en-US" altLang="zh-CN" sz="5400" dirty="0" smtClean="0">
                <a:latin typeface="FrutigerNext LT Regular" pitchFamily="34" charset="0"/>
                <a:cs typeface="Arial" pitchFamily="34" charset="0"/>
              </a:rPr>
              <a:t> </a:t>
            </a:r>
            <a:r>
              <a:rPr lang="en-US" altLang="zh-CN" sz="5400" dirty="0" smtClean="0">
                <a:latin typeface="FrutigerNext LT Regular" pitchFamily="34" charset="0"/>
                <a:cs typeface="Arial" pitchFamily="34" charset="0"/>
              </a:rPr>
              <a:t>on </a:t>
            </a:r>
            <a:r>
              <a:rPr lang="en-GB" altLang="zh-CN" sz="5400" b="1" dirty="0" smtClean="0"/>
              <a:t>handling FGI </a:t>
            </a:r>
            <a:r>
              <a:rPr lang="en-GB" altLang="zh-CN" sz="5400" b="1" dirty="0"/>
              <a:t>103 and FGI </a:t>
            </a:r>
            <a:r>
              <a:rPr lang="en-GB" altLang="zh-CN" sz="5400" b="1" dirty="0" smtClean="0"/>
              <a:t>104 for TM9</a:t>
            </a:r>
            <a:endParaRPr lang="en-US" sz="5400" dirty="0"/>
          </a:p>
        </p:txBody>
      </p:sp>
      <p:sp>
        <p:nvSpPr>
          <p:cNvPr id="3" name="Subtitle 2"/>
          <p:cNvSpPr>
            <a:spLocks noGrp="1"/>
          </p:cNvSpPr>
          <p:nvPr>
            <p:ph type="subTitle" idx="1"/>
          </p:nvPr>
        </p:nvSpPr>
        <p:spPr>
          <a:xfrm>
            <a:off x="2271252" y="3947170"/>
            <a:ext cx="6513871" cy="1330294"/>
          </a:xfrm>
        </p:spPr>
        <p:txBody>
          <a:bodyPr/>
          <a:lstStyle/>
          <a:p>
            <a:r>
              <a:rPr lang="en-US" altLang="zh-CN" b="0" dirty="0" smtClean="0">
                <a:latin typeface="Calibri" panose="020F0502020204030204" pitchFamily="34" charset="0"/>
                <a:cs typeface="Calibri" panose="020F0502020204030204" pitchFamily="34" charset="0"/>
              </a:rPr>
              <a:t>Huawei, </a:t>
            </a:r>
            <a:r>
              <a:rPr lang="en-US" altLang="zh-CN" dirty="0" err="1" smtClean="0">
                <a:latin typeface="Calibri" panose="020F0502020204030204" pitchFamily="34" charset="0"/>
                <a:cs typeface="Calibri" panose="020F0502020204030204" pitchFamily="34" charset="0"/>
              </a:rPr>
              <a:t>Hisilicon</a:t>
            </a:r>
            <a:r>
              <a:rPr lang="en-US" altLang="zh-CN" dirty="0" smtClean="0">
                <a:latin typeface="Calibri" panose="020F0502020204030204" pitchFamily="34" charset="0"/>
                <a:cs typeface="Calibri" panose="020F0502020204030204" pitchFamily="34" charset="0"/>
              </a:rPr>
              <a:t>, Qualcomm, Nokia, CATT, CMCC, AT&amp;T, Telstra, </a:t>
            </a:r>
            <a:r>
              <a:rPr lang="en-US" altLang="zh-CN" dirty="0" err="1" smtClean="0">
                <a:latin typeface="Calibri" panose="020F0502020204030204" pitchFamily="34" charset="0"/>
                <a:cs typeface="Calibri" panose="020F0502020204030204" pitchFamily="34" charset="0"/>
              </a:rPr>
              <a:t>Telus</a:t>
            </a:r>
            <a:r>
              <a:rPr lang="en-US" altLang="zh-CN" dirty="0" smtClean="0">
                <a:latin typeface="Calibri" panose="020F0502020204030204" pitchFamily="34" charset="0"/>
                <a:cs typeface="Calibri" panose="020F0502020204030204" pitchFamily="34" charset="0"/>
              </a:rPr>
              <a:t>, </a:t>
            </a:r>
            <a:r>
              <a:rPr lang="en-US" altLang="zh-CN" dirty="0" err="1" smtClean="0">
                <a:latin typeface="Calibri" panose="020F0502020204030204" pitchFamily="34" charset="0"/>
                <a:cs typeface="Calibri" panose="020F0502020204030204" pitchFamily="34" charset="0"/>
              </a:rPr>
              <a:t>MediaTeK</a:t>
            </a:r>
            <a:endParaRPr lang="en-US" altLang="zh-CN" dirty="0"/>
          </a:p>
          <a:p>
            <a:endParaRPr lang="en-US" dirty="0"/>
          </a:p>
        </p:txBody>
      </p:sp>
      <p:sp>
        <p:nvSpPr>
          <p:cNvPr id="4" name="TextBox 3"/>
          <p:cNvSpPr txBox="1"/>
          <p:nvPr/>
        </p:nvSpPr>
        <p:spPr>
          <a:xfrm>
            <a:off x="368382" y="267260"/>
            <a:ext cx="3971023" cy="1200329"/>
          </a:xfrm>
          <a:prstGeom prst="rect">
            <a:avLst/>
          </a:prstGeom>
          <a:noFill/>
        </p:spPr>
        <p:txBody>
          <a:bodyPr wrap="none" rtlCol="0">
            <a:spAutoFit/>
          </a:bodyPr>
          <a:lstStyle/>
          <a:p>
            <a:pPr>
              <a:buNone/>
            </a:pPr>
            <a:r>
              <a:rPr lang="en-GB" altLang="zh-CN" dirty="0"/>
              <a:t>3GPP TSG RAN Meeting #</a:t>
            </a:r>
            <a:r>
              <a:rPr lang="en-GB" altLang="zh-CN" dirty="0" smtClean="0"/>
              <a:t>82</a:t>
            </a:r>
          </a:p>
          <a:p>
            <a:pPr>
              <a:buNone/>
            </a:pPr>
            <a:r>
              <a:rPr lang="en-GB" altLang="zh-CN" dirty="0"/>
              <a:t>Sorrento, Italia, December 10 – 13, </a:t>
            </a:r>
            <a:r>
              <a:rPr lang="en-GB" altLang="zh-CN" dirty="0" smtClean="0"/>
              <a:t>2018</a:t>
            </a:r>
          </a:p>
          <a:p>
            <a:pPr>
              <a:buNone/>
            </a:pPr>
            <a:endParaRPr lang="en-GB" altLang="zh-CN" dirty="0"/>
          </a:p>
          <a:p>
            <a:r>
              <a:rPr lang="en-US" altLang="zh-CN" dirty="0"/>
              <a:t>Agenda item:	</a:t>
            </a:r>
            <a:r>
              <a:rPr lang="en-US" altLang="zh-CN" dirty="0" smtClean="0"/>
              <a:t>10.6</a:t>
            </a:r>
            <a:endParaRPr lang="zh-CN" altLang="en-US" dirty="0"/>
          </a:p>
        </p:txBody>
      </p:sp>
      <p:sp>
        <p:nvSpPr>
          <p:cNvPr id="5" name="矩形 30"/>
          <p:cNvSpPr txBox="1">
            <a:spLocks noChangeArrowheads="1"/>
          </p:cNvSpPr>
          <p:nvPr/>
        </p:nvSpPr>
        <p:spPr>
          <a:xfrm>
            <a:off x="9624301" y="170082"/>
            <a:ext cx="2433222" cy="574067"/>
          </a:xfrm>
          <a:prstGeom prst="rect">
            <a:avLst/>
          </a:prstGeom>
        </p:spPr>
        <p:txBody>
          <a:bodyPr/>
          <a:lstStyle/>
          <a:p>
            <a:pPr lvl="0" algn="ctr">
              <a:lnSpc>
                <a:spcPct val="140000"/>
              </a:lnSpc>
              <a:spcBef>
                <a:spcPts val="4200"/>
              </a:spcBef>
              <a:buClrTx/>
              <a:buNone/>
              <a:defRPr/>
            </a:pPr>
            <a:r>
              <a:rPr lang="en-US" altLang="zh-CN" sz="2800" kern="0" dirty="0" smtClean="0">
                <a:latin typeface="+mj-lt"/>
                <a:ea typeface="隶书" pitchFamily="49" charset="-122"/>
                <a:cs typeface="+mj-cs"/>
              </a:rPr>
              <a:t>RP-182815</a:t>
            </a:r>
            <a:endParaRPr kumimoji="0" lang="zh-CN" altLang="zh-CN" sz="2800" b="1" u="none" strike="noStrike" kern="0" cap="none" spc="0" normalizeH="0" baseline="0" noProof="0" dirty="0">
              <a:ln>
                <a:noFill/>
              </a:ln>
              <a:effectLst/>
              <a:uLnTx/>
              <a:uFillTx/>
              <a:latin typeface="+mj-lt"/>
              <a:ea typeface="隶书" pitchFamily="49" charset="-122"/>
              <a:cs typeface="+mj-cs"/>
            </a:endParaRPr>
          </a:p>
        </p:txBody>
      </p:sp>
    </p:spTree>
    <p:extLst>
      <p:ext uri="{BB962C8B-B14F-4D97-AF65-F5344CB8AC3E}">
        <p14:creationId xmlns:p14="http://schemas.microsoft.com/office/powerpoint/2010/main" val="21043468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xfrm>
            <a:off x="454742" y="1643727"/>
            <a:ext cx="11282516" cy="4496517"/>
          </a:xfrm>
        </p:spPr>
        <p:txBody>
          <a:bodyPr>
            <a:normAutofit lnSpcReduction="10000"/>
          </a:bodyPr>
          <a:lstStyle/>
          <a:p>
            <a:pPr lvl="0" hangingPunct="0"/>
            <a:r>
              <a:rPr lang="en-GB" altLang="zh-CN" sz="2400" dirty="0" smtClean="0"/>
              <a:t>It was proposed in RP-182137 at RAN#81 that:</a:t>
            </a:r>
            <a:endParaRPr lang="en-US" altLang="zh-CN" sz="2400" i="1" dirty="0" smtClean="0"/>
          </a:p>
          <a:p>
            <a:pPr lvl="1" hangingPunct="0"/>
            <a:r>
              <a:rPr lang="en-US" altLang="zh-CN" sz="2000" i="1" dirty="0" smtClean="0"/>
              <a:t>At RAN#81, agree in principle to set FGI 103 (for FDD and TDD) to ‘1’ and set FGI 104 to ‘1’ at a future date</a:t>
            </a:r>
            <a:endParaRPr lang="zh-CN" altLang="zh-CN" sz="2000" dirty="0" smtClean="0"/>
          </a:p>
          <a:p>
            <a:pPr lvl="2" hangingPunct="0"/>
            <a:r>
              <a:rPr lang="en-US" altLang="zh-CN" sz="1800" i="1" dirty="0" smtClean="0"/>
              <a:t> timeline to be discussed at RAN#82</a:t>
            </a:r>
            <a:endParaRPr lang="zh-CN" altLang="zh-CN" sz="1800" dirty="0" smtClean="0"/>
          </a:p>
          <a:p>
            <a:pPr lvl="1" hangingPunct="0"/>
            <a:r>
              <a:rPr lang="en-US" altLang="zh-CN" sz="2000" i="1" dirty="0" smtClean="0"/>
              <a:t>At RAN#81, send an LS to RAN5 </a:t>
            </a:r>
            <a:r>
              <a:rPr lang="en-GB" altLang="zh-CN" sz="2000" i="1" dirty="0" smtClean="0"/>
              <a:t>to make them aware of the bit setting situation and to ask RAN5 to ensure that the associated RAN5 test case(s) are captured in the RAN5 specifications and to provide feedback at RAN#82</a:t>
            </a:r>
            <a:endParaRPr lang="zh-CN" altLang="zh-CN" sz="2000" dirty="0" smtClean="0"/>
          </a:p>
          <a:p>
            <a:pPr hangingPunct="0"/>
            <a:r>
              <a:rPr lang="en-US" altLang="zh-CN" sz="2400" dirty="0" smtClean="0"/>
              <a:t>Conclusion for RP-182137: </a:t>
            </a:r>
            <a:r>
              <a:rPr lang="en-GB" altLang="zh-CN" sz="2400" i="1" dirty="0"/>
              <a:t>endorsed with the clarifications: </a:t>
            </a:r>
            <a:r>
              <a:rPr lang="en-GB" altLang="zh-CN" sz="2400" i="1" dirty="0" smtClean="0"/>
              <a:t>this </a:t>
            </a:r>
            <a:r>
              <a:rPr lang="en-GB" altLang="zh-CN" sz="2400" i="1" dirty="0"/>
              <a:t>does not apply to REL-14 and earlier, categories will be decided in </a:t>
            </a:r>
            <a:r>
              <a:rPr lang="en-GB" altLang="zh-CN" sz="2400" i="1" dirty="0" smtClean="0"/>
              <a:t>Dec.18</a:t>
            </a:r>
          </a:p>
          <a:p>
            <a:pPr hangingPunct="0"/>
            <a:r>
              <a:rPr lang="en-US" altLang="zh-CN" sz="2400" dirty="0"/>
              <a:t>RAN5 </a:t>
            </a:r>
            <a:r>
              <a:rPr lang="en-US" altLang="zh-CN" sz="2400" dirty="0" smtClean="0"/>
              <a:t>provided </a:t>
            </a:r>
            <a:r>
              <a:rPr lang="en-US" altLang="zh-CN" sz="2400" dirty="0"/>
              <a:t>feedback </a:t>
            </a:r>
            <a:r>
              <a:rPr lang="en-US" altLang="zh-CN" sz="2400" dirty="0" smtClean="0"/>
              <a:t>in </a:t>
            </a:r>
            <a:r>
              <a:rPr lang="en-GB" altLang="zh-CN" sz="2400" dirty="0" smtClean="0"/>
              <a:t>RP-182238 </a:t>
            </a:r>
            <a:r>
              <a:rPr lang="en-GB" altLang="zh-CN" sz="2400" dirty="0" smtClean="0"/>
              <a:t>confirmed</a:t>
            </a:r>
            <a:r>
              <a:rPr lang="en-US" altLang="zh-CN" sz="2400" dirty="0"/>
              <a:t>:</a:t>
            </a:r>
            <a:r>
              <a:rPr lang="en-GB" altLang="zh-CN" sz="2400" dirty="0" smtClean="0"/>
              <a:t> </a:t>
            </a:r>
          </a:p>
          <a:p>
            <a:pPr lvl="1" hangingPunct="0"/>
            <a:r>
              <a:rPr lang="en-GB" altLang="zh-CN" sz="2000" i="1" dirty="0" smtClean="0"/>
              <a:t>A </a:t>
            </a:r>
            <a:r>
              <a:rPr lang="en-GB" altLang="zh-CN" sz="2000" i="1" dirty="0"/>
              <a:t>number of test cases for conformance testing the TM9 feature in E-UTRA are </a:t>
            </a:r>
            <a:r>
              <a:rPr lang="en-GB" altLang="zh-CN" sz="2000" i="1" dirty="0"/>
              <a:t>already </a:t>
            </a:r>
            <a:r>
              <a:rPr lang="en-GB" altLang="zh-CN" sz="2000" i="1" dirty="0"/>
              <a:t>in the test specifications under the responsibility of RAN5</a:t>
            </a:r>
            <a:r>
              <a:rPr lang="en-GB" altLang="zh-CN" sz="2000" i="1" dirty="0"/>
              <a:t>;</a:t>
            </a:r>
          </a:p>
          <a:p>
            <a:pPr hangingPunct="0"/>
            <a:r>
              <a:rPr lang="en-US" altLang="zh-CN" sz="2400" dirty="0"/>
              <a:t>RAN2 provided a technically endorsed CR in </a:t>
            </a:r>
            <a:r>
              <a:rPr lang="en-GB" altLang="zh-CN" sz="2400" dirty="0" smtClean="0"/>
              <a:t>R2-1818598 with lowest UE categories TBD</a:t>
            </a:r>
            <a:endParaRPr lang="en-GB" altLang="zh-CN" sz="2400" i="1" dirty="0" smtClean="0"/>
          </a:p>
          <a:p>
            <a:pPr hangingPunct="0"/>
            <a:endParaRPr lang="zh-CN" altLang="zh-CN" sz="2400" i="1" dirty="0"/>
          </a:p>
        </p:txBody>
      </p:sp>
    </p:spTree>
    <p:extLst>
      <p:ext uri="{BB962C8B-B14F-4D97-AF65-F5344CB8AC3E}">
        <p14:creationId xmlns:p14="http://schemas.microsoft.com/office/powerpoint/2010/main" val="31190729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032" y="237306"/>
            <a:ext cx="10515600" cy="1325563"/>
          </a:xfrm>
        </p:spPr>
        <p:txBody>
          <a:bodyPr/>
          <a:lstStyle/>
          <a:p>
            <a:r>
              <a:rPr lang="en-US" dirty="0" smtClean="0"/>
              <a:t>Proposal</a:t>
            </a:r>
            <a:r>
              <a:rPr lang="en-US" altLang="zh-CN" dirty="0" smtClean="0"/>
              <a:t>s</a:t>
            </a:r>
            <a:endParaRPr lang="en-US" dirty="0"/>
          </a:p>
        </p:txBody>
      </p:sp>
      <p:sp>
        <p:nvSpPr>
          <p:cNvPr id="3" name="Content Placeholder 2"/>
          <p:cNvSpPr>
            <a:spLocks noGrp="1"/>
          </p:cNvSpPr>
          <p:nvPr>
            <p:ph idx="1"/>
          </p:nvPr>
        </p:nvSpPr>
        <p:spPr>
          <a:xfrm>
            <a:off x="467032" y="1712554"/>
            <a:ext cx="11430000" cy="4351338"/>
          </a:xfrm>
        </p:spPr>
        <p:txBody>
          <a:bodyPr>
            <a:normAutofit/>
          </a:bodyPr>
          <a:lstStyle/>
          <a:p>
            <a:r>
              <a:rPr lang="en-GB" altLang="zh-CN" dirty="0" smtClean="0"/>
              <a:t>Proposal 1: FGI 103 and FGI 104 </a:t>
            </a:r>
            <a:r>
              <a:rPr lang="en-GB" altLang="zh-CN" dirty="0"/>
              <a:t>are set to ‘1’ </a:t>
            </a:r>
            <a:r>
              <a:rPr lang="en-GB" altLang="zh-CN" dirty="0" smtClean="0"/>
              <a:t>for Rel-15 and later releases.</a:t>
            </a:r>
          </a:p>
          <a:p>
            <a:pPr lvl="1"/>
            <a:r>
              <a:rPr lang="en-GB" altLang="zh-CN" dirty="0" smtClean="0"/>
              <a:t>for </a:t>
            </a:r>
            <a:r>
              <a:rPr lang="en-GB" altLang="zh-CN" dirty="0" smtClean="0"/>
              <a:t>Category </a:t>
            </a:r>
            <a:r>
              <a:rPr lang="en-GB" altLang="zh-CN" dirty="0" smtClean="0"/>
              <a:t>11 </a:t>
            </a:r>
            <a:r>
              <a:rPr lang="en-GB" altLang="zh-CN" dirty="0"/>
              <a:t>and higher UEs, FGI 103 and FGI 104 shall be set to </a:t>
            </a:r>
            <a:r>
              <a:rPr lang="en-GB" altLang="zh-CN" dirty="0" smtClean="0"/>
              <a:t>1</a:t>
            </a:r>
          </a:p>
          <a:p>
            <a:pPr lvl="1"/>
            <a:r>
              <a:rPr lang="en-GB" altLang="zh-CN" dirty="0" smtClean="0"/>
              <a:t>for </a:t>
            </a:r>
            <a:r>
              <a:rPr lang="en-GB" altLang="zh-CN" dirty="0"/>
              <a:t>DL Category </a:t>
            </a:r>
            <a:r>
              <a:rPr lang="en-GB" altLang="zh-CN" dirty="0" smtClean="0"/>
              <a:t>11 </a:t>
            </a:r>
            <a:r>
              <a:rPr lang="en-GB" altLang="zh-CN" dirty="0"/>
              <a:t>and higher </a:t>
            </a:r>
            <a:r>
              <a:rPr lang="en-GB" altLang="zh-CN" dirty="0" smtClean="0"/>
              <a:t>UEs (except DL </a:t>
            </a:r>
            <a:r>
              <a:rPr lang="en-GB" altLang="zh-CN" dirty="0" smtClean="0"/>
              <a:t>Category </a:t>
            </a:r>
            <a:r>
              <a:rPr lang="en-GB" altLang="zh-CN" dirty="0" smtClean="0"/>
              <a:t>13), </a:t>
            </a:r>
            <a:r>
              <a:rPr lang="en-GB" altLang="zh-CN" dirty="0"/>
              <a:t>FGI 103 and FGI 104 shall be set to 1</a:t>
            </a:r>
            <a:r>
              <a:rPr lang="en-GB" altLang="zh-CN" dirty="0" smtClean="0"/>
              <a:t>.</a:t>
            </a:r>
          </a:p>
          <a:p>
            <a:endParaRPr lang="en-GB" altLang="zh-CN" dirty="0"/>
          </a:p>
          <a:p>
            <a:r>
              <a:rPr lang="en-GB" altLang="zh-CN" dirty="0"/>
              <a:t>Proposal 2: t</a:t>
            </a:r>
            <a:r>
              <a:rPr lang="en-US" altLang="zh-CN" dirty="0"/>
              <a:t>ask RAN2 and RAN5 to provide CRs for approval at RAN#83 with the UE categories agreed at RAN#82.</a:t>
            </a:r>
          </a:p>
          <a:p>
            <a:pPr lvl="1"/>
            <a:r>
              <a:rPr lang="en-US" altLang="zh-CN" dirty="0"/>
              <a:t>RAN5 </a:t>
            </a:r>
            <a:r>
              <a:rPr lang="en-US" altLang="zh-CN" dirty="0" smtClean="0"/>
              <a:t>shall </a:t>
            </a:r>
            <a:r>
              <a:rPr lang="en-US" altLang="zh-CN" dirty="0"/>
              <a:t>grant a grace period for UEs to comply with this requirement.</a:t>
            </a:r>
            <a:endParaRPr lang="en-GB" dirty="0"/>
          </a:p>
        </p:txBody>
      </p:sp>
    </p:spTree>
    <p:extLst>
      <p:ext uri="{BB962C8B-B14F-4D97-AF65-F5344CB8AC3E}">
        <p14:creationId xmlns:p14="http://schemas.microsoft.com/office/powerpoint/2010/main" val="220040511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TotalTime>
  <Words>309</Words>
  <Application>Microsoft Office PowerPoint</Application>
  <PresentationFormat>宽屏</PresentationFormat>
  <Paragraphs>23</Paragraphs>
  <Slides>3</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vt:i4>
      </vt:variant>
    </vt:vector>
  </HeadingPairs>
  <TitlesOfParts>
    <vt:vector size="10" baseType="lpstr">
      <vt:lpstr>FrutigerNext LT Regular</vt:lpstr>
      <vt:lpstr>隶书</vt:lpstr>
      <vt:lpstr>宋体</vt:lpstr>
      <vt:lpstr>Arial</vt:lpstr>
      <vt:lpstr>Calibri</vt:lpstr>
      <vt:lpstr>Calibri Light</vt:lpstr>
      <vt:lpstr>Office Theme</vt:lpstr>
      <vt:lpstr>Way forward on handling FGI 103 and FGI 104 for TM9</vt:lpstr>
      <vt:lpstr>Background</vt:lpstr>
      <vt:lpstr>Proposals</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SDL and SUL pairings</dc:title>
  <dc:creator>David mazzarese</dc:creator>
  <cp:lastModifiedBy>Ganjiansong (Jiansong)</cp:lastModifiedBy>
  <cp:revision>148</cp:revision>
  <dcterms:created xsi:type="dcterms:W3CDTF">2018-06-14T16:59:30Z</dcterms:created>
  <dcterms:modified xsi:type="dcterms:W3CDTF">2018-12-12T07:11:20Z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(3)JPlItZFavjTfBWjg7j0e42FaCUsOMqLOYS88d358w0QYUEUr2f0GUGgh8UNALWxp65JQiXXN
jFZZFrol/b2RRzaSyw6xaSZGjLIAAbABq8qYQv3UqNWY2Of/riSN/qLko2UtDwHxm2XFOz4M
+G646VzndFKLJ3KaJglPIMy8+w7gAZf8zoahmwXEpZQ3EiUQINsRTJzy54JjE9msSozkBG94
fD6944l9oHJ57DhKC6</vt:lpwstr>
  </property>
  <property fmtid="{D5CDD505-2E9C-101B-9397-08002B2CF9AE}" pid="3" name="_2015_ms_pID_7253431">
    <vt:lpwstr>komBbX1n/B414yL3mK1JvBxK/35h4lF7vGC5ZFqvebYF9O2Ok/kgI/
POdxVUHqOBRfxQwdKgRqx8g4KgXkdoKH3BxkS+tPKqZsGEHZZc3Yv3LMyH8r0ChhZtGVpfrD
sN1r7xCANRPghkwzSV1QbB0RgzfD5osaSWbRsfYbGFcUeJBzo1+MW26JvKOAnDXY3zlBa1tL
XIAh/P8zJMkzH0PED/OJXF4bXE0p/bVPaEsN</vt:lpwstr>
  </property>
  <property fmtid="{D5CDD505-2E9C-101B-9397-08002B2CF9AE}" pid="4" name="_2015_ms_pID_7253432">
    <vt:lpwstr>sUDW8srG/dNW/57pTH+vpC0=</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1544438544</vt:lpwstr>
  </property>
</Properties>
</file>