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93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00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33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7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92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54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638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05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17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6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1CEDE-92E0-412A-BF32-6901AFBBCA92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66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Late Drop Completion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84877"/>
            <a:ext cx="9144000" cy="1081826"/>
          </a:xfrm>
        </p:spPr>
        <p:txBody>
          <a:bodyPr/>
          <a:lstStyle/>
          <a:p>
            <a:r>
              <a:rPr lang="en-US" altLang="zh-CN" dirty="0"/>
              <a:t>Telecom Italia, Deutsche Telekom, T-Mobile USA</a:t>
            </a:r>
            <a:r>
              <a:rPr lang="en-US" altLang="zh-CN"/>
              <a:t>, Orange, AT&amp;T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6756" y="4037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3GPP TSG RAN Meeting #82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fi-FI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Sorrento, Italy, 10th –13th December 2018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03478" y="66376"/>
            <a:ext cx="1951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RP-182604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729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012" y="965912"/>
            <a:ext cx="11239066" cy="5190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Current status:</a:t>
            </a:r>
          </a:p>
          <a:p>
            <a:pPr lvl="1"/>
            <a:r>
              <a:rPr lang="it-IT" altLang="zh-CN" dirty="0"/>
              <a:t>RAN2 </a:t>
            </a:r>
            <a:r>
              <a:rPr lang="it-IT" altLang="zh-CN" dirty="0" err="1"/>
              <a:t>declared</a:t>
            </a:r>
            <a:r>
              <a:rPr lang="it-IT" altLang="zh-CN" dirty="0"/>
              <a:t> Late Drop </a:t>
            </a:r>
            <a:r>
              <a:rPr lang="it-IT" altLang="zh-CN" dirty="0" err="1"/>
              <a:t>as</a:t>
            </a:r>
            <a:r>
              <a:rPr lang="it-IT" altLang="zh-CN" dirty="0"/>
              <a:t> </a:t>
            </a:r>
            <a:r>
              <a:rPr lang="it-IT" altLang="zh-CN" dirty="0" err="1"/>
              <a:t>not</a:t>
            </a:r>
            <a:r>
              <a:rPr lang="it-IT" altLang="zh-CN" dirty="0"/>
              <a:t> </a:t>
            </a:r>
            <a:r>
              <a:rPr lang="it-IT" altLang="zh-CN" dirty="0" err="1"/>
              <a:t>being</a:t>
            </a:r>
            <a:r>
              <a:rPr lang="it-IT" altLang="zh-CN" dirty="0"/>
              <a:t> </a:t>
            </a:r>
            <a:r>
              <a:rPr lang="it-IT" altLang="zh-CN" dirty="0" err="1"/>
              <a:t>completed</a:t>
            </a:r>
            <a:endParaRPr lang="it-IT" altLang="zh-CN" dirty="0"/>
          </a:p>
          <a:p>
            <a:pPr lvl="2"/>
            <a:r>
              <a:rPr lang="it-IT" altLang="zh-CN" dirty="0" err="1"/>
              <a:t>Only</a:t>
            </a:r>
            <a:r>
              <a:rPr lang="it-IT" altLang="zh-CN" dirty="0"/>
              <a:t> the Stage 2 </a:t>
            </a:r>
            <a:r>
              <a:rPr lang="it-IT" altLang="zh-CN" dirty="0" err="1"/>
              <a:t>CRs</a:t>
            </a:r>
            <a:r>
              <a:rPr lang="it-IT" altLang="zh-CN" dirty="0"/>
              <a:t> </a:t>
            </a:r>
            <a:r>
              <a:rPr lang="it-IT" altLang="zh-CN" dirty="0" err="1"/>
              <a:t>were</a:t>
            </a:r>
            <a:r>
              <a:rPr lang="it-IT" altLang="zh-CN" dirty="0"/>
              <a:t> </a:t>
            </a:r>
            <a:r>
              <a:rPr lang="it-IT" altLang="zh-CN" dirty="0" err="1"/>
              <a:t>agreed</a:t>
            </a:r>
            <a:endParaRPr lang="it-IT" altLang="zh-CN" dirty="0"/>
          </a:p>
          <a:p>
            <a:pPr lvl="2"/>
            <a:r>
              <a:rPr lang="it-IT" altLang="zh-CN" dirty="0"/>
              <a:t>Stage 3 </a:t>
            </a:r>
            <a:r>
              <a:rPr lang="it-IT" altLang="zh-CN" dirty="0" err="1"/>
              <a:t>CRs</a:t>
            </a:r>
            <a:r>
              <a:rPr lang="it-IT" altLang="zh-CN" dirty="0"/>
              <a:t> </a:t>
            </a:r>
            <a:r>
              <a:rPr lang="it-IT" altLang="zh-CN" dirty="0" err="1"/>
              <a:t>not</a:t>
            </a:r>
            <a:r>
              <a:rPr lang="it-IT" altLang="zh-CN" dirty="0"/>
              <a:t> </a:t>
            </a:r>
            <a:r>
              <a:rPr lang="it-IT" altLang="zh-CN" dirty="0" err="1"/>
              <a:t>produced</a:t>
            </a:r>
            <a:r>
              <a:rPr lang="it-IT" altLang="zh-CN" dirty="0"/>
              <a:t> </a:t>
            </a:r>
            <a:r>
              <a:rPr lang="it-IT" altLang="zh-CN" dirty="0" err="1"/>
              <a:t>at</a:t>
            </a:r>
            <a:r>
              <a:rPr lang="it-IT" altLang="zh-CN" dirty="0"/>
              <a:t> </a:t>
            </a:r>
            <a:r>
              <a:rPr lang="it-IT" altLang="zh-CN" dirty="0" err="1"/>
              <a:t>all</a:t>
            </a:r>
            <a:r>
              <a:rPr lang="it-IT" altLang="zh-CN" dirty="0"/>
              <a:t> due to </a:t>
            </a:r>
            <a:r>
              <a:rPr lang="it-IT" altLang="zh-CN" dirty="0" err="1"/>
              <a:t>lack</a:t>
            </a:r>
            <a:r>
              <a:rPr lang="it-IT" altLang="zh-CN" dirty="0"/>
              <a:t> of time</a:t>
            </a:r>
          </a:p>
          <a:p>
            <a:pPr lvl="1"/>
            <a:r>
              <a:rPr lang="it-IT" altLang="zh-CN" dirty="0"/>
              <a:t>RAN3 </a:t>
            </a:r>
            <a:r>
              <a:rPr lang="it-IT" altLang="zh-CN" dirty="0" err="1"/>
              <a:t>approved</a:t>
            </a:r>
            <a:r>
              <a:rPr lang="it-IT" altLang="zh-CN" dirty="0"/>
              <a:t> stage 3 </a:t>
            </a:r>
            <a:r>
              <a:rPr lang="it-IT" altLang="zh-CN" dirty="0" err="1"/>
              <a:t>CRs</a:t>
            </a:r>
            <a:r>
              <a:rPr lang="it-IT" altLang="zh-CN" dirty="0"/>
              <a:t> for Option 7 </a:t>
            </a:r>
            <a:r>
              <a:rPr lang="it-IT" altLang="zh-CN" dirty="0" err="1"/>
              <a:t>only</a:t>
            </a:r>
            <a:endParaRPr lang="en-GB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Observations: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dirty="0"/>
              <a:t>RAN#81 decided that the late drop will be kept as part of Rel-15 and set the target for finalization to Dec. 2018 (with the related ASN.1 in March 2019)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dirty="0"/>
              <a:t>Focus was set on corrections of NSA Option family 3/3a/3X, then on SA (Options 2 and Option 5) and Option 4 and 7 for the late drop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dirty="0"/>
              <a:t>TU allocation for newly approved SI/WI of Rel-16 were done, but clearly at lower priority than the tasks as in 2</a:t>
            </a:r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20563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012" y="965912"/>
            <a:ext cx="11239066" cy="5190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Operators’ need:</a:t>
            </a:r>
          </a:p>
          <a:p>
            <a:pPr lvl="1"/>
            <a:r>
              <a:rPr lang="en-GB" altLang="zh-CN" dirty="0"/>
              <a:t>It</a:t>
            </a:r>
            <a:r>
              <a:rPr lang="de-DE" altLang="zh-CN" dirty="0"/>
              <a:t> </a:t>
            </a:r>
            <a:r>
              <a:rPr lang="en-US" altLang="zh-CN" dirty="0"/>
              <a:t>is of importance for the cosigning operators that – inline with the agreements </a:t>
            </a:r>
            <a:br>
              <a:rPr lang="en-US" altLang="zh-CN" dirty="0"/>
            </a:br>
            <a:r>
              <a:rPr lang="en-US" altLang="zh-CN" dirty="0"/>
              <a:t>at RAN#81 – both options 4 and 7 are </a:t>
            </a:r>
            <a:r>
              <a:rPr lang="en-US" altLang="zh-CN" dirty="0" err="1"/>
              <a:t>finalised</a:t>
            </a:r>
            <a:r>
              <a:rPr lang="en-US" altLang="zh-CN" dirty="0"/>
              <a:t> as part of </a:t>
            </a:r>
            <a:r>
              <a:rPr lang="de-DE" altLang="zh-CN" dirty="0"/>
              <a:t>Rel-15.</a:t>
            </a:r>
            <a:endParaRPr lang="en-GB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Proposals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zh-CN" dirty="0"/>
              <a:t>Ensure enough time is devoted to complete the Late Drop in time for ASN.1 freezing in March 2019.</a:t>
            </a:r>
          </a:p>
          <a:p>
            <a:pPr marL="457200" lvl="1" indent="0">
              <a:buNone/>
            </a:pPr>
            <a:endParaRPr lang="en-US" altLang="zh-CN" dirty="0"/>
          </a:p>
          <a:p>
            <a:pPr marL="914400" lvl="1" indent="-457200">
              <a:buFont typeface="+mj-lt"/>
              <a:buAutoNum type="arabicPeriod" startAt="2"/>
            </a:pPr>
            <a:r>
              <a:rPr lang="en-US" altLang="zh-CN"/>
              <a:t>Declare </a:t>
            </a:r>
            <a:r>
              <a:rPr lang="en-US" altLang="zh-CN" dirty="0"/>
              <a:t>the Late Drop completed at RAN#82, and progress with relevant corrections in time to finalize the related work by </a:t>
            </a:r>
            <a:r>
              <a:rPr lang="en-US" altLang="zh-CN"/>
              <a:t>March.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86584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187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WF on Late Drop Completion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LTE Rel-16 Items</dc:title>
  <dc:creator>Ganjiansong (Jiansong)</dc:creator>
  <cp:lastModifiedBy>Romano Giovanni</cp:lastModifiedBy>
  <cp:revision>52</cp:revision>
  <dcterms:created xsi:type="dcterms:W3CDTF">2018-06-11T05:01:41Z</dcterms:created>
  <dcterms:modified xsi:type="dcterms:W3CDTF">2018-12-03T17:41:52Z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(2)WQ9r3sF46/K2eZty4b/MSpCGhXFHXLrJ+Z33VDj4afGMneoXEwTTafIfKcvOtpXurSaMIm2f
2LC02/rCAuTMdhVSNkBCL7DWSQys06X3VHtpx+DqX9i8uRxAO/QvKjAcp56MZ4rIxV48EBR7
hDXuDB+VHGhgH11EVTamX5FFNRpDEl9cF883yAS6zC5sxMgFJQwJc6/BMmzGgtVSxV20clpw
f8QBxcW+VFcCD5YQTu</vt:lpwstr>
  </property>
  <property fmtid="{D5CDD505-2E9C-101B-9397-08002B2CF9AE}" pid="3" name="_2015_ms_pID_7253431">
    <vt:lpwstr>DpAAW+EYZsqZo9jCC/bx/Prr/+WwdIPROJC2hviwhlKxStPwr74Qlb
RlIIpixl1P+ae94EOQTGT5D/OtRNkDcIqBwy2ndyBw1yAK17hS16fsYdlSJbrmWENg4APNE7
epv7OAZYOI1dKR7Vsr3zBm2hkTFDmPECf/IyJsFAHKt/OI75RXoWOqKT9AdWy3Dm+iUCdPkL
H00KxgZjleWSxyCC</vt:lpwstr>
  </property>
</Properties>
</file>