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9" r:id="rId3"/>
    <p:sldId id="285" r:id="rId4"/>
    <p:sldId id="286" r:id="rId5"/>
    <p:sldId id="284" r:id="rId6"/>
    <p:sldId id="28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2018/12/3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/>
              <a:t>Data forwarding for Inter-system HO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</a:t>
            </a:r>
            <a:r>
              <a:rPr kumimoji="1" lang="en-US" altLang="ja-JP" dirty="0" smtClean="0"/>
              <a:t>., Vodafone, Telstra, </a:t>
            </a:r>
            <a:r>
              <a:rPr lang="en-US" altLang="ja-JP" dirty="0"/>
              <a:t>Deutsche </a:t>
            </a:r>
            <a:r>
              <a:rPr lang="en-US" altLang="ja-JP" dirty="0" smtClean="0"/>
              <a:t>Telekom</a:t>
            </a:r>
            <a:r>
              <a:rPr lang="en-US" altLang="ja-JP" smtClean="0"/>
              <a:t>, 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RP-182456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Meeting #82</a:t>
            </a:r>
            <a:r>
              <a:rPr lang="en-GB" altLang="ja-JP" b="1" i="1" dirty="0"/>
              <a:t>	</a:t>
            </a:r>
          </a:p>
          <a:p>
            <a:r>
              <a:rPr lang="en-US" altLang="ja-JP" b="1" dirty="0"/>
              <a:t>Sorrento, Italy, 10th - 13th December 2018</a:t>
            </a:r>
            <a:endParaRPr lang="ja-JP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sz="2800" dirty="0"/>
              <a:t>Data forwarding on Inter-system HO is discussed for a long time.</a:t>
            </a:r>
          </a:p>
          <a:p>
            <a:r>
              <a:rPr lang="en-US" altLang="ja-JP" sz="2800" dirty="0"/>
              <a:t>However, there were still two solutions  in RAN3#102.(i.e. solution 2 and solution 3)</a:t>
            </a:r>
          </a:p>
          <a:p>
            <a:r>
              <a:rPr lang="en-US" altLang="ja-JP" sz="2800" dirty="0"/>
              <a:t>In the meeting, working agreement was made to adopt  Option 2.</a:t>
            </a:r>
          </a:p>
          <a:p>
            <a:r>
              <a:rPr lang="en-US" altLang="ja-JP" sz="2800" dirty="0"/>
              <a:t>Option 2 does not allow direct data forwarding, which is requested by co-signing companies</a:t>
            </a:r>
          </a:p>
          <a:p>
            <a:r>
              <a:rPr lang="en-US" altLang="ja-JP" sz="2800" dirty="0"/>
              <a:t>This paper illustrates the outline and difference of these options and propose way forward to achieve direct data forwarding.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474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>
            <a:extLst>
              <a:ext uri="{FF2B5EF4-FFF2-40B4-BE49-F238E27FC236}">
                <a16:creationId xmlns="" xmlns:a16="http://schemas.microsoft.com/office/drawing/2014/main" id="{B06C23D8-A4BE-4EC8-9D41-731965DAF6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807294"/>
              </p:ext>
            </p:extLst>
          </p:nvPr>
        </p:nvGraphicFramePr>
        <p:xfrm>
          <a:off x="288032" y="116632"/>
          <a:ext cx="7668344" cy="6697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Visio" r:id="rId3" imgW="5714852" imgH="4991205" progId="Visio.Drawing.15">
                  <p:embed/>
                </p:oleObj>
              </mc:Choice>
              <mc:Fallback>
                <p:oleObj name="Visio" r:id="rId3" imgW="5714852" imgH="4991205" progId="Visio.Drawing.15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032" y="116632"/>
                        <a:ext cx="7668344" cy="66970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7" name="直線コネクタ 116"/>
          <p:cNvCxnSpPr/>
          <p:nvPr/>
        </p:nvCxnSpPr>
        <p:spPr>
          <a:xfrm>
            <a:off x="144016" y="6885384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AF1FD-9A52-4379-A278-DC5FC5FA8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33449"/>
            <a:ext cx="114226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Callout: Line 4">
            <a:extLst>
              <a:ext uri="{FF2B5EF4-FFF2-40B4-BE49-F238E27FC236}">
                <a16:creationId xmlns="" xmlns:a16="http://schemas.microsoft.com/office/drawing/2014/main" id="{3B5C2438-6165-4634-90B8-D0EF05BEED7D}"/>
              </a:ext>
            </a:extLst>
          </p:cNvPr>
          <p:cNvSpPr/>
          <p:nvPr/>
        </p:nvSpPr>
        <p:spPr>
          <a:xfrm>
            <a:off x="6361856" y="3364747"/>
            <a:ext cx="2674640" cy="440179"/>
          </a:xfrm>
          <a:prstGeom prst="borderCallout1">
            <a:avLst>
              <a:gd name="adj1" fmla="val 12455"/>
              <a:gd name="adj2" fmla="val -2462"/>
              <a:gd name="adj3" fmla="val -56232"/>
              <a:gd name="adj4" fmla="val -8184"/>
            </a:avLst>
          </a:prstGeom>
          <a:solidFill>
            <a:schemeClr val="bg1"/>
          </a:solidFill>
          <a:ln>
            <a:solidFill>
              <a:srgbClr val="C0000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Adding QFI to data and end marker, </a:t>
            </a:r>
            <a:r>
              <a:rPr lang="en-GB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muxing</a:t>
            </a:r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one tunnel</a:t>
            </a:r>
          </a:p>
        </p:txBody>
      </p:sp>
      <p:sp>
        <p:nvSpPr>
          <p:cNvPr id="48" name="Callout: Line 47">
            <a:extLst>
              <a:ext uri="{FF2B5EF4-FFF2-40B4-BE49-F238E27FC236}">
                <a16:creationId xmlns="" xmlns:a16="http://schemas.microsoft.com/office/drawing/2014/main" id="{468D555C-510A-4D1B-91E7-B1DD68902887}"/>
              </a:ext>
            </a:extLst>
          </p:cNvPr>
          <p:cNvSpPr/>
          <p:nvPr/>
        </p:nvSpPr>
        <p:spPr>
          <a:xfrm>
            <a:off x="6636415" y="6327315"/>
            <a:ext cx="2495906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HO towards a target NG-RAN node</a:t>
            </a:r>
          </a:p>
        </p:txBody>
      </p:sp>
      <p:sp>
        <p:nvSpPr>
          <p:cNvPr id="51" name="Callout: Line 50">
            <a:extLst>
              <a:ext uri="{FF2B5EF4-FFF2-40B4-BE49-F238E27FC236}">
                <a16:creationId xmlns="" xmlns:a16="http://schemas.microsoft.com/office/drawing/2014/main" id="{4230DFEE-8797-4C0E-A9CD-0F0DDC9644D4}"/>
              </a:ext>
            </a:extLst>
          </p:cNvPr>
          <p:cNvSpPr/>
          <p:nvPr/>
        </p:nvSpPr>
        <p:spPr>
          <a:xfrm>
            <a:off x="3059832" y="6296724"/>
            <a:ext cx="2153225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towards a source </a:t>
            </a:r>
            <a:r>
              <a:rPr lang="en-GB" sz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en-GB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BC44A62-11BD-411D-A9C1-CD98E9A9F1CB}"/>
              </a:ext>
            </a:extLst>
          </p:cNvPr>
          <p:cNvGrpSpPr/>
          <p:nvPr/>
        </p:nvGrpSpPr>
        <p:grpSpPr>
          <a:xfrm>
            <a:off x="3156214" y="3726832"/>
            <a:ext cx="1271770" cy="710280"/>
            <a:chOff x="3156214" y="3726832"/>
            <a:chExt cx="1271770" cy="710280"/>
          </a:xfrm>
        </p:grpSpPr>
        <p:sp>
          <p:nvSpPr>
            <p:cNvPr id="52" name="Callout: Line 51">
              <a:extLst>
                <a:ext uri="{FF2B5EF4-FFF2-40B4-BE49-F238E27FC236}">
                  <a16:creationId xmlns="" xmlns:a16="http://schemas.microsoft.com/office/drawing/2014/main" id="{48FE97F5-726D-4A13-9D49-D7E296E3F3A2}"/>
                </a:ext>
              </a:extLst>
            </p:cNvPr>
            <p:cNvSpPr/>
            <p:nvPr/>
          </p:nvSpPr>
          <p:spPr>
            <a:xfrm>
              <a:off x="3156214" y="3726832"/>
              <a:ext cx="1271770" cy="302705"/>
            </a:xfrm>
            <a:prstGeom prst="borderCallout1">
              <a:avLst>
                <a:gd name="adj1" fmla="val 106112"/>
                <a:gd name="adj2" fmla="val 22382"/>
                <a:gd name="adj3" fmla="val 192451"/>
                <a:gd name="adj4" fmla="val 11264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headEnd type="none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Transparent 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0B5025EE-D4FF-4B9F-B385-A220D1986B1F}"/>
                </a:ext>
              </a:extLst>
            </p:cNvPr>
            <p:cNvCxnSpPr>
              <a:cxnSpLocks/>
            </p:cNvCxnSpPr>
            <p:nvPr/>
          </p:nvCxnSpPr>
          <p:spPr>
            <a:xfrm>
              <a:off x="3792099" y="4044183"/>
              <a:ext cx="419861" cy="392929"/>
            </a:xfrm>
            <a:prstGeom prst="line">
              <a:avLst/>
            </a:prstGeom>
            <a:ln w="28575">
              <a:solidFill>
                <a:srgbClr val="00B05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4">
            <a:extLst>
              <a:ext uri="{FF2B5EF4-FFF2-40B4-BE49-F238E27FC236}">
                <a16:creationId xmlns="" xmlns:a16="http://schemas.microsoft.com/office/drawing/2014/main" id="{7F0DF214-A553-422D-9B4B-FED0DABAA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22693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7" name="Callout: Line 56">
            <a:extLst>
              <a:ext uri="{FF2B5EF4-FFF2-40B4-BE49-F238E27FC236}">
                <a16:creationId xmlns="" xmlns:a16="http://schemas.microsoft.com/office/drawing/2014/main" id="{4AE9A025-FD95-4E89-A563-AEA2BA3C576D}"/>
              </a:ext>
            </a:extLst>
          </p:cNvPr>
          <p:cNvSpPr/>
          <p:nvPr/>
        </p:nvSpPr>
        <p:spPr>
          <a:xfrm>
            <a:off x="2864296" y="3272007"/>
            <a:ext cx="2931840" cy="440179"/>
          </a:xfrm>
          <a:prstGeom prst="borderCallout1">
            <a:avLst>
              <a:gd name="adj1" fmla="val -14823"/>
              <a:gd name="adj2" fmla="val 35524"/>
              <a:gd name="adj3" fmla="val -39445"/>
              <a:gd name="adj4" fmla="val 48450"/>
            </a:avLst>
          </a:prstGeom>
          <a:solidFill>
            <a:schemeClr val="bg1"/>
          </a:solidFill>
          <a:ln>
            <a:solidFill>
              <a:srgbClr val="C0000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Removing QFI from data and end marker, de-</a:t>
            </a:r>
            <a:r>
              <a:rPr lang="en-GB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muxing</a:t>
            </a:r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E-RAB tunnels</a:t>
            </a:r>
          </a:p>
        </p:txBody>
      </p:sp>
    </p:spTree>
    <p:extLst>
      <p:ext uri="{BB962C8B-B14F-4D97-AF65-F5344CB8AC3E}">
        <p14:creationId xmlns:p14="http://schemas.microsoft.com/office/powerpoint/2010/main" val="120579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8" grpId="0" animBg="1"/>
      <p:bldP spid="51" grpId="0" animBg="1"/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直線コネクタ 116"/>
          <p:cNvCxnSpPr/>
          <p:nvPr/>
        </p:nvCxnSpPr>
        <p:spPr>
          <a:xfrm>
            <a:off x="144016" y="6885384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AF1FD-9A52-4379-A278-DC5FC5FA8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33449"/>
            <a:ext cx="114226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4" name="Object 3">
            <a:extLst>
              <a:ext uri="{FF2B5EF4-FFF2-40B4-BE49-F238E27FC236}">
                <a16:creationId xmlns="" xmlns:a16="http://schemas.microsoft.com/office/drawing/2014/main" id="{E8A38138-F642-4554-9319-C02D2E3646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807180"/>
              </p:ext>
            </p:extLst>
          </p:nvPr>
        </p:nvGraphicFramePr>
        <p:xfrm>
          <a:off x="395536" y="118570"/>
          <a:ext cx="7653536" cy="668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Visio" r:id="rId3" imgW="5714852" imgH="4991205" progId="Visio.Drawing.15">
                  <p:embed/>
                </p:oleObj>
              </mc:Choice>
              <mc:Fallback>
                <p:oleObj name="Visio" r:id="rId3" imgW="5714852" imgH="4991205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="" xmlns:a16="http://schemas.microsoft.com/office/drawing/2014/main" id="{E8A38138-F642-4554-9319-C02D2E3646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8570"/>
                        <a:ext cx="7653536" cy="6684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llout: Line 4">
            <a:extLst>
              <a:ext uri="{FF2B5EF4-FFF2-40B4-BE49-F238E27FC236}">
                <a16:creationId xmlns="" xmlns:a16="http://schemas.microsoft.com/office/drawing/2014/main" id="{3B5C2438-6165-4634-90B8-D0EF05BEED7D}"/>
              </a:ext>
            </a:extLst>
          </p:cNvPr>
          <p:cNvSpPr/>
          <p:nvPr/>
        </p:nvSpPr>
        <p:spPr>
          <a:xfrm>
            <a:off x="5705629" y="3197766"/>
            <a:ext cx="2674640" cy="440179"/>
          </a:xfrm>
          <a:prstGeom prst="borderCallout1">
            <a:avLst>
              <a:gd name="adj1" fmla="val 18750"/>
              <a:gd name="adj2" fmla="val -8333"/>
              <a:gd name="adj3" fmla="val -10069"/>
              <a:gd name="adj4" fmla="val -52386"/>
            </a:avLst>
          </a:prstGeom>
          <a:solidFill>
            <a:schemeClr val="bg1"/>
          </a:solidFill>
          <a:ln>
            <a:solidFill>
              <a:srgbClr val="C0000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Adding QFI to data and end marker, </a:t>
            </a:r>
            <a:r>
              <a:rPr lang="en-GB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muxing</a:t>
            </a:r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one tunnel</a:t>
            </a:r>
          </a:p>
        </p:txBody>
      </p:sp>
      <p:sp>
        <p:nvSpPr>
          <p:cNvPr id="48" name="Callout: Line 47">
            <a:extLst>
              <a:ext uri="{FF2B5EF4-FFF2-40B4-BE49-F238E27FC236}">
                <a16:creationId xmlns="" xmlns:a16="http://schemas.microsoft.com/office/drawing/2014/main" id="{468D555C-510A-4D1B-91E7-B1DD68902887}"/>
              </a:ext>
            </a:extLst>
          </p:cNvPr>
          <p:cNvSpPr/>
          <p:nvPr/>
        </p:nvSpPr>
        <p:spPr>
          <a:xfrm>
            <a:off x="6636415" y="6327315"/>
            <a:ext cx="2495906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HO towards a source NG-RAN node</a:t>
            </a:r>
          </a:p>
        </p:txBody>
      </p:sp>
      <p:sp>
        <p:nvSpPr>
          <p:cNvPr id="51" name="Callout: Line 50">
            <a:extLst>
              <a:ext uri="{FF2B5EF4-FFF2-40B4-BE49-F238E27FC236}">
                <a16:creationId xmlns="" xmlns:a16="http://schemas.microsoft.com/office/drawing/2014/main" id="{4230DFEE-8797-4C0E-A9CD-0F0DDC9644D4}"/>
              </a:ext>
            </a:extLst>
          </p:cNvPr>
          <p:cNvSpPr/>
          <p:nvPr/>
        </p:nvSpPr>
        <p:spPr>
          <a:xfrm>
            <a:off x="2699792" y="6296724"/>
            <a:ext cx="2153225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HO towards a target </a:t>
            </a:r>
            <a:r>
              <a:rPr lang="en-GB" sz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en-GB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BC44A62-11BD-411D-A9C1-CD98E9A9F1CB}"/>
              </a:ext>
            </a:extLst>
          </p:cNvPr>
          <p:cNvGrpSpPr/>
          <p:nvPr/>
        </p:nvGrpSpPr>
        <p:grpSpPr>
          <a:xfrm>
            <a:off x="3094550" y="3429000"/>
            <a:ext cx="2495906" cy="954576"/>
            <a:chOff x="3300230" y="3698560"/>
            <a:chExt cx="2495906" cy="954576"/>
          </a:xfrm>
        </p:grpSpPr>
        <p:sp>
          <p:nvSpPr>
            <p:cNvPr id="52" name="Callout: Line 51">
              <a:extLst>
                <a:ext uri="{FF2B5EF4-FFF2-40B4-BE49-F238E27FC236}">
                  <a16:creationId xmlns="" xmlns:a16="http://schemas.microsoft.com/office/drawing/2014/main" id="{48FE97F5-726D-4A13-9D49-D7E296E3F3A2}"/>
                </a:ext>
              </a:extLst>
            </p:cNvPr>
            <p:cNvSpPr/>
            <p:nvPr/>
          </p:nvSpPr>
          <p:spPr>
            <a:xfrm>
              <a:off x="3300230" y="3698560"/>
              <a:ext cx="2495906" cy="465193"/>
            </a:xfrm>
            <a:prstGeom prst="borderCallout1">
              <a:avLst>
                <a:gd name="adj1" fmla="val 106112"/>
                <a:gd name="adj2" fmla="val 22382"/>
                <a:gd name="adj3" fmla="val 192451"/>
                <a:gd name="adj4" fmla="val 11264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headEnd type="none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Transparent (indirect) or not in forwarding path (direct)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0B5025EE-D4FF-4B9F-B385-A220D1986B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27984" y="4247370"/>
              <a:ext cx="576064" cy="405766"/>
            </a:xfrm>
            <a:prstGeom prst="line">
              <a:avLst/>
            </a:prstGeom>
            <a:ln w="28575">
              <a:solidFill>
                <a:srgbClr val="00B05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64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8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Comparison of Options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7200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/>
              <a:t>No huge difference except that only Option 3 can achieve direct data forwarding.</a:t>
            </a:r>
          </a:p>
          <a:p>
            <a:pPr lvl="1"/>
            <a:r>
              <a:rPr lang="en-US" altLang="ja-JP" sz="1600" dirty="0"/>
              <a:t>Furthermore, RAN3 already support both options from interface point of view (i.e. necessary IEs are already there for intra-system HO). 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275806"/>
              </p:ext>
            </p:extLst>
          </p:nvPr>
        </p:nvGraphicFramePr>
        <p:xfrm>
          <a:off x="457144" y="2204864"/>
          <a:ext cx="8075296" cy="381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53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229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230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Option 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Option 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Note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Functional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-More</a:t>
                      </a:r>
                      <a:r>
                        <a:rPr kumimoji="1" lang="en-US" altLang="ja-JP" baseline="0" dirty="0"/>
                        <a:t> on UPF</a:t>
                      </a:r>
                    </a:p>
                    <a:p>
                      <a:r>
                        <a:rPr kumimoji="1" lang="en-US" altLang="ja-JP" baseline="0" dirty="0"/>
                        <a:t>-Less on NG-RAN</a:t>
                      </a:r>
                    </a:p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-None on UPF</a:t>
                      </a:r>
                    </a:p>
                    <a:p>
                      <a:r>
                        <a:rPr kumimoji="1" lang="en-US" altLang="ja-JP" dirty="0"/>
                        <a:t>-None in NG-RAN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Option 3 re-uses functions from intra-system HO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Interface</a:t>
                      </a:r>
                    </a:p>
                    <a:p>
                      <a:r>
                        <a:rPr kumimoji="1" lang="en-US" altLang="ja-JP" baseline="0" dirty="0"/>
                        <a:t>impact</a:t>
                      </a:r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u="sng" dirty="0">
                          <a:solidFill>
                            <a:srgbClr val="FF0000"/>
                          </a:solidFill>
                        </a:rPr>
                        <a:t>Already</a:t>
                      </a:r>
                      <a:r>
                        <a:rPr kumimoji="1" lang="en-US" altLang="ja-JP" u="sng" baseline="0" dirty="0">
                          <a:solidFill>
                            <a:srgbClr val="FF0000"/>
                          </a:solidFill>
                        </a:rPr>
                        <a:t> supported </a:t>
                      </a:r>
                    </a:p>
                    <a:p>
                      <a:pPr algn="ctr"/>
                      <a:r>
                        <a:rPr kumimoji="1" lang="en-US" altLang="ja-JP" baseline="0" dirty="0"/>
                        <a:t>(for intra-system HO)</a:t>
                      </a:r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-Necessary IEs are already there for intra-system HO</a:t>
                      </a:r>
                    </a:p>
                    <a:p>
                      <a:r>
                        <a:rPr kumimoji="1" lang="en-US" altLang="ja-JP" sz="1100" dirty="0"/>
                        <a:t>(“Clarification”</a:t>
                      </a:r>
                      <a:r>
                        <a:rPr kumimoji="1" lang="en-US" altLang="ja-JP" sz="1100" baseline="0" dirty="0"/>
                        <a:t> is not considered as impact in  this part.)</a:t>
                      </a:r>
                      <a:endParaRPr kumimoji="1" lang="ja-JP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Freedom of configuration</a:t>
                      </a:r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Require c</a:t>
                      </a:r>
                      <a:r>
                        <a:rPr kumimoji="1" lang="en-US" altLang="ja-JP" baseline="0" dirty="0"/>
                        <a:t>oordination between source and target RAN node</a:t>
                      </a:r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Otherwise,</a:t>
                      </a:r>
                      <a:r>
                        <a:rPr kumimoji="1" lang="en-US" altLang="ja-JP" baseline="0" dirty="0"/>
                        <a:t> data forwarding is impossible.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Direct data forwarding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u="sng" dirty="0">
                          <a:solidFill>
                            <a:srgbClr val="FF0000"/>
                          </a:solidFill>
                        </a:rPr>
                        <a:t>Impossible</a:t>
                      </a:r>
                      <a:endParaRPr kumimoji="1" lang="ja-JP" altLang="en-US" u="sng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u="sng" dirty="0">
                          <a:solidFill>
                            <a:srgbClr val="FF0000"/>
                          </a:solidFill>
                        </a:rPr>
                        <a:t>Possible</a:t>
                      </a:r>
                    </a:p>
                    <a:p>
                      <a:r>
                        <a:rPr kumimoji="1" lang="en-US" altLang="ja-JP" dirty="0"/>
                        <a:t>(if direct</a:t>
                      </a:r>
                      <a:r>
                        <a:rPr kumimoji="1" lang="en-US" altLang="ja-JP" baseline="0" dirty="0"/>
                        <a:t> transport is</a:t>
                      </a:r>
                      <a:r>
                        <a:rPr kumimoji="1" lang="en-US" altLang="ja-JP" dirty="0"/>
                        <a:t> available.)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252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Summary and way forward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Option 2 should be admitted as indirect dat</a:t>
            </a:r>
            <a:r>
              <a:rPr lang="en-US" altLang="ja-JP" sz="2000" dirty="0"/>
              <a:t>a forwarding based on RAN3 working agreement.</a:t>
            </a:r>
          </a:p>
          <a:p>
            <a:endParaRPr kumimoji="1" lang="en-US" altLang="ja-JP" sz="2000" dirty="0"/>
          </a:p>
          <a:p>
            <a:r>
              <a:rPr lang="en-US" altLang="ja-JP" sz="2000" dirty="0"/>
              <a:t>However, only Option 3 enables direct data forwarding.</a:t>
            </a:r>
          </a:p>
          <a:p>
            <a:r>
              <a:rPr lang="en-US" altLang="ja-JP" sz="2000" dirty="0"/>
              <a:t>Furthermore, Option 3 doesn’t require interface impact. (i.e. necessary IEs are already there for intra-system HO). </a:t>
            </a:r>
          </a:p>
          <a:p>
            <a:endParaRPr lang="en-US" altLang="ja-JP" sz="2000" dirty="0"/>
          </a:p>
          <a:p>
            <a:r>
              <a:rPr lang="en-US" altLang="ja-JP" sz="2000" dirty="0"/>
              <a:t>Thus, following is proposed as WF (as package).</a:t>
            </a:r>
          </a:p>
          <a:p>
            <a:pPr lvl="1"/>
            <a:r>
              <a:rPr lang="en-US" altLang="ja-JP" sz="2000" b="1" dirty="0"/>
              <a:t>Apply Option 2 for indirect data forwarding (based on working agreement) </a:t>
            </a:r>
          </a:p>
          <a:p>
            <a:pPr lvl="1"/>
            <a:r>
              <a:rPr lang="en-US" altLang="ja-JP" sz="2000" b="1" dirty="0"/>
              <a:t>Apply Option 3 for direct data forwarding (additionally)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5539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6805</TotalTime>
  <Words>408</Words>
  <Application>Microsoft Office PowerPoint</Application>
  <PresentationFormat>画面に合わせる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Office ​​テーマ</vt:lpstr>
      <vt:lpstr>Visio</vt:lpstr>
      <vt:lpstr>Data forwarding for Inter-system HO</vt:lpstr>
      <vt:lpstr>Background</vt:lpstr>
      <vt:lpstr>PowerPoint プレゼンテーション</vt:lpstr>
      <vt:lpstr>PowerPoint プレゼンテーション</vt:lpstr>
      <vt:lpstr>Comparison of Options</vt:lpstr>
      <vt:lpstr>Summary and 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DOCOMO</cp:lastModifiedBy>
  <cp:revision>178</cp:revision>
  <dcterms:created xsi:type="dcterms:W3CDTF">2018-01-24T16:56:07Z</dcterms:created>
  <dcterms:modified xsi:type="dcterms:W3CDTF">2018-12-03T10:46:33Z</dcterms:modified>
</cp:coreProperties>
</file>