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E0281-D9E7-4703-B3DE-4EFFCFF48B8E}" type="datetimeFigureOut">
              <a:rPr lang="zh-CN" altLang="en-US" smtClean="0"/>
              <a:pPr/>
              <a:t>2018/12/3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8492F-CBF0-4520-BFCD-0FD716E433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D0484-BF12-43F1-A7E0-2196DE64ED48}" type="datetime1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8801-9DE4-43CC-8708-3BF31DAF22A8}" type="datetime1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D77C-57FC-42A7-9F71-A9A3F99A9B8F}" type="datetime1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9CC7-BD66-42F1-84A1-1DF3CB78DABA}" type="datetime1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CBBB-4A4F-4CBC-AB6C-8B64507B0527}" type="datetime1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0918-4C23-44AF-882A-422CE860DB9C}" type="datetime1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DBEC-EA60-427C-B9CC-6C93F1CADE10}" type="datetime1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B4867-A907-46DC-A803-159C9CECD078}" type="datetime1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F422-A661-4092-9190-16B12D111D59}" type="datetime1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1A16E-B070-46CF-BF14-F55FE470D8EB}" type="datetime1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272A6-F6B0-48ED-8C8C-89F721FF1629}" type="datetime1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2A850-D823-4C26-90D0-C65037163611}" type="datetime1">
              <a:rPr lang="zh-CN" altLang="en-US" smtClean="0"/>
              <a:t>2018/12/3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47007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3600" b="1" dirty="0" smtClean="0"/>
              <a:t>Motivation for new WI on NR performance requirement enhancement</a:t>
            </a:r>
            <a:endParaRPr lang="zh-CN" altLang="en-US" sz="36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653136"/>
            <a:ext cx="6400800" cy="985664"/>
          </a:xfrm>
        </p:spPr>
        <p:txBody>
          <a:bodyPr>
            <a:normAutofit lnSpcReduction="10000"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China Telecom</a:t>
            </a:r>
          </a:p>
          <a:p>
            <a:r>
              <a:rPr lang="en-US" altLang="zh-CN" sz="2800" dirty="0" smtClean="0">
                <a:solidFill>
                  <a:schemeClr val="tx1"/>
                </a:solidFill>
              </a:rPr>
              <a:t>Dec 2018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188639"/>
            <a:ext cx="42010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2000" dirty="0" smtClean="0"/>
              <a:t>3GPP TSG RAN Meeting #82	</a:t>
            </a:r>
          </a:p>
          <a:p>
            <a:r>
              <a:rPr lang="en-GB" altLang="zh-CN" sz="2000" dirty="0" smtClean="0"/>
              <a:t>Sorrento, Italy, December 10-13, 2018</a:t>
            </a:r>
          </a:p>
          <a:p>
            <a:r>
              <a:rPr lang="en-US" altLang="ja-JP" sz="2000" dirty="0" smtClean="0"/>
              <a:t>Agenda</a:t>
            </a:r>
            <a:r>
              <a:rPr lang="en-US" altLang="ja-JP" sz="2000" dirty="0"/>
              <a:t>: </a:t>
            </a:r>
            <a:r>
              <a:rPr lang="en-GB" altLang="zh-CN" sz="2000" dirty="0" smtClean="0"/>
              <a:t>9.1.4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231031"/>
            <a:ext cx="27073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 smtClean="0"/>
              <a:t>RP-182341</a:t>
            </a:r>
            <a:endParaRPr lang="en-US" altLang="ja-JP" sz="2000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 smtClean="0"/>
              <a:t>General motivation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968552"/>
          </a:xfrm>
        </p:spPr>
        <p:txBody>
          <a:bodyPr>
            <a:noAutofit/>
          </a:bodyPr>
          <a:lstStyle/>
          <a:p>
            <a:r>
              <a:rPr lang="en-US" altLang="zh-CN" sz="2200" dirty="0" smtClean="0"/>
              <a:t>With the very tight time schedule for NR Rel-15 performance work, several important NR features specified in Rel-15 core part are not covered when developing the Rel-15 performance requirements, such as: </a:t>
            </a:r>
          </a:p>
          <a:p>
            <a:pPr lvl="1"/>
            <a:r>
              <a:rPr lang="en-US" altLang="zh-CN" sz="2000" dirty="0" smtClean="0"/>
              <a:t>URLLC features targeting </a:t>
            </a:r>
            <a:r>
              <a:rPr lang="en-GB" altLang="zh-CN" sz="2000" dirty="0" smtClean="0"/>
              <a:t>10</a:t>
            </a:r>
            <a:r>
              <a:rPr lang="en-GB" altLang="zh-CN" sz="2000" baseline="30000" dirty="0" smtClean="0"/>
              <a:t>-5</a:t>
            </a:r>
            <a:r>
              <a:rPr lang="en-GB" altLang="zh-CN" sz="2000" dirty="0" smtClean="0"/>
              <a:t> BLER</a:t>
            </a:r>
          </a:p>
          <a:p>
            <a:pPr lvl="1"/>
            <a:r>
              <a:rPr lang="en-GB" altLang="zh-CN" sz="2000" dirty="0" smtClean="0"/>
              <a:t>UE and BS receivers for handling inter-cell, inter-layer or inter-user interference</a:t>
            </a:r>
          </a:p>
          <a:p>
            <a:pPr lvl="1"/>
            <a:r>
              <a:rPr lang="en-GB" altLang="zh-CN" sz="2000" dirty="0" smtClean="0"/>
              <a:t>PDSCH CA demodulation requirements are not complete in Rel-15</a:t>
            </a:r>
            <a:endParaRPr lang="zh-CN" altLang="zh-CN" sz="2000" dirty="0" smtClean="0"/>
          </a:p>
          <a:p>
            <a:r>
              <a:rPr lang="en-GB" altLang="zh-CN" sz="2200" dirty="0" smtClean="0"/>
              <a:t>Meanwhile, these features are very important Rel-15 features, and some operators have plans to deploy them in the early deployments.</a:t>
            </a:r>
          </a:p>
          <a:p>
            <a:r>
              <a:rPr lang="en-US" altLang="zh-CN" sz="2200" dirty="0" smtClean="0"/>
              <a:t>Thus it is proposed to open a new Rel-16 WI to define performance requirements for the selected NR features that are specified in Rel-15 core part but not covered in Rel-15 performance part.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GB" altLang="zh-CN" sz="3600" dirty="0" smtClean="0"/>
              <a:t>URLLC related features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5328592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Motivation</a:t>
            </a:r>
          </a:p>
          <a:p>
            <a:pPr lvl="1"/>
            <a:r>
              <a:rPr lang="en-US" altLang="zh-CN" sz="2000" dirty="0" smtClean="0"/>
              <a:t>In NR Rel-15, RAN1 has introduced </a:t>
            </a:r>
            <a:r>
              <a:rPr lang="en-GB" altLang="zh-CN" sz="2000" dirty="0" smtClean="0"/>
              <a:t>new CQI and MCS tables for URLLC </a:t>
            </a:r>
            <a:r>
              <a:rPr lang="en-US" altLang="zh-CN" sz="2000" dirty="0" smtClean="0"/>
              <a:t> with target BLER of 10</a:t>
            </a:r>
            <a:r>
              <a:rPr lang="en-US" altLang="zh-CN" sz="2000" baseline="30000" dirty="0" smtClean="0"/>
              <a:t>-5</a:t>
            </a:r>
            <a:r>
              <a:rPr lang="en-US" altLang="zh-CN" sz="2000" dirty="0" smtClean="0"/>
              <a:t> [1]. </a:t>
            </a:r>
          </a:p>
          <a:p>
            <a:pPr lvl="1"/>
            <a:r>
              <a:rPr lang="en-GB" altLang="zh-CN" sz="2000" dirty="0" smtClean="0"/>
              <a:t>In Rel-16 SI on physical layer enhancements for NR URLLC, </a:t>
            </a:r>
            <a:r>
              <a:rPr lang="en-US" altLang="zh-CN" sz="2000" dirty="0" smtClean="0"/>
              <a:t>L1 improvements for achieving higher reliability of up to 10</a:t>
            </a:r>
            <a:r>
              <a:rPr lang="en-US" altLang="zh-CN" sz="2000" baseline="30000" dirty="0" smtClean="0"/>
              <a:t>-6</a:t>
            </a:r>
            <a:r>
              <a:rPr lang="en-US" altLang="zh-CN" sz="2000" dirty="0" smtClean="0"/>
              <a:t> level is under investigation [2].</a:t>
            </a:r>
          </a:p>
          <a:p>
            <a:pPr lvl="1"/>
            <a:r>
              <a:rPr lang="en-US" altLang="zh-CN" sz="2000" dirty="0" smtClean="0"/>
              <a:t>However, the RAN4 performance requirements for targeting 10</a:t>
            </a:r>
            <a:r>
              <a:rPr lang="en-US" altLang="zh-CN" sz="2000" baseline="30000" dirty="0" smtClean="0"/>
              <a:t>-5</a:t>
            </a:r>
            <a:r>
              <a:rPr lang="en-US" altLang="zh-CN" sz="2000" dirty="0" smtClean="0"/>
              <a:t> reliability are still absent [3] [4].</a:t>
            </a:r>
          </a:p>
          <a:p>
            <a:pPr>
              <a:spcBef>
                <a:spcPts val="1800"/>
              </a:spcBef>
            </a:pPr>
            <a:r>
              <a:rPr lang="en-US" altLang="zh-CN" sz="2400" dirty="0" smtClean="0"/>
              <a:t>Propose to consider the following performance requirements: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BS side: PUSCH requirements with 10</a:t>
            </a:r>
            <a:r>
              <a:rPr lang="en-US" altLang="zh-CN" sz="2000" baseline="30000" dirty="0" smtClean="0"/>
              <a:t>-5</a:t>
            </a:r>
            <a:r>
              <a:rPr lang="en-US" altLang="zh-CN" sz="2000" dirty="0" smtClean="0"/>
              <a:t> BLER test metric </a:t>
            </a:r>
          </a:p>
          <a:p>
            <a:pPr lvl="1"/>
            <a:r>
              <a:rPr lang="en-US" altLang="zh-CN" sz="2000" dirty="0" smtClean="0"/>
              <a:t>UE side: </a:t>
            </a:r>
          </a:p>
          <a:p>
            <a:pPr marL="990600" lvl="2" indent="-182563" defTabSz="1082675">
              <a:spcBef>
                <a:spcPts val="300"/>
              </a:spcBef>
            </a:pPr>
            <a:r>
              <a:rPr lang="en-US" altLang="zh-CN" sz="1800" dirty="0" smtClean="0"/>
              <a:t>PDSCH requirements with 10</a:t>
            </a:r>
            <a:r>
              <a:rPr lang="en-US" altLang="zh-CN" sz="1800" baseline="30000" dirty="0" smtClean="0"/>
              <a:t>-5</a:t>
            </a:r>
            <a:r>
              <a:rPr lang="en-US" altLang="zh-CN" sz="1800" dirty="0" smtClean="0"/>
              <a:t> BLER test metric</a:t>
            </a:r>
          </a:p>
          <a:p>
            <a:pPr marL="990600" lvl="2" indent="-182563" defTabSz="1082675">
              <a:spcBef>
                <a:spcPts val="300"/>
              </a:spcBef>
            </a:pPr>
            <a:r>
              <a:rPr lang="en-US" altLang="zh-CN" sz="1800" dirty="0" smtClean="0"/>
              <a:t>CQI reporting requirements for the CQI table corresponding to 10</a:t>
            </a:r>
            <a:r>
              <a:rPr lang="en-US" altLang="zh-CN" sz="1800" baseline="30000" dirty="0" smtClean="0"/>
              <a:t>-5 </a:t>
            </a:r>
            <a:r>
              <a:rPr lang="en-US" altLang="zh-CN" sz="1800" dirty="0" smtClean="0"/>
              <a:t>BLER target</a:t>
            </a:r>
          </a:p>
          <a:p>
            <a:pPr marL="990600" lvl="2" indent="-182563" defTabSz="1082675">
              <a:spcBef>
                <a:spcPts val="300"/>
              </a:spcBef>
            </a:pPr>
            <a:r>
              <a:rPr lang="en-US" altLang="zh-CN" sz="1800" dirty="0" smtClean="0"/>
              <a:t>PDSCH requirements for DL pre-emption indication</a:t>
            </a:r>
            <a:endParaRPr lang="en-US" altLang="zh-CN" sz="1600" dirty="0" smtClean="0"/>
          </a:p>
          <a:p>
            <a:pPr lvl="1"/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GB" altLang="zh-CN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Interference-aware receivers</a:t>
            </a:r>
            <a:endParaRPr lang="zh-CN" altLang="en-US" sz="32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908720"/>
            <a:ext cx="8496944" cy="5760640"/>
          </a:xfrm>
        </p:spPr>
        <p:txBody>
          <a:bodyPr>
            <a:noAutofit/>
          </a:bodyPr>
          <a:lstStyle/>
          <a:p>
            <a:pPr marL="274638" lvl="1" indent="-274638">
              <a:lnSpc>
                <a:spcPct val="90000"/>
              </a:lnSpc>
              <a:spcBef>
                <a:spcPts val="3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Motivation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Co-channel interference has substantial impact on DL and UL performance.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In LTE, several interference-aware receivers have been introduced for data channel throughput improvement, and some of them have no impact on core specification: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PDSCH: inter-cell </a:t>
            </a:r>
            <a:r>
              <a:rPr lang="en-GB" altLang="zh-CN" sz="1600" dirty="0" smtClean="0"/>
              <a:t>interference rejection combining (IRC)</a:t>
            </a:r>
            <a:r>
              <a:rPr lang="en-US" altLang="zh-CN" sz="1600" dirty="0" smtClean="0"/>
              <a:t>, </a:t>
            </a:r>
            <a:r>
              <a:rPr lang="en-GB" altLang="zh-CN" sz="1600" dirty="0" smtClean="0"/>
              <a:t>inter-stream interference cancellation (IC) [5]</a:t>
            </a:r>
            <a:endParaRPr lang="en-US" altLang="zh-CN" sz="1600" dirty="0" smtClean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PUSCH: inter-cell IRC, intra-cell </a:t>
            </a:r>
            <a:r>
              <a:rPr lang="en-GB" altLang="zh-CN" sz="1600" dirty="0" smtClean="0"/>
              <a:t>inter-user </a:t>
            </a:r>
            <a:r>
              <a:rPr lang="en-US" altLang="zh-CN" sz="1600" dirty="0" smtClean="0"/>
              <a:t>IC [6]</a:t>
            </a:r>
            <a:endParaRPr lang="en-GB" altLang="zh-CN" sz="1600" dirty="0" smtClean="0"/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In NR Rel-15, 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PDSCH and PUSCH performance requirements are defined without explicit modeling of inter-cell interference, i.e., inter-cell IRC is not considered [7] [8]. 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Meanwhile, PUSCH performance requirements  are defined without considering intra-cell </a:t>
            </a:r>
            <a:r>
              <a:rPr lang="en-GB" altLang="zh-CN" sz="1600" dirty="0" smtClean="0"/>
              <a:t>inter-stream/user interference </a:t>
            </a:r>
            <a:r>
              <a:rPr lang="en-US" altLang="zh-CN" sz="1600" dirty="0" smtClean="0"/>
              <a:t>handling [7].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It is an efficient way to improve NR spectral efficiency by employing interference-aware receiver. </a:t>
            </a:r>
          </a:p>
          <a:p>
            <a:pPr marL="274638" lvl="1" indent="-274638">
              <a:lnSpc>
                <a:spcPct val="90000"/>
              </a:lnSpc>
              <a:spcBef>
                <a:spcPts val="300"/>
              </a:spcBef>
              <a:buFont typeface="Arial" pitchFamily="34" charset="0"/>
              <a:buChar char="•"/>
            </a:pPr>
            <a:r>
              <a:rPr lang="en-US" altLang="zh-CN" sz="2000" dirty="0" smtClean="0"/>
              <a:t>Propose to consider performance requirements with the following receivers: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GB" altLang="zh-CN" sz="1800" dirty="0" smtClean="0"/>
              <a:t>BS side: </a:t>
            </a:r>
            <a:endParaRPr lang="zh-CN" altLang="zh-CN" sz="1800" dirty="0" smtClean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600" dirty="0" smtClean="0"/>
              <a:t>PUSCH requirements with enhanced receivers for handling co-channel inter-cell interference</a:t>
            </a:r>
            <a:endParaRPr lang="zh-CN" altLang="zh-CN" sz="1600" dirty="0" smtClean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600" dirty="0" smtClean="0"/>
              <a:t>PUSCH requirements with enhanced receivers for handling co-channel intra-cell inter-stream/user interference</a:t>
            </a:r>
            <a:endParaRPr lang="zh-CN" altLang="zh-CN" sz="1600" dirty="0" smtClean="0"/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GB" altLang="zh-CN" sz="1800" dirty="0" smtClean="0"/>
              <a:t>UE side: PDSCH requirements with enhanced receivers for handling co-channel inter-cell interference</a:t>
            </a:r>
            <a:endParaRPr lang="zh-CN" altLang="zh-CN" sz="1800" dirty="0" smtClean="0"/>
          </a:p>
          <a:p>
            <a:pPr>
              <a:lnSpc>
                <a:spcPct val="90000"/>
              </a:lnSpc>
              <a:spcBef>
                <a:spcPts val="300"/>
              </a:spcBef>
            </a:pP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600" dirty="0" smtClean="0"/>
              <a:t>CA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3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400" dirty="0" smtClean="0"/>
              <a:t>Motivation</a:t>
            </a:r>
          </a:p>
          <a:p>
            <a:pPr lvl="1"/>
            <a:r>
              <a:rPr lang="en-GB" altLang="zh-CN" sz="2000" dirty="0" smtClean="0"/>
              <a:t>In Rel-15, the RF requirements has been specified for both intra-band and inter-band NR CA [9].</a:t>
            </a:r>
          </a:p>
          <a:p>
            <a:pPr lvl="1"/>
            <a:r>
              <a:rPr lang="en-GB" altLang="zh-CN" sz="2000" dirty="0" smtClean="0"/>
              <a:t>However, for the performance part, only some SDR requirements are defined for NR CA, while the other requirements for NR CA has been de-prioritized [10]. </a:t>
            </a:r>
          </a:p>
          <a:p>
            <a:pPr lvl="1"/>
            <a:r>
              <a:rPr lang="en-GB" altLang="zh-CN" sz="2000" dirty="0" smtClean="0"/>
              <a:t>To verify the correct implementation of NR CA feature, PDSCH normal demodulation requirements</a:t>
            </a:r>
            <a:r>
              <a:rPr lang="en-US" altLang="zh-CN" sz="2000" dirty="0" smtClean="0"/>
              <a:t> </a:t>
            </a:r>
            <a:r>
              <a:rPr lang="en-GB" altLang="zh-CN" sz="2000" dirty="0" smtClean="0"/>
              <a:t>for CA needs to be defined. </a:t>
            </a:r>
          </a:p>
          <a:p>
            <a:pPr marL="342900" lvl="1" indent="-342900">
              <a:spcBef>
                <a:spcPts val="1800"/>
              </a:spcBef>
              <a:buFont typeface="Arial" pitchFamily="34" charset="0"/>
              <a:buChar char="•"/>
            </a:pPr>
            <a:r>
              <a:rPr lang="en-US" altLang="zh-CN" sz="2400" dirty="0" smtClean="0"/>
              <a:t>Propose to consider the following performance requirements:</a:t>
            </a:r>
          </a:p>
          <a:p>
            <a:pPr lvl="1"/>
            <a:r>
              <a:rPr lang="en-GB" altLang="zh-CN" sz="2000" dirty="0" smtClean="0"/>
              <a:t>UE side: PDSCH normal demodulation requirements</a:t>
            </a:r>
            <a:endParaRPr lang="zh-CN" altLang="zh-CN" sz="20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Proposal and scope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96752"/>
            <a:ext cx="8352928" cy="4525963"/>
          </a:xfrm>
        </p:spPr>
        <p:txBody>
          <a:bodyPr>
            <a:noAutofit/>
          </a:bodyPr>
          <a:lstStyle/>
          <a:p>
            <a:pPr marL="274638" indent="-274638" hangingPunct="0">
              <a:lnSpc>
                <a:spcPct val="95000"/>
              </a:lnSpc>
            </a:pPr>
            <a:r>
              <a:rPr lang="en-GB" altLang="zh-CN" sz="2000" dirty="0" smtClean="0"/>
              <a:t>The general objective is to define performance requirements for the selected NR features that are </a:t>
            </a:r>
            <a:r>
              <a:rPr lang="en-US" altLang="zh-CN" sz="2000" dirty="0" smtClean="0"/>
              <a:t>specified in Rel-15 core part but not covered in Rel-15 performance part.</a:t>
            </a:r>
            <a:endParaRPr lang="zh-CN" altLang="zh-CN" sz="1800" dirty="0" smtClean="0"/>
          </a:p>
          <a:p>
            <a:pPr marL="274638" indent="-274638" hangingPunct="0">
              <a:lnSpc>
                <a:spcPct val="95000"/>
              </a:lnSpc>
            </a:pPr>
            <a:r>
              <a:rPr lang="en-US" altLang="zh-CN" sz="2000" dirty="0" smtClean="0"/>
              <a:t>The main objectives are as follows:</a:t>
            </a:r>
            <a:endParaRPr lang="zh-CN" altLang="zh-CN" sz="1800" dirty="0" smtClean="0"/>
          </a:p>
          <a:p>
            <a:pPr marL="625475" lvl="1" indent="-260350">
              <a:lnSpc>
                <a:spcPct val="95000"/>
              </a:lnSpc>
            </a:pPr>
            <a:r>
              <a:rPr lang="en-GB" altLang="zh-CN" sz="1900" dirty="0" smtClean="0"/>
              <a:t>Phase I (Q1 2019 to Q2 2019):</a:t>
            </a:r>
            <a:endParaRPr lang="zh-CN" altLang="zh-CN" sz="1900" dirty="0" smtClean="0"/>
          </a:p>
          <a:p>
            <a:pPr marL="990600" lvl="2" indent="-274638" defTabSz="990600">
              <a:lnSpc>
                <a:spcPct val="95000"/>
              </a:lnSpc>
            </a:pPr>
            <a:r>
              <a:rPr lang="en-GB" altLang="zh-CN" sz="1800" dirty="0" smtClean="0"/>
              <a:t>Identify the scope and objectives for UE demodulation requirements, CSI requirements and BS demodulation requirements.</a:t>
            </a:r>
            <a:endParaRPr lang="zh-CN" altLang="zh-CN" sz="1800" dirty="0" smtClean="0"/>
          </a:p>
          <a:p>
            <a:pPr marL="990600" lvl="2" indent="-274638" defTabSz="990600">
              <a:lnSpc>
                <a:spcPct val="95000"/>
              </a:lnSpc>
            </a:pPr>
            <a:r>
              <a:rPr lang="en-GB" altLang="zh-CN" sz="1800" dirty="0" smtClean="0"/>
              <a:t>Consider the features listed in slide #3 to #5</a:t>
            </a:r>
            <a:r>
              <a:rPr lang="en-US" altLang="zh-CN" sz="1800" dirty="0" smtClean="0"/>
              <a:t>, and make further down-selection and/or prioritization among them.</a:t>
            </a:r>
          </a:p>
          <a:p>
            <a:pPr marL="625475" lvl="1" indent="-260350">
              <a:lnSpc>
                <a:spcPct val="95000"/>
              </a:lnSpc>
            </a:pPr>
            <a:r>
              <a:rPr lang="en-GB" altLang="zh-CN" sz="1900" dirty="0" smtClean="0"/>
              <a:t>Phase II (from Q2 2019 to Q4 2019):</a:t>
            </a:r>
            <a:endParaRPr lang="zh-CN" altLang="zh-CN" sz="1900" dirty="0" smtClean="0"/>
          </a:p>
          <a:p>
            <a:pPr marL="990600" lvl="2" indent="-274638" defTabSz="990600">
              <a:lnSpc>
                <a:spcPct val="95000"/>
              </a:lnSpc>
            </a:pPr>
            <a:r>
              <a:rPr lang="en-GB" altLang="zh-CN" sz="1800" dirty="0" smtClean="0"/>
              <a:t>Specify the UE demodulation performance requirements based on the outcome from Phase I.</a:t>
            </a:r>
            <a:endParaRPr lang="zh-CN" altLang="zh-CN" sz="1800" dirty="0" smtClean="0"/>
          </a:p>
          <a:p>
            <a:pPr marL="990600" lvl="2" indent="-274638" defTabSz="990600">
              <a:lnSpc>
                <a:spcPct val="95000"/>
              </a:lnSpc>
            </a:pPr>
            <a:r>
              <a:rPr lang="en-GB" altLang="zh-CN" sz="1800" dirty="0" smtClean="0"/>
              <a:t>Specify the UE CSI reporting performance requirements based on the outcome from Phase I.</a:t>
            </a:r>
            <a:endParaRPr lang="zh-CN" altLang="zh-CN" sz="1800" dirty="0" smtClean="0"/>
          </a:p>
          <a:p>
            <a:pPr marL="990600" lvl="2" indent="-274638" defTabSz="990600">
              <a:lnSpc>
                <a:spcPct val="95000"/>
              </a:lnSpc>
            </a:pPr>
            <a:r>
              <a:rPr lang="en-GB" altLang="zh-CN" sz="1800" dirty="0" smtClean="0"/>
              <a:t>Specify the BS demodulation performance requirements and conformance test requirements based on the outcome from Phase I.</a:t>
            </a:r>
            <a:endParaRPr lang="zh-CN" altLang="zh-CN" sz="1800" dirty="0" smtClean="0"/>
          </a:p>
          <a:p>
            <a:pPr marL="990600" lvl="2" indent="-274638" defTabSz="990600">
              <a:lnSpc>
                <a:spcPct val="95000"/>
              </a:lnSpc>
            </a:pPr>
            <a:r>
              <a:rPr lang="en-GB" altLang="zh-CN" sz="1800" dirty="0" smtClean="0"/>
              <a:t>Discuss which set(s) of requirements can be release independent from Rel-15.</a:t>
            </a:r>
            <a:endParaRPr lang="zh-CN" altLang="zh-CN" sz="1800" dirty="0" smtClean="0"/>
          </a:p>
          <a:p>
            <a:pPr lvl="1">
              <a:lnSpc>
                <a:spcPct val="95000"/>
              </a:lnSpc>
            </a:pPr>
            <a:endParaRPr lang="zh-CN" altLang="zh-CN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References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208" y="1196752"/>
            <a:ext cx="8003232" cy="5184576"/>
          </a:xfrm>
        </p:spPr>
        <p:txBody>
          <a:bodyPr>
            <a:noAutofit/>
          </a:bodyPr>
          <a:lstStyle/>
          <a:p>
            <a:pPr indent="-576000">
              <a:buNone/>
            </a:pPr>
            <a:r>
              <a:rPr lang="en-US" altLang="zh-CN" sz="1600" dirty="0" smtClean="0"/>
              <a:t>[1]	RP-181278, Status Report of WI on New Radio Access Technology; </a:t>
            </a:r>
            <a:r>
              <a:rPr lang="en-US" altLang="zh-CN" sz="1600" dirty="0" err="1" smtClean="0"/>
              <a:t>rapporteur</a:t>
            </a:r>
            <a:r>
              <a:rPr lang="en-US" altLang="zh-CN" sz="1600" dirty="0" smtClean="0"/>
              <a:t>: NTT DOCOMO, RAN #80, Jun 2018.</a:t>
            </a:r>
          </a:p>
          <a:p>
            <a:pPr indent="-576000">
              <a:buNone/>
            </a:pPr>
            <a:r>
              <a:rPr lang="en-US" altLang="zh-CN" sz="1600" dirty="0" smtClean="0"/>
              <a:t>[2]	 RP-181477, New SID on Physical Layer Enhancements for NR URLLC, </a:t>
            </a:r>
            <a:r>
              <a:rPr lang="en-US" altLang="zh-CN" sz="1600" dirty="0" err="1" smtClean="0"/>
              <a:t>Huawei</a:t>
            </a:r>
            <a:r>
              <a:rPr lang="en-US" altLang="zh-CN" sz="1600" dirty="0" smtClean="0"/>
              <a:t>, </a:t>
            </a:r>
            <a:r>
              <a:rPr lang="en-US" altLang="zh-CN" sz="1600" dirty="0" err="1" smtClean="0"/>
              <a:t>HiSilicon</a:t>
            </a:r>
            <a:r>
              <a:rPr lang="en-US" altLang="zh-CN" sz="1600" dirty="0" smtClean="0"/>
              <a:t>, Nokia, Nokia Shanghai Bell, RAN #80, Jun 2018.</a:t>
            </a:r>
          </a:p>
          <a:p>
            <a:pPr indent="-576000">
              <a:buNone/>
            </a:pPr>
            <a:r>
              <a:rPr lang="en-US" altLang="zh-CN" sz="1600" dirty="0" smtClean="0"/>
              <a:t>[3]	R4-1809336, </a:t>
            </a:r>
            <a:r>
              <a:rPr lang="en-US" altLang="ja-JP" sz="1600" dirty="0" smtClean="0"/>
              <a:t>WF on NR PUSCH demodulation requirements, Nokia, Nokia Shanghai Bell, RAN4 AH-1807, Jul 2018. </a:t>
            </a:r>
            <a:endParaRPr lang="en-US" altLang="zh-CN" sz="1600" dirty="0" smtClean="0"/>
          </a:p>
          <a:p>
            <a:pPr indent="-576000">
              <a:buNone/>
            </a:pPr>
            <a:r>
              <a:rPr lang="en-US" altLang="zh-CN" sz="1600" dirty="0" smtClean="0"/>
              <a:t>[4]	R4-1809392, </a:t>
            </a:r>
            <a:r>
              <a:rPr lang="en-GB" altLang="zh-CN" sz="1600" dirty="0" smtClean="0"/>
              <a:t>Way forward on NR UE PDSCH demodulation requirements, NTT DOCOMO, Intel Corporation, </a:t>
            </a:r>
            <a:r>
              <a:rPr lang="en-US" altLang="ja-JP" sz="1600" dirty="0" smtClean="0"/>
              <a:t>RAN4 AH-1807, Jul 2018. </a:t>
            </a:r>
            <a:endParaRPr lang="en-US" altLang="zh-CN" sz="1600" dirty="0" smtClean="0"/>
          </a:p>
          <a:p>
            <a:pPr indent="-576000">
              <a:buNone/>
            </a:pPr>
            <a:r>
              <a:rPr lang="en-US" altLang="zh-CN" sz="1600" dirty="0" smtClean="0"/>
              <a:t>[5]	TS 36.101, E-UTRA User Equipment (UE) radio transmission and reception</a:t>
            </a:r>
          </a:p>
          <a:p>
            <a:pPr indent="-576000">
              <a:buNone/>
            </a:pPr>
            <a:r>
              <a:rPr lang="en-US" altLang="zh-CN" sz="1600" dirty="0" smtClean="0"/>
              <a:t>[6]	TS 36.104, E-UTRA  Base Station (BS) radio transmission and reception</a:t>
            </a:r>
          </a:p>
          <a:p>
            <a:pPr indent="-576000">
              <a:buNone/>
            </a:pPr>
            <a:r>
              <a:rPr lang="en-US" altLang="zh-CN" sz="1600" dirty="0" smtClean="0"/>
              <a:t>[7]	R4-1813942, </a:t>
            </a:r>
            <a:r>
              <a:rPr lang="en-US" altLang="ja-JP" sz="1600" dirty="0" smtClean="0"/>
              <a:t>WF for NR PUSCH demodulation</a:t>
            </a:r>
            <a:r>
              <a:rPr lang="en-US" altLang="zh-CN" sz="1600" dirty="0" smtClean="0"/>
              <a:t>, Nokia, Nokia Shanghai Bell, RAN4 #88bis, Oct 2018. </a:t>
            </a:r>
          </a:p>
          <a:p>
            <a:pPr indent="-576000">
              <a:buNone/>
            </a:pPr>
            <a:r>
              <a:rPr lang="en-US" altLang="zh-CN" sz="1600" dirty="0" smtClean="0"/>
              <a:t>[8]	</a:t>
            </a:r>
            <a:r>
              <a:rPr lang="en-GB" altLang="zh-CN" sz="1600" dirty="0" smtClean="0"/>
              <a:t>R4-1814239, </a:t>
            </a:r>
            <a:r>
              <a:rPr lang="en-US" altLang="zh-CN" sz="1600" dirty="0" smtClean="0"/>
              <a:t>Simulation assumptions for NR PDSCH demodulation performance requirements, Intel, RAN4 #88bis, Oct 2018. </a:t>
            </a:r>
          </a:p>
          <a:p>
            <a:pPr indent="-576000">
              <a:buNone/>
            </a:pPr>
            <a:r>
              <a:rPr lang="en-US" altLang="zh-CN" sz="1600" dirty="0" smtClean="0"/>
              <a:t>[9]	TS 37.865-01-01, NR Carrier Aggregation for intra-band (m Down Link (DL) / 1 Up Link (UL) bands) and inter-band (n Down Link (DL) / 1 Up Link (UL) bands)</a:t>
            </a:r>
          </a:p>
          <a:p>
            <a:pPr indent="-576000">
              <a:buNone/>
            </a:pPr>
            <a:r>
              <a:rPr lang="en-US" altLang="zh-CN" sz="1600" dirty="0" smtClean="0"/>
              <a:t>[10] R4-1814238, </a:t>
            </a:r>
            <a:r>
              <a:rPr lang="en-GB" altLang="zh-CN" sz="1600" dirty="0" smtClean="0"/>
              <a:t>Way forward on NR UE PDSCH demodulation requirements and General aspects, </a:t>
            </a:r>
            <a:r>
              <a:rPr lang="en-US" altLang="zh-CN" sz="1600" dirty="0" smtClean="0"/>
              <a:t>Intel, RAN4 #88bis, Oct 2018. </a:t>
            </a:r>
            <a:r>
              <a:rPr lang="en-US" altLang="zh-CN" sz="1800" dirty="0" smtClean="0"/>
              <a:t/>
            </a:r>
            <a:br>
              <a:rPr lang="en-US" altLang="zh-CN" sz="1800" dirty="0" smtClean="0"/>
            </a:br>
            <a:r>
              <a:rPr lang="en-US" altLang="zh-CN" sz="1800" dirty="0" smtClean="0"/>
              <a:t> </a:t>
            </a:r>
            <a:br>
              <a:rPr lang="en-US" altLang="zh-CN" sz="1800" dirty="0" smtClean="0"/>
            </a:br>
            <a:endParaRPr lang="en-US" altLang="zh-CN" sz="1800" dirty="0" smtClean="0"/>
          </a:p>
          <a:p>
            <a:pPr indent="-576000">
              <a:buNone/>
            </a:pPr>
            <a:endParaRPr lang="en-US" altLang="zh-CN" sz="18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2433662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ea typeface="微软雅黑" pitchFamily="34" charset="-122"/>
              </a:rPr>
              <a:t>Thanks</a:t>
            </a:r>
            <a:r>
              <a:rPr lang="en-US" altLang="zh-CN" sz="5400" dirty="0">
                <a:ea typeface="微软雅黑" pitchFamily="34" charset="-122"/>
              </a:rPr>
              <a:t>!</a:t>
            </a:r>
            <a:endParaRPr lang="zh-CN" altLang="en-US" sz="5400" dirty="0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1193</TotalTime>
  <Words>694</Words>
  <Application>Microsoft Office PowerPoint</Application>
  <PresentationFormat>全屏显示(4:3)</PresentationFormat>
  <Paragraphs>78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Motivation for new WI on NR performance requirement enhancement</vt:lpstr>
      <vt:lpstr>General motivation</vt:lpstr>
      <vt:lpstr>URLLC related features</vt:lpstr>
      <vt:lpstr>Interference-aware receivers</vt:lpstr>
      <vt:lpstr>CA requirements</vt:lpstr>
      <vt:lpstr>Proposal and scope</vt:lpstr>
      <vt:lpstr>References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NR performance requirement enhancement</dc:title>
  <dc:creator>Yang Shan</dc:creator>
  <cp:lastModifiedBy>China Telecom</cp:lastModifiedBy>
  <cp:revision>79</cp:revision>
  <dcterms:created xsi:type="dcterms:W3CDTF">2018-11-27T07:36:46Z</dcterms:created>
  <dcterms:modified xsi:type="dcterms:W3CDTF">2018-12-03T06:25:42Z</dcterms:modified>
</cp:coreProperties>
</file>