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68" r:id="rId4"/>
    <p:sldId id="269" r:id="rId5"/>
    <p:sldId id="270" r:id="rId6"/>
    <p:sldId id="266" r:id="rId7"/>
    <p:sldId id="267" r:id="rId8"/>
    <p:sldId id="273" r:id="rId9"/>
    <p:sldId id="257" r:id="rId10"/>
    <p:sldId id="258" r:id="rId11"/>
    <p:sldId id="259" r:id="rId12"/>
    <p:sldId id="260" r:id="rId13"/>
    <p:sldId id="261" r:id="rId14"/>
    <p:sldId id="263" r:id="rId15"/>
    <p:sldId id="264" r:id="rId16"/>
    <p:sldId id="265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69" autoAdjust="0"/>
    <p:restoredTop sz="94660"/>
  </p:normalViewPr>
  <p:slideViewPr>
    <p:cSldViewPr snapToGrid="0">
      <p:cViewPr varScale="1">
        <p:scale>
          <a:sx n="73" d="100"/>
          <a:sy n="73" d="100"/>
        </p:scale>
        <p:origin x="60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AD92F-A418-4E3C-8029-87C8F0F1F55C}" type="datetimeFigureOut">
              <a:rPr lang="en-GB" smtClean="0"/>
              <a:t>03/09/2018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ED3DF-0386-4AFD-9D0D-D88D475A47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57201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AD92F-A418-4E3C-8029-87C8F0F1F55C}" type="datetimeFigureOut">
              <a:rPr lang="en-GB" smtClean="0"/>
              <a:t>03/09/2018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ED3DF-0386-4AFD-9D0D-D88D475A47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80412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AD92F-A418-4E3C-8029-87C8F0F1F55C}" type="datetimeFigureOut">
              <a:rPr lang="en-GB" smtClean="0"/>
              <a:t>03/09/2018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ED3DF-0386-4AFD-9D0D-D88D475A47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77109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AD92F-A418-4E3C-8029-87C8F0F1F55C}" type="datetimeFigureOut">
              <a:rPr lang="en-GB" smtClean="0"/>
              <a:t>03/09/2018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ED3DF-0386-4AFD-9D0D-D88D475A47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33557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AD92F-A418-4E3C-8029-87C8F0F1F55C}" type="datetimeFigureOut">
              <a:rPr lang="en-GB" smtClean="0"/>
              <a:t>03/09/2018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ED3DF-0386-4AFD-9D0D-D88D475A47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92581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AD92F-A418-4E3C-8029-87C8F0F1F55C}" type="datetimeFigureOut">
              <a:rPr lang="en-GB" smtClean="0"/>
              <a:t>03/09/2018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ED3DF-0386-4AFD-9D0D-D88D475A47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82018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AD92F-A418-4E3C-8029-87C8F0F1F55C}" type="datetimeFigureOut">
              <a:rPr lang="en-GB" smtClean="0"/>
              <a:t>03/09/2018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ED3DF-0386-4AFD-9D0D-D88D475A47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79423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AD92F-A418-4E3C-8029-87C8F0F1F55C}" type="datetimeFigureOut">
              <a:rPr lang="en-GB" smtClean="0"/>
              <a:t>03/09/2018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ED3DF-0386-4AFD-9D0D-D88D475A47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31713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AD92F-A418-4E3C-8029-87C8F0F1F55C}" type="datetimeFigureOut">
              <a:rPr lang="en-GB" smtClean="0"/>
              <a:t>03/09/2018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ED3DF-0386-4AFD-9D0D-D88D475A47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981311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AD92F-A418-4E3C-8029-87C8F0F1F55C}" type="datetimeFigureOut">
              <a:rPr lang="en-GB" smtClean="0"/>
              <a:t>03/09/2018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ED3DF-0386-4AFD-9D0D-D88D475A47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59504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AD92F-A418-4E3C-8029-87C8F0F1F55C}" type="datetimeFigureOut">
              <a:rPr lang="en-GB" smtClean="0"/>
              <a:t>03/09/2018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ED3DF-0386-4AFD-9D0D-D88D475A47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45090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9AD92F-A418-4E3C-8029-87C8F0F1F55C}" type="datetimeFigureOut">
              <a:rPr lang="en-GB" smtClean="0"/>
              <a:t>03/09/2018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1ED3DF-0386-4AFD-9D0D-D88D475A47F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01816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Dynamic Power Sharing vs. Dynamic NR </a:t>
            </a:r>
            <a:r>
              <a:rPr lang="en-US" dirty="0" smtClean="0"/>
              <a:t>Dropping </a:t>
            </a:r>
            <a:br>
              <a:rPr lang="en-US" dirty="0" smtClean="0"/>
            </a:br>
            <a:r>
              <a:rPr lang="en-US" sz="4400" dirty="0" smtClean="0"/>
              <a:t>(Concerns </a:t>
            </a:r>
            <a:r>
              <a:rPr lang="en-US" sz="4400" dirty="0"/>
              <a:t>about NR transmissions for </a:t>
            </a:r>
            <a:r>
              <a:rPr lang="en-US" sz="4400" dirty="0" smtClean="0"/>
              <a:t>EN-DC </a:t>
            </a:r>
            <a:r>
              <a:rPr lang="en-US" sz="4400" dirty="0"/>
              <a:t>under power limited </a:t>
            </a:r>
            <a:r>
              <a:rPr lang="en-US" sz="4400" dirty="0" smtClean="0"/>
              <a:t>condition)</a:t>
            </a:r>
            <a:endParaRPr lang="en-GB" sz="4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RP-181891</a:t>
            </a:r>
          </a:p>
          <a:p>
            <a:r>
              <a:rPr lang="en-US" dirty="0" smtClean="0"/>
              <a:t>RAN#81, Gold Coast, Australia</a:t>
            </a:r>
          </a:p>
          <a:p>
            <a:r>
              <a:rPr lang="en-US" dirty="0" smtClean="0"/>
              <a:t>10-13 September, 2018</a:t>
            </a:r>
          </a:p>
          <a:p>
            <a:r>
              <a:rPr lang="en-US" dirty="0" smtClean="0"/>
              <a:t>Sprint, </a:t>
            </a:r>
            <a:r>
              <a:rPr lang="en-US" smtClean="0"/>
              <a:t>Deutsche Telekom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07477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 smtClean="0"/>
              <a:t>Calculation of </a:t>
            </a:r>
            <a:r>
              <a:rPr lang="en-GB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GB" baseline="-25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CMAX_ EN-DC _</a:t>
            </a:r>
            <a:r>
              <a:rPr lang="en-GB" baseline="-25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 </a:t>
            </a:r>
            <a:r>
              <a:rPr lang="en-US" dirty="0" smtClean="0"/>
              <a:t> in 38.101-3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0" marR="0" fontAlgn="base" hangingPunct="0">
              <a:lnSpc>
                <a:spcPct val="115000"/>
              </a:lnSpc>
              <a:spcBef>
                <a:spcPts val="0"/>
              </a:spcBef>
              <a:spcAft>
                <a:spcPts val="900"/>
              </a:spcAft>
              <a:tabLst>
                <a:tab pos="2880360" algn="ctr"/>
                <a:tab pos="5760720" algn="r"/>
              </a:tabLst>
            </a:pPr>
            <a:r>
              <a:rPr lang="en-GB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If 10 log</a:t>
            </a:r>
            <a:r>
              <a:rPr lang="en-GB" baseline="-25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GB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[</a:t>
            </a:r>
            <a:r>
              <a:rPr lang="en-GB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GB" baseline="-25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CMAX</a:t>
            </a:r>
            <a:r>
              <a:rPr lang="en-GB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baseline="-25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 _</a:t>
            </a:r>
            <a:r>
              <a:rPr lang="en-GB" i="1" baseline="-25000" dirty="0" smtClean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baseline="-25000" dirty="0" smtClean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E-</a:t>
            </a:r>
            <a:r>
              <a:rPr lang="en-GB" baseline="-25000" dirty="0" err="1" smtClean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UTRA</a:t>
            </a:r>
            <a:r>
              <a:rPr lang="en-GB" baseline="-25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GB" i="1" baseline="-25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GB" i="1" baseline="-25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GB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GB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+ </a:t>
            </a:r>
            <a:r>
              <a:rPr lang="en-GB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GB" baseline="-25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CMAX</a:t>
            </a:r>
            <a:r>
              <a:rPr lang="en-GB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3600" baseline="-25000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L,f,</a:t>
            </a:r>
            <a:r>
              <a:rPr lang="en-GB" sz="3600" i="1" baseline="-25000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c,,NR</a:t>
            </a:r>
            <a:r>
              <a:rPr lang="en-GB" sz="3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i="1" baseline="-25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GB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GB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GB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)] &gt; MIN {</a:t>
            </a:r>
            <a:r>
              <a:rPr lang="en-GB" sz="3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</a:t>
            </a:r>
            <a:r>
              <a:rPr lang="en-GB" sz="3600" baseline="-25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EMAX, EN-DC</a:t>
            </a:r>
            <a:r>
              <a:rPr lang="en-GB" sz="3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,</a:t>
            </a:r>
            <a:r>
              <a:rPr lang="en-GB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GB" baseline="-25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PowerClass</a:t>
            </a:r>
            <a:r>
              <a:rPr lang="en-GB" baseline="-25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EN-DC</a:t>
            </a:r>
            <a:r>
              <a:rPr lang="en-GB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en-GB" sz="3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indent="82804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Then </a:t>
            </a:r>
            <a:endParaRPr lang="en-GB" sz="3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ctr" fontAlgn="base" hangingPunct="0">
              <a:lnSpc>
                <a:spcPct val="115000"/>
              </a:lnSpc>
              <a:spcBef>
                <a:spcPts val="0"/>
              </a:spcBef>
              <a:spcAft>
                <a:spcPts val="900"/>
              </a:spcAft>
              <a:tabLst>
                <a:tab pos="2880360" algn="ctr"/>
                <a:tab pos="5760720" algn="r"/>
              </a:tabLst>
            </a:pPr>
            <a:r>
              <a:rPr lang="en-GB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GB" baseline="-25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CMAX_ EN-DC _L</a:t>
            </a:r>
            <a:r>
              <a:rPr lang="en-GB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GB" i="1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p,q</a:t>
            </a:r>
            <a:r>
              <a:rPr lang="en-GB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= MIN {10 log</a:t>
            </a:r>
            <a:r>
              <a:rPr lang="en-GB" baseline="-25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GB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[</a:t>
            </a:r>
            <a:r>
              <a:rPr lang="en-GB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GB" baseline="-25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CMAX</a:t>
            </a:r>
            <a:r>
              <a:rPr lang="en-GB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baseline="-25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 _</a:t>
            </a:r>
            <a:r>
              <a:rPr lang="en-GB" i="1" baseline="-25000" dirty="0" smtClean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baseline="-25000" dirty="0" smtClean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E-</a:t>
            </a:r>
            <a:r>
              <a:rPr lang="en-GB" baseline="-25000" dirty="0" err="1" smtClean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UTRA</a:t>
            </a:r>
            <a:r>
              <a:rPr lang="en-GB" baseline="-25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GB" i="1" baseline="-25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GB" i="1" baseline="-25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GB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GB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], </a:t>
            </a:r>
            <a:r>
              <a:rPr lang="en-GB" sz="3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</a:t>
            </a:r>
            <a:r>
              <a:rPr lang="en-GB" sz="3600" baseline="-25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EMAX, EN-DC</a:t>
            </a:r>
            <a:r>
              <a:rPr lang="en-GB" sz="3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,</a:t>
            </a:r>
            <a:r>
              <a:rPr lang="en-GB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GB" baseline="-25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PowerClass</a:t>
            </a:r>
            <a:r>
              <a:rPr lang="en-GB" baseline="-25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EN-DC</a:t>
            </a:r>
            <a:r>
              <a:rPr lang="en-GB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en-GB" sz="3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fontAlgn="base" hangingPunct="0">
              <a:lnSpc>
                <a:spcPct val="115000"/>
              </a:lnSpc>
              <a:spcBef>
                <a:spcPts val="0"/>
              </a:spcBef>
              <a:spcAft>
                <a:spcPts val="900"/>
              </a:spcAft>
              <a:tabLst>
                <a:tab pos="2880360" algn="ctr"/>
                <a:tab pos="5760720" algn="r"/>
              </a:tabLst>
            </a:pPr>
            <a:r>
              <a:rPr lang="en-GB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Else</a:t>
            </a:r>
            <a:endParaRPr lang="en-GB" sz="3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ctr" fontAlgn="base" hangingPunct="0">
              <a:lnSpc>
                <a:spcPct val="115000"/>
              </a:lnSpc>
              <a:spcBef>
                <a:spcPts val="0"/>
              </a:spcBef>
              <a:spcAft>
                <a:spcPts val="900"/>
              </a:spcAft>
              <a:tabLst>
                <a:tab pos="2880360" algn="ctr"/>
                <a:tab pos="5760720" algn="r"/>
              </a:tabLst>
            </a:pPr>
            <a:r>
              <a:rPr lang="en-GB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GB" baseline="-25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CMAX_ EN-DC _L</a:t>
            </a:r>
            <a:r>
              <a:rPr lang="en-GB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GB" i="1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p,q</a:t>
            </a:r>
            <a:r>
              <a:rPr lang="en-GB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= MIN {10 log</a:t>
            </a:r>
            <a:r>
              <a:rPr lang="en-GB" baseline="-25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GB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[</a:t>
            </a:r>
            <a:r>
              <a:rPr lang="en-GB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GB" baseline="-25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CMAX</a:t>
            </a:r>
            <a:r>
              <a:rPr lang="en-GB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baseline="-25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 _</a:t>
            </a:r>
            <a:r>
              <a:rPr lang="en-GB" i="1" baseline="-25000" dirty="0" smtClean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baseline="-25000" dirty="0" smtClean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E-</a:t>
            </a:r>
            <a:r>
              <a:rPr lang="en-GB" baseline="-25000" dirty="0" err="1" smtClean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UTRA</a:t>
            </a:r>
            <a:r>
              <a:rPr lang="en-GB" baseline="-25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GB" i="1" baseline="-25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GB" i="1" baseline="-25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GB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GB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+ </a:t>
            </a:r>
            <a:r>
              <a:rPr lang="en-GB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GB" baseline="-25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CMAX</a:t>
            </a:r>
            <a:r>
              <a:rPr lang="en-GB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3600" baseline="-25000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L,f,</a:t>
            </a:r>
            <a:r>
              <a:rPr lang="en-GB" sz="3600" i="1" baseline="-25000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c,,NR</a:t>
            </a:r>
            <a:r>
              <a:rPr lang="en-GB" sz="3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i="1" baseline="-25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GB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GB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GB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)], </a:t>
            </a:r>
            <a:r>
              <a:rPr lang="en-GB" sz="3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</a:t>
            </a:r>
            <a:r>
              <a:rPr lang="en-GB" sz="3600" baseline="-25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EMAX, EN-DC</a:t>
            </a:r>
            <a:r>
              <a:rPr lang="en-GB" sz="3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,</a:t>
            </a:r>
            <a:r>
              <a:rPr lang="en-GB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GB" baseline="-25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PowerClass</a:t>
            </a:r>
            <a:r>
              <a:rPr lang="en-GB" baseline="-25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EN-DC</a:t>
            </a:r>
            <a:r>
              <a:rPr lang="en-GB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en-GB" sz="3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where </a:t>
            </a:r>
            <a:endParaRPr lang="en-GB" sz="3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Times New Roman" panose="02020603050405020304" pitchFamily="18" charset="0"/>
              <a:buChar char="-"/>
            </a:pPr>
            <a:r>
              <a:rPr lang="en-GB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GB" baseline="-25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CMAX</a:t>
            </a:r>
            <a:r>
              <a:rPr lang="en-GB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baseline="-25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 _</a:t>
            </a:r>
            <a:r>
              <a:rPr lang="en-GB" i="1" baseline="-25000" dirty="0" smtClean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baseline="-25000" dirty="0" smtClean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E-</a:t>
            </a:r>
            <a:r>
              <a:rPr lang="en-GB" baseline="-25000" dirty="0" err="1" smtClean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UTRA</a:t>
            </a:r>
            <a:r>
              <a:rPr lang="en-GB" baseline="-25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GB" i="1" baseline="-25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GB" i="1" baseline="-25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GB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GB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is the E-UTRA higher limit of the maximum configured power </a:t>
            </a:r>
            <a:r>
              <a:rPr lang="en-US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expressed in linear scale; </a:t>
            </a:r>
            <a:endParaRPr lang="en-GB" sz="3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Times New Roman" panose="02020603050405020304" pitchFamily="18" charset="0"/>
              <a:buChar char="-"/>
            </a:pPr>
            <a:r>
              <a:rPr lang="en-GB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GB" baseline="-25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CMAX</a:t>
            </a:r>
            <a:r>
              <a:rPr lang="en-GB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baseline="-25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 _</a:t>
            </a:r>
            <a:r>
              <a:rPr lang="en-GB" i="1" baseline="-25000" dirty="0" smtClean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baseline="-25000" dirty="0" err="1" smtClean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NR</a:t>
            </a:r>
            <a:r>
              <a:rPr lang="en-GB" baseline="-25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GB" i="1" baseline="-25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GB" i="1" baseline="-25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GB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GB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is the NR higher limit of the maximum configured power </a:t>
            </a:r>
            <a:r>
              <a:rPr lang="en-US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expressed in linear scale; </a:t>
            </a:r>
            <a:endParaRPr lang="en-GB" sz="3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Times New Roman" panose="02020603050405020304" pitchFamily="18" charset="0"/>
              <a:buChar char="-"/>
            </a:pPr>
            <a:r>
              <a:rPr lang="en-GB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GB" baseline="-25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CMAX</a:t>
            </a:r>
            <a:r>
              <a:rPr lang="en-GB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baseline="-25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 _</a:t>
            </a:r>
            <a:r>
              <a:rPr lang="en-GB" i="1" baseline="-25000" dirty="0" smtClean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baseline="-25000" dirty="0" smtClean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E-</a:t>
            </a:r>
            <a:r>
              <a:rPr lang="en-GB" baseline="-25000" dirty="0" err="1" smtClean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UTRA</a:t>
            </a:r>
            <a:r>
              <a:rPr lang="en-GB" baseline="-25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GB" i="1" baseline="-25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GB" i="1" baseline="-25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GB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GB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is the E-UTRA lower limit of the maximum configured power </a:t>
            </a:r>
            <a:r>
              <a:rPr lang="en-US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expressed in linear scale; </a:t>
            </a:r>
            <a:endParaRPr lang="en-GB" sz="3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Times New Roman" panose="02020603050405020304" pitchFamily="18" charset="0"/>
              <a:buChar char="-"/>
            </a:pPr>
            <a:r>
              <a:rPr lang="en-GB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GB" baseline="-25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CMAX</a:t>
            </a:r>
            <a:r>
              <a:rPr lang="en-GB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baseline="-25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 _</a:t>
            </a:r>
            <a:r>
              <a:rPr lang="en-GB" i="1" baseline="-25000" dirty="0" smtClean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baseline="-25000" dirty="0" err="1" smtClean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NR,</a:t>
            </a:r>
            <a:r>
              <a:rPr lang="en-GB" i="1" baseline="-25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GB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GB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GB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is the NR lower limit of the maximum configured power </a:t>
            </a:r>
            <a:r>
              <a:rPr lang="en-US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expressed in linear scale;</a:t>
            </a:r>
            <a:endParaRPr lang="en-GB" sz="3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en-GB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GB" baseline="-25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PowerClass</a:t>
            </a:r>
            <a:r>
              <a:rPr lang="en-GB" baseline="-25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EN-DC</a:t>
            </a:r>
            <a:r>
              <a:rPr lang="en-GB" dirty="0" smtClean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is defined in sub-clause 6.2B.1.3-1 for inter-band EN-DC;</a:t>
            </a:r>
            <a:endParaRPr lang="en-GB" sz="3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GB" dirty="0" smtClean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GB" sz="3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en-GB" sz="3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</a:t>
            </a:r>
            <a:r>
              <a:rPr lang="en-GB" sz="3600" baseline="-25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EMAX, EN-DC </a:t>
            </a:r>
            <a:r>
              <a:rPr lang="en-US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is  </a:t>
            </a:r>
            <a:r>
              <a:rPr lang="en-GB" sz="3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</a:t>
            </a:r>
            <a:r>
              <a:rPr lang="en-GB" sz="3600" baseline="-25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MAX, EN-DC </a:t>
            </a:r>
            <a:r>
              <a:rPr lang="en-US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value signaled by RRC and defined in [7];</a:t>
            </a:r>
            <a:endParaRPr lang="en-GB" sz="3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99673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P</a:t>
            </a:r>
            <a:r>
              <a:rPr lang="en-US" baseline="-25000" dirty="0" smtClean="0"/>
              <a:t>CMAX</a:t>
            </a:r>
            <a:r>
              <a:rPr lang="en-US" dirty="0" smtClean="0"/>
              <a:t>  (In layman’s terms)	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err="1" smtClean="0"/>
              <a:t>Pcmax</a:t>
            </a:r>
            <a:r>
              <a:rPr lang="en-US" dirty="0" smtClean="0"/>
              <a:t> is the value that a UE uses for configured maximum output power. </a:t>
            </a:r>
          </a:p>
          <a:p>
            <a:r>
              <a:rPr lang="en-US" dirty="0" smtClean="0"/>
              <a:t>A UE is allowed to reduce its maximum transmit power below the UE power class and p-Max limits in order to meet emissions requirements </a:t>
            </a:r>
          </a:p>
          <a:p>
            <a:r>
              <a:rPr lang="en-US" dirty="0" smtClean="0"/>
              <a:t>RAN4 has specifications for Maximum Power Reduction (MPR) and Additional Maximum Power Reduction (A-MPR)</a:t>
            </a:r>
          </a:p>
          <a:p>
            <a:r>
              <a:rPr lang="en-US" dirty="0" smtClean="0"/>
              <a:t>RAN4 specifies a range of P</a:t>
            </a:r>
            <a:r>
              <a:rPr lang="en-US" baseline="-25000" dirty="0" smtClean="0"/>
              <a:t>CMAX_H </a:t>
            </a:r>
            <a:r>
              <a:rPr lang="en-US" dirty="0" smtClean="0"/>
              <a:t>and P</a:t>
            </a:r>
            <a:r>
              <a:rPr lang="en-US" baseline="-25000" dirty="0" smtClean="0"/>
              <a:t>CMAX_L</a:t>
            </a:r>
            <a:r>
              <a:rPr lang="en-US" dirty="0" smtClean="0"/>
              <a:t> that P</a:t>
            </a:r>
            <a:r>
              <a:rPr lang="en-US" baseline="-25000" dirty="0" smtClean="0"/>
              <a:t>CMAX</a:t>
            </a:r>
            <a:r>
              <a:rPr lang="en-US" dirty="0" smtClean="0"/>
              <a:t> can be configured between, where the lower value reflects maximum MPR/A-MPR. </a:t>
            </a:r>
          </a:p>
          <a:p>
            <a:r>
              <a:rPr lang="en-US" dirty="0" smtClean="0"/>
              <a:t>Under test, a UE is told to increase its power using the TPC UP command to ensure that reaches P</a:t>
            </a:r>
            <a:r>
              <a:rPr lang="en-US" baseline="-25000" dirty="0" smtClean="0"/>
              <a:t>CMAX</a:t>
            </a:r>
            <a:r>
              <a:rPr lang="en-US" dirty="0" smtClean="0"/>
              <a:t> and it does not take more back-off than necessary to meet emissions requirements.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6578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Pcmax</a:t>
            </a:r>
            <a:r>
              <a:rPr lang="en-US" dirty="0" smtClean="0"/>
              <a:t> for </a:t>
            </a:r>
            <a:r>
              <a:rPr lang="en-US" dirty="0" err="1" smtClean="0"/>
              <a:t>interband</a:t>
            </a:r>
            <a:r>
              <a:rPr lang="en-US" dirty="0" smtClean="0"/>
              <a:t> EN-DC for Type 1 UEs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For EN-DC there is </a:t>
            </a:r>
            <a:r>
              <a:rPr lang="en-US" dirty="0" err="1" smtClean="0"/>
              <a:t>Pcmax_LTE</a:t>
            </a:r>
            <a:r>
              <a:rPr lang="en-US" dirty="0" smtClean="0"/>
              <a:t>, </a:t>
            </a:r>
            <a:r>
              <a:rPr lang="en-US" dirty="0" err="1" smtClean="0"/>
              <a:t>Pcmax_NR</a:t>
            </a:r>
            <a:r>
              <a:rPr lang="en-US" dirty="0" smtClean="0"/>
              <a:t> and </a:t>
            </a:r>
            <a:r>
              <a:rPr lang="en-US" dirty="0" err="1" smtClean="0"/>
              <a:t>Pcmax_EN</a:t>
            </a:r>
            <a:r>
              <a:rPr lang="en-US" dirty="0" smtClean="0"/>
              <a:t>-DC, each of which has a range</a:t>
            </a:r>
          </a:p>
          <a:p>
            <a:r>
              <a:rPr lang="en-US" dirty="0" smtClean="0"/>
              <a:t>Type 1 (dynamic power sharing capable) UEs are supposed to be able to handle power sharing between LTE and NR. </a:t>
            </a:r>
            <a:endParaRPr lang="en-US" dirty="0"/>
          </a:p>
          <a:p>
            <a:r>
              <a:rPr lang="en-US" dirty="0" smtClean="0"/>
              <a:t>This </a:t>
            </a:r>
            <a:r>
              <a:rPr lang="en-US" dirty="0"/>
              <a:t>feature is named </a:t>
            </a:r>
            <a:r>
              <a:rPr lang="en-US" dirty="0" smtClean="0"/>
              <a:t>“Dynamic </a:t>
            </a:r>
            <a:r>
              <a:rPr lang="en-US" dirty="0"/>
              <a:t>Power Sharing</a:t>
            </a:r>
            <a:r>
              <a:rPr lang="en-US" dirty="0" smtClean="0"/>
              <a:t>,” </a:t>
            </a:r>
            <a:r>
              <a:rPr lang="en-US" dirty="0"/>
              <a:t>and not </a:t>
            </a:r>
            <a:r>
              <a:rPr lang="en-US" dirty="0" smtClean="0"/>
              <a:t>“Dynamic </a:t>
            </a:r>
            <a:r>
              <a:rPr lang="en-US" dirty="0"/>
              <a:t>NR </a:t>
            </a:r>
            <a:r>
              <a:rPr lang="en-US" dirty="0" smtClean="0"/>
              <a:t>Dropping”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25246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of a troubling scenario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P</a:t>
            </a:r>
            <a:r>
              <a:rPr lang="en-US" baseline="-25000" dirty="0" smtClean="0"/>
              <a:t>EMAX,EN-DC</a:t>
            </a:r>
            <a:r>
              <a:rPr lang="en-US" dirty="0" smtClean="0"/>
              <a:t>  = </a:t>
            </a:r>
            <a:r>
              <a:rPr lang="en-US" dirty="0" err="1" smtClean="0"/>
              <a:t>P</a:t>
            </a:r>
            <a:r>
              <a:rPr lang="en-US" baseline="-25000" dirty="0" err="1" smtClean="0"/>
              <a:t>PowerClass,EN</a:t>
            </a:r>
            <a:r>
              <a:rPr lang="en-US" baseline="-25000" dirty="0" smtClean="0"/>
              <a:t>-DC</a:t>
            </a:r>
            <a:r>
              <a:rPr lang="en-US" dirty="0" smtClean="0"/>
              <a:t> = 23 </a:t>
            </a:r>
            <a:r>
              <a:rPr lang="en-US" dirty="0" err="1" smtClean="0"/>
              <a:t>dBm</a:t>
            </a:r>
            <a:endParaRPr lang="en-US" dirty="0" smtClean="0"/>
          </a:p>
          <a:p>
            <a:pPr lvl="0"/>
            <a:r>
              <a:rPr lang="en-US" dirty="0" smtClean="0">
                <a:solidFill>
                  <a:prstClr val="black"/>
                </a:solidFill>
              </a:rPr>
              <a:t>P</a:t>
            </a:r>
            <a:r>
              <a:rPr lang="en-US" baseline="-25000" dirty="0" smtClean="0">
                <a:solidFill>
                  <a:prstClr val="black"/>
                </a:solidFill>
              </a:rPr>
              <a:t>CMAX </a:t>
            </a:r>
            <a:r>
              <a:rPr lang="en-US" baseline="-25000" dirty="0">
                <a:solidFill>
                  <a:prstClr val="black"/>
                </a:solidFill>
              </a:rPr>
              <a:t>L _ E-</a:t>
            </a:r>
            <a:r>
              <a:rPr lang="en-US" baseline="-25000" dirty="0" err="1">
                <a:solidFill>
                  <a:prstClr val="black"/>
                </a:solidFill>
              </a:rPr>
              <a:t>UTRA,c</a:t>
            </a:r>
            <a:r>
              <a:rPr lang="en-US" baseline="-25000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prstClr val="black"/>
                </a:solidFill>
              </a:rPr>
              <a:t>(p</a:t>
            </a:r>
            <a:r>
              <a:rPr lang="en-US" dirty="0" smtClean="0">
                <a:solidFill>
                  <a:prstClr val="black"/>
                </a:solidFill>
              </a:rPr>
              <a:t>) </a:t>
            </a:r>
            <a:r>
              <a:rPr lang="en-US" dirty="0">
                <a:solidFill>
                  <a:prstClr val="black"/>
                </a:solidFill>
              </a:rPr>
              <a:t>= </a:t>
            </a:r>
            <a:r>
              <a:rPr lang="en-US" dirty="0" smtClean="0">
                <a:solidFill>
                  <a:prstClr val="black"/>
                </a:solidFill>
              </a:rPr>
              <a:t>20 </a:t>
            </a:r>
            <a:r>
              <a:rPr lang="en-US" dirty="0" err="1" smtClean="0">
                <a:solidFill>
                  <a:prstClr val="black"/>
                </a:solidFill>
              </a:rPr>
              <a:t>dBm</a:t>
            </a:r>
            <a:endParaRPr lang="en-US" dirty="0" smtClean="0">
              <a:solidFill>
                <a:prstClr val="black"/>
              </a:solidFill>
            </a:endParaRPr>
          </a:p>
          <a:p>
            <a:r>
              <a:rPr lang="en-US" dirty="0">
                <a:solidFill>
                  <a:prstClr val="black"/>
                </a:solidFill>
              </a:rPr>
              <a:t>P</a:t>
            </a:r>
            <a:r>
              <a:rPr lang="en-US" baseline="-25000" dirty="0">
                <a:solidFill>
                  <a:prstClr val="black"/>
                </a:solidFill>
              </a:rPr>
              <a:t>CMAX L _ </a:t>
            </a:r>
            <a:r>
              <a:rPr lang="en-US" baseline="-25000" dirty="0" err="1" smtClean="0">
                <a:solidFill>
                  <a:prstClr val="black"/>
                </a:solidFill>
              </a:rPr>
              <a:t>NR,c</a:t>
            </a:r>
            <a:r>
              <a:rPr lang="en-US" baseline="-25000" dirty="0" smtClean="0">
                <a:solidFill>
                  <a:prstClr val="black"/>
                </a:solidFill>
              </a:rPr>
              <a:t> </a:t>
            </a:r>
            <a:r>
              <a:rPr lang="en-US" dirty="0" smtClean="0">
                <a:solidFill>
                  <a:prstClr val="black"/>
                </a:solidFill>
              </a:rPr>
              <a:t>(q) </a:t>
            </a:r>
            <a:r>
              <a:rPr lang="en-US" dirty="0">
                <a:solidFill>
                  <a:prstClr val="black"/>
                </a:solidFill>
              </a:rPr>
              <a:t>= </a:t>
            </a:r>
            <a:r>
              <a:rPr lang="en-US" dirty="0" smtClean="0">
                <a:solidFill>
                  <a:prstClr val="black"/>
                </a:solidFill>
              </a:rPr>
              <a:t>21 </a:t>
            </a:r>
            <a:r>
              <a:rPr lang="en-US" dirty="0" err="1">
                <a:solidFill>
                  <a:prstClr val="black"/>
                </a:solidFill>
              </a:rPr>
              <a:t>dBm</a:t>
            </a:r>
            <a:endParaRPr lang="en-US" dirty="0">
              <a:solidFill>
                <a:prstClr val="black"/>
              </a:solidFill>
            </a:endParaRPr>
          </a:p>
          <a:p>
            <a:pPr lvl="0"/>
            <a:r>
              <a:rPr lang="en-US" dirty="0">
                <a:solidFill>
                  <a:prstClr val="black"/>
                </a:solidFill>
              </a:rPr>
              <a:t>10 log10 [</a:t>
            </a:r>
            <a:r>
              <a:rPr lang="en-US" dirty="0" err="1">
                <a:solidFill>
                  <a:prstClr val="black"/>
                </a:solidFill>
              </a:rPr>
              <a:t>p</a:t>
            </a:r>
            <a:r>
              <a:rPr lang="en-US" baseline="-25000" dirty="0" err="1">
                <a:solidFill>
                  <a:prstClr val="black"/>
                </a:solidFill>
              </a:rPr>
              <a:t>CMAX</a:t>
            </a:r>
            <a:r>
              <a:rPr lang="en-US" baseline="-25000" dirty="0">
                <a:solidFill>
                  <a:prstClr val="black"/>
                </a:solidFill>
              </a:rPr>
              <a:t> L _ E-</a:t>
            </a:r>
            <a:r>
              <a:rPr lang="en-US" baseline="-25000" dirty="0" err="1">
                <a:solidFill>
                  <a:prstClr val="black"/>
                </a:solidFill>
              </a:rPr>
              <a:t>UTRA,c</a:t>
            </a:r>
            <a:r>
              <a:rPr lang="en-US" baseline="-25000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prstClr val="black"/>
                </a:solidFill>
              </a:rPr>
              <a:t>(p) + </a:t>
            </a:r>
            <a:r>
              <a:rPr lang="en-US" dirty="0" err="1">
                <a:solidFill>
                  <a:prstClr val="black"/>
                </a:solidFill>
              </a:rPr>
              <a:t>p</a:t>
            </a:r>
            <a:r>
              <a:rPr lang="en-US" baseline="-25000" dirty="0" err="1">
                <a:solidFill>
                  <a:prstClr val="black"/>
                </a:solidFill>
              </a:rPr>
              <a:t>CMAX</a:t>
            </a:r>
            <a:r>
              <a:rPr lang="en-US" baseline="-25000" dirty="0">
                <a:solidFill>
                  <a:prstClr val="black"/>
                </a:solidFill>
              </a:rPr>
              <a:t> </a:t>
            </a:r>
            <a:r>
              <a:rPr lang="en-US" baseline="-25000" dirty="0" err="1" smtClean="0">
                <a:solidFill>
                  <a:prstClr val="black"/>
                </a:solidFill>
              </a:rPr>
              <a:t>L,f,NR,c</a:t>
            </a:r>
            <a:r>
              <a:rPr lang="en-US" dirty="0" smtClean="0">
                <a:solidFill>
                  <a:prstClr val="black"/>
                </a:solidFill>
              </a:rPr>
              <a:t>(q</a:t>
            </a:r>
            <a:r>
              <a:rPr lang="en-US" dirty="0">
                <a:solidFill>
                  <a:prstClr val="black"/>
                </a:solidFill>
              </a:rPr>
              <a:t>)] &gt; MIN { P</a:t>
            </a:r>
            <a:r>
              <a:rPr lang="en-US" baseline="-25000" dirty="0">
                <a:solidFill>
                  <a:prstClr val="black"/>
                </a:solidFill>
              </a:rPr>
              <a:t>EMAX, EN-DC </a:t>
            </a:r>
            <a:r>
              <a:rPr lang="en-US" dirty="0">
                <a:solidFill>
                  <a:prstClr val="black"/>
                </a:solidFill>
              </a:rPr>
              <a:t>,</a:t>
            </a:r>
            <a:r>
              <a:rPr lang="en-US" dirty="0" err="1">
                <a:solidFill>
                  <a:prstClr val="black"/>
                </a:solidFill>
              </a:rPr>
              <a:t>P</a:t>
            </a:r>
            <a:r>
              <a:rPr lang="en-US" baseline="-25000" dirty="0" err="1">
                <a:solidFill>
                  <a:prstClr val="black"/>
                </a:solidFill>
              </a:rPr>
              <a:t>PowerClass</a:t>
            </a:r>
            <a:r>
              <a:rPr lang="en-US" baseline="-25000" dirty="0">
                <a:solidFill>
                  <a:prstClr val="black"/>
                </a:solidFill>
              </a:rPr>
              <a:t>, EN-DC</a:t>
            </a:r>
            <a:r>
              <a:rPr lang="en-US" dirty="0">
                <a:solidFill>
                  <a:prstClr val="black"/>
                </a:solidFill>
              </a:rPr>
              <a:t>}</a:t>
            </a:r>
          </a:p>
          <a:p>
            <a:pPr lvl="1"/>
            <a:r>
              <a:rPr lang="en-US" dirty="0">
                <a:solidFill>
                  <a:prstClr val="black"/>
                </a:solidFill>
              </a:rPr>
              <a:t>so </a:t>
            </a:r>
            <a:r>
              <a:rPr lang="en-US" sz="2800" dirty="0">
                <a:solidFill>
                  <a:prstClr val="black"/>
                </a:solidFill>
              </a:rPr>
              <a:t>P</a:t>
            </a:r>
            <a:r>
              <a:rPr lang="en-US" sz="2800" baseline="-25000" dirty="0">
                <a:solidFill>
                  <a:prstClr val="black"/>
                </a:solidFill>
              </a:rPr>
              <a:t>CMAX_ EN-DC _L</a:t>
            </a:r>
            <a:r>
              <a:rPr lang="en-US" sz="2800" dirty="0">
                <a:solidFill>
                  <a:prstClr val="black"/>
                </a:solidFill>
              </a:rPr>
              <a:t>(</a:t>
            </a:r>
            <a:r>
              <a:rPr lang="en-US" sz="2800" dirty="0" err="1">
                <a:solidFill>
                  <a:prstClr val="black"/>
                </a:solidFill>
              </a:rPr>
              <a:t>p,q</a:t>
            </a:r>
            <a:r>
              <a:rPr lang="en-US" sz="2800" dirty="0" smtClean="0">
                <a:solidFill>
                  <a:prstClr val="black"/>
                </a:solidFill>
              </a:rPr>
              <a:t>) </a:t>
            </a:r>
            <a:r>
              <a:rPr lang="en-US" dirty="0" smtClean="0">
                <a:solidFill>
                  <a:prstClr val="black"/>
                </a:solidFill>
              </a:rPr>
              <a:t>= </a:t>
            </a:r>
            <a:r>
              <a:rPr lang="en-US" sz="2800" dirty="0">
                <a:solidFill>
                  <a:prstClr val="black"/>
                </a:solidFill>
              </a:rPr>
              <a:t>P</a:t>
            </a:r>
            <a:r>
              <a:rPr lang="en-US" sz="2800" baseline="-25000" dirty="0">
                <a:solidFill>
                  <a:prstClr val="black"/>
                </a:solidFill>
              </a:rPr>
              <a:t>CMAX L _ E-</a:t>
            </a:r>
            <a:r>
              <a:rPr lang="en-US" sz="2800" baseline="-25000" dirty="0" err="1">
                <a:solidFill>
                  <a:prstClr val="black"/>
                </a:solidFill>
              </a:rPr>
              <a:t>UTRA,c</a:t>
            </a:r>
            <a:r>
              <a:rPr lang="en-US" sz="2800" baseline="-25000" dirty="0">
                <a:solidFill>
                  <a:prstClr val="black"/>
                </a:solidFill>
              </a:rPr>
              <a:t> </a:t>
            </a:r>
            <a:r>
              <a:rPr lang="en-US" sz="2800" dirty="0">
                <a:solidFill>
                  <a:prstClr val="black"/>
                </a:solidFill>
              </a:rPr>
              <a:t>(p) </a:t>
            </a:r>
            <a:r>
              <a:rPr lang="en-US" sz="2800" dirty="0" smtClean="0">
                <a:solidFill>
                  <a:prstClr val="black"/>
                </a:solidFill>
              </a:rPr>
              <a:t>= </a:t>
            </a:r>
            <a:r>
              <a:rPr lang="en-US" dirty="0" smtClean="0">
                <a:solidFill>
                  <a:prstClr val="black"/>
                </a:solidFill>
              </a:rPr>
              <a:t>20 </a:t>
            </a:r>
            <a:r>
              <a:rPr lang="en-US" dirty="0" err="1" smtClean="0">
                <a:solidFill>
                  <a:prstClr val="black"/>
                </a:solidFill>
              </a:rPr>
              <a:t>dBm</a:t>
            </a:r>
            <a:endParaRPr lang="en-US" dirty="0" smtClean="0">
              <a:solidFill>
                <a:prstClr val="black"/>
              </a:solidFill>
            </a:endParaRPr>
          </a:p>
          <a:p>
            <a:r>
              <a:rPr lang="en-US" dirty="0" smtClean="0">
                <a:solidFill>
                  <a:prstClr val="black"/>
                </a:solidFill>
              </a:rPr>
              <a:t>In this scenario, there is enough power left over that NR could be transmitted at 20 </a:t>
            </a:r>
            <a:r>
              <a:rPr lang="en-US" dirty="0" err="1" smtClean="0">
                <a:solidFill>
                  <a:prstClr val="black"/>
                </a:solidFill>
              </a:rPr>
              <a:t>dBm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 smtClean="0">
                <a:solidFill>
                  <a:prstClr val="black"/>
                </a:solidFill>
              </a:rPr>
              <a:t>and still have the UE output power be within the 23 </a:t>
            </a:r>
            <a:r>
              <a:rPr lang="en-US" dirty="0" err="1" smtClean="0">
                <a:solidFill>
                  <a:prstClr val="black"/>
                </a:solidFill>
              </a:rPr>
              <a:t>dBm</a:t>
            </a:r>
            <a:r>
              <a:rPr lang="en-US" dirty="0" smtClean="0">
                <a:solidFill>
                  <a:prstClr val="black"/>
                </a:solidFill>
              </a:rPr>
              <a:t> limit required by </a:t>
            </a:r>
            <a:r>
              <a:rPr lang="en-US" dirty="0" smtClean="0"/>
              <a:t>P</a:t>
            </a:r>
            <a:r>
              <a:rPr lang="en-US" baseline="-25000" dirty="0" smtClean="0"/>
              <a:t>EMAX,EN-DC</a:t>
            </a:r>
            <a:r>
              <a:rPr lang="en-US" dirty="0" smtClean="0"/>
              <a:t>  = </a:t>
            </a:r>
            <a:r>
              <a:rPr lang="en-US" dirty="0" err="1" smtClean="0"/>
              <a:t>P</a:t>
            </a:r>
            <a:r>
              <a:rPr lang="en-US" baseline="-25000" dirty="0" err="1" smtClean="0"/>
              <a:t>PowerClass,EN</a:t>
            </a:r>
            <a:r>
              <a:rPr lang="en-US" baseline="-25000" dirty="0" smtClean="0"/>
              <a:t>-DC</a:t>
            </a:r>
            <a:r>
              <a:rPr lang="en-US" dirty="0" smtClean="0"/>
              <a:t> = 23 </a:t>
            </a:r>
            <a:r>
              <a:rPr lang="en-US" dirty="0" err="1" smtClean="0"/>
              <a:t>dBm</a:t>
            </a:r>
            <a:r>
              <a:rPr lang="en-US" dirty="0" smtClean="0"/>
              <a:t>.</a:t>
            </a:r>
          </a:p>
          <a:p>
            <a:r>
              <a:rPr lang="en-US" dirty="0" smtClean="0">
                <a:solidFill>
                  <a:prstClr val="black"/>
                </a:solidFill>
              </a:rPr>
              <a:t>However, since </a:t>
            </a:r>
            <a:r>
              <a:rPr lang="en-US" dirty="0">
                <a:solidFill>
                  <a:prstClr val="black"/>
                </a:solidFill>
              </a:rPr>
              <a:t>P</a:t>
            </a:r>
            <a:r>
              <a:rPr lang="en-US" baseline="-25000" dirty="0">
                <a:solidFill>
                  <a:prstClr val="black"/>
                </a:solidFill>
              </a:rPr>
              <a:t>CMAX_ EN-DC _L</a:t>
            </a:r>
            <a:r>
              <a:rPr lang="en-US" dirty="0">
                <a:solidFill>
                  <a:prstClr val="black"/>
                </a:solidFill>
              </a:rPr>
              <a:t>(</a:t>
            </a:r>
            <a:r>
              <a:rPr lang="en-US" dirty="0" err="1">
                <a:solidFill>
                  <a:prstClr val="black"/>
                </a:solidFill>
              </a:rPr>
              <a:t>p,q</a:t>
            </a:r>
            <a:r>
              <a:rPr lang="en-US" dirty="0">
                <a:solidFill>
                  <a:prstClr val="black"/>
                </a:solidFill>
              </a:rPr>
              <a:t>) </a:t>
            </a:r>
            <a:r>
              <a:rPr lang="en-US" dirty="0" smtClean="0">
                <a:solidFill>
                  <a:prstClr val="black"/>
                </a:solidFill>
              </a:rPr>
              <a:t>is set to </a:t>
            </a:r>
            <a:r>
              <a:rPr lang="en-US" dirty="0">
                <a:solidFill>
                  <a:prstClr val="black"/>
                </a:solidFill>
              </a:rPr>
              <a:t>20 </a:t>
            </a:r>
            <a:r>
              <a:rPr lang="en-US" dirty="0" err="1" smtClean="0">
                <a:solidFill>
                  <a:prstClr val="black"/>
                </a:solidFill>
              </a:rPr>
              <a:t>dBm</a:t>
            </a:r>
            <a:r>
              <a:rPr lang="en-US" dirty="0" smtClean="0">
                <a:solidFill>
                  <a:prstClr val="black"/>
                </a:solidFill>
              </a:rPr>
              <a:t>, instead of reducing power by 1 dB and transmitting at 20 </a:t>
            </a:r>
            <a:r>
              <a:rPr lang="en-US" dirty="0" err="1" smtClean="0">
                <a:solidFill>
                  <a:prstClr val="black"/>
                </a:solidFill>
              </a:rPr>
              <a:t>dBm</a:t>
            </a:r>
            <a:r>
              <a:rPr lang="en-US" dirty="0" smtClean="0">
                <a:solidFill>
                  <a:prstClr val="black"/>
                </a:solidFill>
              </a:rPr>
              <a:t>, the UE is allowed to unilaterally decide to lower the NR power all the way to nothing (drop NR) for no good reason, other than a strict interpretation of TS 38.213 seems to allow it.  </a:t>
            </a:r>
          </a:p>
          <a:p>
            <a:r>
              <a:rPr lang="en-US" dirty="0" smtClean="0">
                <a:solidFill>
                  <a:prstClr val="black"/>
                </a:solidFill>
              </a:rPr>
              <a:t>MPR and/or A-MPR for NR would be untestable in this scenario, since NR is allowed to be completely dropped regardless of MPR or A-MPR.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11013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better approach? A simpler equation for P</a:t>
            </a:r>
            <a:r>
              <a:rPr lang="en-US" baseline="-25000" dirty="0" smtClean="0"/>
              <a:t>CMAX_EN-DC</a:t>
            </a:r>
            <a:endParaRPr lang="en-GB" baseline="-25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pPr marL="0" marR="0" fontAlgn="base" hangingPunct="0">
              <a:lnSpc>
                <a:spcPct val="115000"/>
              </a:lnSpc>
              <a:spcBef>
                <a:spcPts val="0"/>
              </a:spcBef>
              <a:spcAft>
                <a:spcPts val="900"/>
              </a:spcAft>
              <a:tabLst>
                <a:tab pos="2880360" algn="ctr"/>
                <a:tab pos="5760720" algn="r"/>
              </a:tabLst>
            </a:pPr>
            <a:r>
              <a:rPr lang="en-GB" strike="sngStrike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If 10 log</a:t>
            </a:r>
            <a:r>
              <a:rPr lang="en-GB" strike="sngStrike" baseline="-250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GB" strike="sngStrike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[</a:t>
            </a:r>
            <a:r>
              <a:rPr lang="en-GB" strike="sngStrike" dirty="0" err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GB" strike="sngStrike" baseline="-25000" dirty="0" err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CMAX</a:t>
            </a:r>
            <a:r>
              <a:rPr lang="en-GB" strike="sngStrike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trike="sngStrike" baseline="-250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 _</a:t>
            </a:r>
            <a:r>
              <a:rPr lang="en-GB" i="1" strike="sngStrike" baseline="-250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strike="sngStrike" baseline="-250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E-</a:t>
            </a:r>
            <a:r>
              <a:rPr lang="en-GB" strike="sngStrike" baseline="-25000" dirty="0" err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UTRA</a:t>
            </a:r>
            <a:r>
              <a:rPr lang="en-GB" strike="sngStrike" baseline="-25000" dirty="0" err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GB" i="1" strike="sngStrike" baseline="-25000" dirty="0" err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GB" i="1" strike="sngStrike" baseline="-250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trike="sngStrike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GB" i="1" strike="sngStrike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GB" strike="sngStrike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+ </a:t>
            </a:r>
            <a:r>
              <a:rPr lang="en-GB" strike="sngStrike" dirty="0" err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GB" strike="sngStrike" baseline="-25000" dirty="0" err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CMAX</a:t>
            </a:r>
            <a:r>
              <a:rPr lang="en-GB" strike="sngStrike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3600" strike="sngStrike" baseline="-25000" dirty="0" err="1" smtClean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L,f,</a:t>
            </a:r>
            <a:r>
              <a:rPr lang="en-GB" sz="3600" i="1" strike="sngStrike" baseline="-25000" dirty="0" err="1" smtClean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c,,NR</a:t>
            </a:r>
            <a:r>
              <a:rPr lang="en-GB" sz="3600" strike="sngStrike" dirty="0" smtClean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i="1" strike="sngStrike" baseline="-250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GB" strike="sngStrike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GB" i="1" strike="sngStrike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GB" strike="sngStrike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)] &gt; MIN {</a:t>
            </a:r>
            <a:r>
              <a:rPr lang="en-GB" sz="3600" strike="sngStrike" dirty="0" smtClean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</a:t>
            </a:r>
            <a:r>
              <a:rPr lang="en-GB" sz="3600" strike="sngStrike" baseline="-25000" dirty="0" smtClean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EMAX, EN-DC</a:t>
            </a:r>
            <a:r>
              <a:rPr lang="en-GB" sz="3600" strike="sngStrike" dirty="0" smtClean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,</a:t>
            </a:r>
            <a:r>
              <a:rPr lang="en-GB" strike="sngStrike" dirty="0" err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GB" strike="sngStrike" baseline="-25000" dirty="0" err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PowerClass</a:t>
            </a:r>
            <a:r>
              <a:rPr lang="en-GB" strike="sngStrike" baseline="-250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EN-DC</a:t>
            </a:r>
            <a:r>
              <a:rPr lang="en-GB" strike="sngStrike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en-GB" sz="3600" strike="sngStrike" dirty="0" smtClean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indent="82804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trike="sngStrike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Then </a:t>
            </a:r>
            <a:endParaRPr lang="en-GB" sz="3600" strike="sngStrike" dirty="0" smtClean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ctr" fontAlgn="base" hangingPunct="0">
              <a:lnSpc>
                <a:spcPct val="115000"/>
              </a:lnSpc>
              <a:spcBef>
                <a:spcPts val="0"/>
              </a:spcBef>
              <a:spcAft>
                <a:spcPts val="900"/>
              </a:spcAft>
              <a:tabLst>
                <a:tab pos="2880360" algn="ctr"/>
                <a:tab pos="5760720" algn="r"/>
              </a:tabLst>
            </a:pPr>
            <a:r>
              <a:rPr lang="en-GB" strike="sngStrike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GB" strike="sngStrike" baseline="-250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CMAX_ EN-DC _L</a:t>
            </a:r>
            <a:r>
              <a:rPr lang="en-GB" strike="sngStrike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GB" i="1" strike="sngStrike" dirty="0" err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p,q</a:t>
            </a:r>
            <a:r>
              <a:rPr lang="en-GB" strike="sngStrike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= MIN {10 log</a:t>
            </a:r>
            <a:r>
              <a:rPr lang="en-GB" strike="sngStrike" baseline="-250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GB" strike="sngStrike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[</a:t>
            </a:r>
            <a:r>
              <a:rPr lang="en-GB" strike="sngStrike" dirty="0" err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GB" strike="sngStrike" baseline="-25000" dirty="0" err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CMAX</a:t>
            </a:r>
            <a:r>
              <a:rPr lang="en-GB" strike="sngStrike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trike="sngStrike" baseline="-250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 _</a:t>
            </a:r>
            <a:r>
              <a:rPr lang="en-GB" i="1" strike="sngStrike" baseline="-250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strike="sngStrike" baseline="-250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E-</a:t>
            </a:r>
            <a:r>
              <a:rPr lang="en-GB" strike="sngStrike" baseline="-25000" dirty="0" err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UTRA</a:t>
            </a:r>
            <a:r>
              <a:rPr lang="en-GB" strike="sngStrike" baseline="-25000" dirty="0" err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GB" i="1" strike="sngStrike" baseline="-25000" dirty="0" err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GB" i="1" strike="sngStrike" baseline="-250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trike="sngStrike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GB" i="1" strike="sngStrike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GB" strike="sngStrike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], </a:t>
            </a:r>
            <a:r>
              <a:rPr lang="en-GB" sz="3600" strike="sngStrike" dirty="0" smtClean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</a:t>
            </a:r>
            <a:r>
              <a:rPr lang="en-GB" sz="3600" strike="sngStrike" baseline="-25000" dirty="0" smtClean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EMAX, EN-DC</a:t>
            </a:r>
            <a:r>
              <a:rPr lang="en-GB" sz="3600" strike="sngStrike" dirty="0" smtClean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,</a:t>
            </a:r>
            <a:r>
              <a:rPr lang="en-GB" strike="sngStrike" dirty="0" err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GB" strike="sngStrike" baseline="-25000" dirty="0" err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PowerClass</a:t>
            </a:r>
            <a:r>
              <a:rPr lang="en-GB" strike="sngStrike" baseline="-250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EN-DC</a:t>
            </a:r>
            <a:r>
              <a:rPr lang="en-GB" strike="sngStrike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en-GB" sz="3600" strike="sngStrike" dirty="0" smtClean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fontAlgn="base" hangingPunct="0">
              <a:lnSpc>
                <a:spcPct val="115000"/>
              </a:lnSpc>
              <a:spcBef>
                <a:spcPts val="0"/>
              </a:spcBef>
              <a:spcAft>
                <a:spcPts val="900"/>
              </a:spcAft>
              <a:tabLst>
                <a:tab pos="2880360" algn="ctr"/>
                <a:tab pos="5760720" algn="r"/>
              </a:tabLst>
            </a:pPr>
            <a:r>
              <a:rPr lang="en-GB" strike="sngStrike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Else</a:t>
            </a:r>
            <a:endParaRPr lang="en-GB" sz="3600" strike="sngStrike" dirty="0" smtClean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ctr" fontAlgn="base" hangingPunct="0">
              <a:lnSpc>
                <a:spcPct val="115000"/>
              </a:lnSpc>
              <a:spcBef>
                <a:spcPts val="0"/>
              </a:spcBef>
              <a:spcAft>
                <a:spcPts val="900"/>
              </a:spcAft>
              <a:tabLst>
                <a:tab pos="2880360" algn="ctr"/>
                <a:tab pos="5760720" algn="r"/>
              </a:tabLst>
            </a:pPr>
            <a:r>
              <a:rPr lang="en-GB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GB" baseline="-25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CMAX_ EN-DC _L</a:t>
            </a:r>
            <a:r>
              <a:rPr lang="en-GB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GB" i="1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p,q</a:t>
            </a:r>
            <a:r>
              <a:rPr lang="en-GB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= MIN {10 log</a:t>
            </a:r>
            <a:r>
              <a:rPr lang="en-GB" baseline="-25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GB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[</a:t>
            </a:r>
            <a:r>
              <a:rPr lang="en-GB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GB" baseline="-25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CMAX</a:t>
            </a:r>
            <a:r>
              <a:rPr lang="en-GB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baseline="-25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 _</a:t>
            </a:r>
            <a:r>
              <a:rPr lang="en-GB" i="1" baseline="-25000" dirty="0" smtClean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baseline="-25000" dirty="0" smtClean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E-</a:t>
            </a:r>
            <a:r>
              <a:rPr lang="en-GB" baseline="-25000" dirty="0" err="1" smtClean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UTRA</a:t>
            </a:r>
            <a:r>
              <a:rPr lang="en-GB" baseline="-25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GB" i="1" baseline="-25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GB" i="1" baseline="-25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GB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GB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+ </a:t>
            </a:r>
            <a:r>
              <a:rPr lang="en-GB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GB" baseline="-25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CMAX_</a:t>
            </a:r>
            <a:r>
              <a:rPr lang="en-GB" sz="3600" baseline="-25000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L_</a:t>
            </a:r>
            <a:r>
              <a:rPr lang="en-GB" sz="3600" i="1" baseline="-25000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NR,c</a:t>
            </a:r>
            <a:r>
              <a:rPr lang="en-GB" sz="3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GB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GB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)], </a:t>
            </a:r>
            <a:r>
              <a:rPr lang="en-GB" sz="3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</a:t>
            </a:r>
            <a:r>
              <a:rPr lang="en-GB" sz="3600" baseline="-25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EMAX, EN-DC</a:t>
            </a:r>
            <a:r>
              <a:rPr lang="en-GB" sz="3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,</a:t>
            </a:r>
            <a:r>
              <a:rPr lang="en-GB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GB" baseline="-25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PowerClass</a:t>
            </a:r>
            <a:r>
              <a:rPr lang="en-GB" baseline="-25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EN-DC</a:t>
            </a:r>
            <a:r>
              <a:rPr lang="en-GB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en-GB" sz="3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600200" lvl="4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endParaRPr lang="en-US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dirty="0">
                <a:solidFill>
                  <a:srgbClr val="FF0000"/>
                </a:solidFill>
              </a:rPr>
              <a:t>If 10 log</a:t>
            </a:r>
            <a:r>
              <a:rPr lang="en-US" baseline="-25000" dirty="0">
                <a:solidFill>
                  <a:srgbClr val="FF0000"/>
                </a:solidFill>
              </a:rPr>
              <a:t>10</a:t>
            </a:r>
            <a:r>
              <a:rPr lang="en-US" dirty="0">
                <a:solidFill>
                  <a:srgbClr val="FF0000"/>
                </a:solidFill>
              </a:rPr>
              <a:t> [</a:t>
            </a:r>
            <a:r>
              <a:rPr lang="en-US" dirty="0" err="1">
                <a:solidFill>
                  <a:srgbClr val="FF0000"/>
                </a:solidFill>
              </a:rPr>
              <a:t>p</a:t>
            </a:r>
            <a:r>
              <a:rPr lang="en-US" baseline="-25000" dirty="0" err="1">
                <a:solidFill>
                  <a:srgbClr val="FF0000"/>
                </a:solidFill>
              </a:rPr>
              <a:t>CMAX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baseline="-25000" dirty="0">
                <a:solidFill>
                  <a:srgbClr val="FF0000"/>
                </a:solidFill>
              </a:rPr>
              <a:t>L _</a:t>
            </a:r>
            <a:r>
              <a:rPr lang="en-US" i="1" baseline="-25000" dirty="0">
                <a:solidFill>
                  <a:srgbClr val="FF0000"/>
                </a:solidFill>
              </a:rPr>
              <a:t> </a:t>
            </a:r>
            <a:r>
              <a:rPr lang="en-US" baseline="-25000" dirty="0">
                <a:solidFill>
                  <a:srgbClr val="FF0000"/>
                </a:solidFill>
              </a:rPr>
              <a:t>E-</a:t>
            </a:r>
            <a:r>
              <a:rPr lang="en-US" baseline="-25000" dirty="0" err="1">
                <a:solidFill>
                  <a:srgbClr val="FF0000"/>
                </a:solidFill>
              </a:rPr>
              <a:t>UTRA,</a:t>
            </a:r>
            <a:r>
              <a:rPr lang="en-US" i="1" baseline="-25000" dirty="0" err="1">
                <a:solidFill>
                  <a:srgbClr val="FF0000"/>
                </a:solidFill>
              </a:rPr>
              <a:t>c</a:t>
            </a:r>
            <a:r>
              <a:rPr lang="en-US" i="1" baseline="-25000" dirty="0">
                <a:solidFill>
                  <a:srgbClr val="FF0000"/>
                </a:solidFill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(</a:t>
            </a:r>
            <a:r>
              <a:rPr lang="en-US" i="1" dirty="0">
                <a:solidFill>
                  <a:srgbClr val="FF0000"/>
                </a:solidFill>
              </a:rPr>
              <a:t>p</a:t>
            </a:r>
            <a:r>
              <a:rPr lang="en-US" dirty="0">
                <a:solidFill>
                  <a:srgbClr val="FF0000"/>
                </a:solidFill>
              </a:rPr>
              <a:t>) + </a:t>
            </a:r>
            <a:r>
              <a:rPr lang="en-US" dirty="0" err="1">
                <a:solidFill>
                  <a:srgbClr val="FF0000"/>
                </a:solidFill>
              </a:rPr>
              <a:t>p</a:t>
            </a:r>
            <a:r>
              <a:rPr lang="en-US" baseline="-25000" dirty="0" err="1">
                <a:solidFill>
                  <a:srgbClr val="FF0000"/>
                </a:solidFill>
              </a:rPr>
              <a:t>CMAX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baseline="-25000" dirty="0" err="1">
                <a:solidFill>
                  <a:srgbClr val="FF0000"/>
                </a:solidFill>
              </a:rPr>
              <a:t>L,f,</a:t>
            </a:r>
            <a:r>
              <a:rPr lang="en-US" i="1" baseline="-25000" dirty="0" err="1">
                <a:solidFill>
                  <a:srgbClr val="FF0000"/>
                </a:solidFill>
              </a:rPr>
              <a:t>c,,NR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i="1" baseline="-25000" dirty="0">
                <a:solidFill>
                  <a:srgbClr val="FF0000"/>
                </a:solidFill>
              </a:rPr>
              <a:t>c</a:t>
            </a:r>
            <a:r>
              <a:rPr lang="en-US" dirty="0">
                <a:solidFill>
                  <a:srgbClr val="FF0000"/>
                </a:solidFill>
              </a:rPr>
              <a:t>(</a:t>
            </a:r>
            <a:r>
              <a:rPr lang="en-US" i="1" dirty="0">
                <a:solidFill>
                  <a:srgbClr val="FF0000"/>
                </a:solidFill>
              </a:rPr>
              <a:t>q</a:t>
            </a:r>
            <a:r>
              <a:rPr lang="en-US" dirty="0">
                <a:solidFill>
                  <a:srgbClr val="FF0000"/>
                </a:solidFill>
              </a:rPr>
              <a:t>)] &gt; MIN { P</a:t>
            </a:r>
            <a:r>
              <a:rPr lang="en-US" baseline="-25000" dirty="0">
                <a:solidFill>
                  <a:srgbClr val="FF0000"/>
                </a:solidFill>
              </a:rPr>
              <a:t>EMAX, EN-DC</a:t>
            </a:r>
            <a:r>
              <a:rPr lang="en-US" dirty="0">
                <a:solidFill>
                  <a:srgbClr val="FF0000"/>
                </a:solidFill>
              </a:rPr>
              <a:t> ,</a:t>
            </a:r>
            <a:r>
              <a:rPr lang="en-US" dirty="0" err="1">
                <a:solidFill>
                  <a:srgbClr val="FF0000"/>
                </a:solidFill>
              </a:rPr>
              <a:t>P</a:t>
            </a:r>
            <a:r>
              <a:rPr lang="en-US" baseline="-25000" dirty="0" err="1">
                <a:solidFill>
                  <a:srgbClr val="FF0000"/>
                </a:solidFill>
              </a:rPr>
              <a:t>PowerClass</a:t>
            </a:r>
            <a:r>
              <a:rPr lang="en-US" baseline="-25000" dirty="0">
                <a:solidFill>
                  <a:srgbClr val="FF0000"/>
                </a:solidFill>
              </a:rPr>
              <a:t>, </a:t>
            </a:r>
            <a:r>
              <a:rPr lang="en-US" baseline="-25000" dirty="0" smtClean="0">
                <a:solidFill>
                  <a:srgbClr val="FF0000"/>
                </a:solidFill>
              </a:rPr>
              <a:t>EN-DC</a:t>
            </a:r>
            <a:r>
              <a:rPr lang="en-US" dirty="0" smtClean="0">
                <a:solidFill>
                  <a:srgbClr val="FF0000"/>
                </a:solidFill>
              </a:rPr>
              <a:t>}</a:t>
            </a:r>
            <a:r>
              <a:rPr lang="en-GB" dirty="0">
                <a:solidFill>
                  <a:srgbClr val="FF0000"/>
                </a:solidFill>
              </a:rPr>
              <a:t> </a:t>
            </a:r>
            <a:r>
              <a:rPr lang="en-GB" dirty="0" smtClean="0">
                <a:solidFill>
                  <a:srgbClr val="FF0000"/>
                </a:solidFill>
              </a:rPr>
              <a:t>t</a:t>
            </a:r>
            <a:r>
              <a:rPr lang="en-US" dirty="0" smtClean="0">
                <a:solidFill>
                  <a:srgbClr val="FF0000"/>
                </a:solidFill>
              </a:rPr>
              <a:t>hen </a:t>
            </a:r>
            <a:r>
              <a:rPr lang="en-US" dirty="0">
                <a:solidFill>
                  <a:srgbClr val="FF0000"/>
                </a:solidFill>
              </a:rPr>
              <a:t>LTE keeps the </a:t>
            </a:r>
            <a:r>
              <a:rPr lang="en-US" dirty="0" err="1">
                <a:solidFill>
                  <a:srgbClr val="FF0000"/>
                </a:solidFill>
              </a:rPr>
              <a:t>p</a:t>
            </a:r>
            <a:r>
              <a:rPr lang="en-US" baseline="-25000" dirty="0" err="1">
                <a:solidFill>
                  <a:srgbClr val="FF0000"/>
                </a:solidFill>
              </a:rPr>
              <a:t>CMAX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baseline="-25000" dirty="0">
                <a:solidFill>
                  <a:srgbClr val="FF0000"/>
                </a:solidFill>
              </a:rPr>
              <a:t>L _</a:t>
            </a:r>
            <a:r>
              <a:rPr lang="en-US" i="1" baseline="-25000" dirty="0">
                <a:solidFill>
                  <a:srgbClr val="FF0000"/>
                </a:solidFill>
              </a:rPr>
              <a:t> </a:t>
            </a:r>
            <a:r>
              <a:rPr lang="en-US" baseline="-25000" dirty="0">
                <a:solidFill>
                  <a:srgbClr val="FF0000"/>
                </a:solidFill>
              </a:rPr>
              <a:t>E-</a:t>
            </a:r>
            <a:r>
              <a:rPr lang="en-US" baseline="-25000" dirty="0" err="1">
                <a:solidFill>
                  <a:srgbClr val="FF0000"/>
                </a:solidFill>
              </a:rPr>
              <a:t>UTRA,</a:t>
            </a:r>
            <a:r>
              <a:rPr lang="en-US" i="1" baseline="-25000" dirty="0" err="1">
                <a:solidFill>
                  <a:srgbClr val="FF0000"/>
                </a:solidFill>
              </a:rPr>
              <a:t>c</a:t>
            </a:r>
            <a:r>
              <a:rPr lang="en-US" i="1" baseline="-25000" dirty="0">
                <a:solidFill>
                  <a:srgbClr val="FF0000"/>
                </a:solidFill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(</a:t>
            </a:r>
            <a:r>
              <a:rPr lang="en-US" i="1" dirty="0">
                <a:solidFill>
                  <a:srgbClr val="FF0000"/>
                </a:solidFill>
              </a:rPr>
              <a:t>p</a:t>
            </a:r>
            <a:r>
              <a:rPr lang="en-US" dirty="0">
                <a:solidFill>
                  <a:srgbClr val="FF0000"/>
                </a:solidFill>
              </a:rPr>
              <a:t>) and NR </a:t>
            </a:r>
            <a:r>
              <a:rPr lang="en-US" dirty="0" smtClean="0">
                <a:solidFill>
                  <a:srgbClr val="FF0000"/>
                </a:solidFill>
              </a:rPr>
              <a:t>power is </a:t>
            </a:r>
            <a:r>
              <a:rPr lang="en-US" dirty="0">
                <a:solidFill>
                  <a:srgbClr val="FF0000"/>
                </a:solidFill>
              </a:rPr>
              <a:t>scaled </a:t>
            </a:r>
            <a:r>
              <a:rPr lang="en-US" dirty="0" smtClean="0">
                <a:solidFill>
                  <a:srgbClr val="FF0000"/>
                </a:solidFill>
              </a:rPr>
              <a:t>down (may be dropped when below TBD threshold)</a:t>
            </a:r>
            <a:endParaRPr lang="en-GB" dirty="0" smtClean="0">
              <a:solidFill>
                <a:srgbClr val="FF0000"/>
              </a:solidFill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where </a:t>
            </a:r>
            <a:endParaRPr lang="en-GB" sz="3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Times New Roman" panose="02020603050405020304" pitchFamily="18" charset="0"/>
              <a:buChar char="-"/>
            </a:pPr>
            <a:r>
              <a:rPr lang="en-GB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GB" baseline="-25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CMAX</a:t>
            </a:r>
            <a:r>
              <a:rPr lang="en-GB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baseline="-25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 _</a:t>
            </a:r>
            <a:r>
              <a:rPr lang="en-GB" i="1" baseline="-25000" dirty="0" smtClean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baseline="-25000" dirty="0" smtClean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E-</a:t>
            </a:r>
            <a:r>
              <a:rPr lang="en-GB" baseline="-25000" dirty="0" err="1" smtClean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UTRA</a:t>
            </a:r>
            <a:r>
              <a:rPr lang="en-GB" baseline="-25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GB" i="1" baseline="-25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GB" i="1" baseline="-25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GB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GB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is the E-UTRA higher limit of the maximum configured power </a:t>
            </a:r>
            <a:r>
              <a:rPr lang="en-US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expressed in linear scale; </a:t>
            </a:r>
            <a:endParaRPr lang="en-GB" sz="3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Times New Roman" panose="02020603050405020304" pitchFamily="18" charset="0"/>
              <a:buChar char="-"/>
            </a:pPr>
            <a:r>
              <a:rPr lang="en-GB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GB" baseline="-25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CMAX</a:t>
            </a:r>
            <a:r>
              <a:rPr lang="en-GB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baseline="-25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 _</a:t>
            </a:r>
            <a:r>
              <a:rPr lang="en-GB" i="1" baseline="-25000" dirty="0" smtClean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baseline="-25000" dirty="0" err="1" smtClean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NR</a:t>
            </a:r>
            <a:r>
              <a:rPr lang="en-GB" baseline="-25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GB" i="1" baseline="-25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GB" i="1" baseline="-25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GB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GB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is the NR higher limit of the maximum configured power </a:t>
            </a:r>
            <a:r>
              <a:rPr lang="en-US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expressed in linear scale; </a:t>
            </a:r>
            <a:endParaRPr lang="en-GB" sz="3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Times New Roman" panose="02020603050405020304" pitchFamily="18" charset="0"/>
              <a:buChar char="-"/>
            </a:pPr>
            <a:r>
              <a:rPr lang="en-GB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GB" baseline="-25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CMAX</a:t>
            </a:r>
            <a:r>
              <a:rPr lang="en-GB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baseline="-25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 _</a:t>
            </a:r>
            <a:r>
              <a:rPr lang="en-GB" i="1" baseline="-25000" dirty="0" smtClean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baseline="-25000" dirty="0" smtClean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E-</a:t>
            </a:r>
            <a:r>
              <a:rPr lang="en-GB" baseline="-25000" dirty="0" err="1" smtClean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UTRA</a:t>
            </a:r>
            <a:r>
              <a:rPr lang="en-GB" baseline="-25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GB" i="1" baseline="-25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GB" i="1" baseline="-25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GB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GB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is the E-UTRA lower limit of the maximum configured power </a:t>
            </a:r>
            <a:r>
              <a:rPr lang="en-US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expressed in linear scale; </a:t>
            </a:r>
            <a:endParaRPr lang="en-GB" sz="3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Times New Roman" panose="02020603050405020304" pitchFamily="18" charset="0"/>
              <a:buChar char="-"/>
            </a:pPr>
            <a:r>
              <a:rPr lang="en-GB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GB" baseline="-25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CMAX</a:t>
            </a:r>
            <a:r>
              <a:rPr lang="en-GB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baseline="-25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 _</a:t>
            </a:r>
            <a:r>
              <a:rPr lang="en-GB" i="1" baseline="-25000" dirty="0" smtClean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baseline="-25000" dirty="0" err="1" smtClean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NR,</a:t>
            </a:r>
            <a:r>
              <a:rPr lang="en-GB" i="1" baseline="-25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GB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GB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GB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is the NR lower limit of the maximum configured power </a:t>
            </a:r>
            <a:r>
              <a:rPr lang="en-US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expressed in linear scale;</a:t>
            </a:r>
            <a:endParaRPr lang="en-GB" sz="3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en-GB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GB" baseline="-25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PowerClass</a:t>
            </a:r>
            <a:r>
              <a:rPr lang="en-GB" baseline="-25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EN-DC</a:t>
            </a:r>
            <a:r>
              <a:rPr lang="en-GB" dirty="0" smtClean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is defined in sub-clause 6.2B.1.3-1 for inter-band EN-DC;</a:t>
            </a:r>
            <a:endParaRPr lang="en-GB" sz="3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GB" dirty="0" smtClean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GB" sz="3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en-GB" sz="3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</a:t>
            </a:r>
            <a:r>
              <a:rPr lang="en-GB" sz="3600" baseline="-25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EMAX, EN-DC </a:t>
            </a:r>
            <a:r>
              <a:rPr lang="en-US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is  </a:t>
            </a:r>
            <a:r>
              <a:rPr lang="en-GB" sz="3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</a:t>
            </a:r>
            <a:r>
              <a:rPr lang="en-GB" sz="3600" baseline="-25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MAX, EN-DC </a:t>
            </a:r>
            <a:r>
              <a:rPr lang="en-US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value signaled by RRC and defined in [7];</a:t>
            </a:r>
            <a:endParaRPr lang="en-GB" sz="3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38892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Advantage of this approach?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UE would not be able to make an arbitrary decision on when to completely drop NR</a:t>
            </a:r>
          </a:p>
          <a:p>
            <a:r>
              <a:rPr lang="en-US" dirty="0" smtClean="0"/>
              <a:t>The NR UL transmissions can be combined via HARQ so that UL resources aren’t wasted</a:t>
            </a:r>
          </a:p>
          <a:p>
            <a:pPr lvl="0"/>
            <a:r>
              <a:rPr lang="en-US" dirty="0" smtClean="0"/>
              <a:t>MPR and A-MPR for EN-DC would be testable, even when </a:t>
            </a:r>
          </a:p>
          <a:p>
            <a:pPr marL="0" lvl="0" indent="0">
              <a:buNone/>
            </a:pPr>
            <a:r>
              <a:rPr lang="en-US" sz="2400" dirty="0" smtClean="0">
                <a:solidFill>
                  <a:prstClr val="black"/>
                </a:solidFill>
              </a:rPr>
              <a:t>10 </a:t>
            </a:r>
            <a:r>
              <a:rPr lang="en-US" sz="2400" dirty="0">
                <a:solidFill>
                  <a:prstClr val="black"/>
                </a:solidFill>
              </a:rPr>
              <a:t>log10 [</a:t>
            </a:r>
            <a:r>
              <a:rPr lang="en-US" sz="2400" dirty="0" err="1">
                <a:solidFill>
                  <a:prstClr val="black"/>
                </a:solidFill>
              </a:rPr>
              <a:t>p</a:t>
            </a:r>
            <a:r>
              <a:rPr lang="en-US" sz="2400" baseline="-25000" dirty="0" err="1">
                <a:solidFill>
                  <a:prstClr val="black"/>
                </a:solidFill>
              </a:rPr>
              <a:t>CMAX</a:t>
            </a:r>
            <a:r>
              <a:rPr lang="en-US" sz="2400" baseline="-25000" dirty="0">
                <a:solidFill>
                  <a:prstClr val="black"/>
                </a:solidFill>
              </a:rPr>
              <a:t> L _ E-</a:t>
            </a:r>
            <a:r>
              <a:rPr lang="en-US" sz="2400" baseline="-25000" dirty="0" err="1">
                <a:solidFill>
                  <a:prstClr val="black"/>
                </a:solidFill>
              </a:rPr>
              <a:t>UTRA,c</a:t>
            </a:r>
            <a:r>
              <a:rPr lang="en-US" sz="2400" baseline="-25000" dirty="0">
                <a:solidFill>
                  <a:prstClr val="black"/>
                </a:solidFill>
              </a:rPr>
              <a:t> </a:t>
            </a:r>
            <a:r>
              <a:rPr lang="en-US" sz="2400" dirty="0">
                <a:solidFill>
                  <a:prstClr val="black"/>
                </a:solidFill>
              </a:rPr>
              <a:t>(p) + </a:t>
            </a:r>
            <a:r>
              <a:rPr lang="en-US" sz="2400" dirty="0" err="1">
                <a:solidFill>
                  <a:prstClr val="black"/>
                </a:solidFill>
              </a:rPr>
              <a:t>p</a:t>
            </a:r>
            <a:r>
              <a:rPr lang="en-US" sz="2400" baseline="-25000" dirty="0" err="1">
                <a:solidFill>
                  <a:prstClr val="black"/>
                </a:solidFill>
              </a:rPr>
              <a:t>CMAX</a:t>
            </a:r>
            <a:r>
              <a:rPr lang="en-US" sz="2400" baseline="-25000" dirty="0">
                <a:solidFill>
                  <a:prstClr val="black"/>
                </a:solidFill>
              </a:rPr>
              <a:t> </a:t>
            </a:r>
            <a:r>
              <a:rPr lang="en-US" sz="2400" baseline="-25000" dirty="0" err="1">
                <a:solidFill>
                  <a:prstClr val="black"/>
                </a:solidFill>
              </a:rPr>
              <a:t>L,f,NR,c</a:t>
            </a:r>
            <a:r>
              <a:rPr lang="en-US" sz="2400" dirty="0">
                <a:solidFill>
                  <a:prstClr val="black"/>
                </a:solidFill>
              </a:rPr>
              <a:t>(q)] &gt; MIN { P</a:t>
            </a:r>
            <a:r>
              <a:rPr lang="en-US" sz="2400" baseline="-25000" dirty="0">
                <a:solidFill>
                  <a:prstClr val="black"/>
                </a:solidFill>
              </a:rPr>
              <a:t>EMAX, EN-DC </a:t>
            </a:r>
            <a:r>
              <a:rPr lang="en-US" sz="2400" dirty="0">
                <a:solidFill>
                  <a:prstClr val="black"/>
                </a:solidFill>
              </a:rPr>
              <a:t>,</a:t>
            </a:r>
            <a:r>
              <a:rPr lang="en-US" sz="2400" dirty="0" err="1">
                <a:solidFill>
                  <a:prstClr val="black"/>
                </a:solidFill>
              </a:rPr>
              <a:t>P</a:t>
            </a:r>
            <a:r>
              <a:rPr lang="en-US" sz="2400" baseline="-25000" dirty="0" err="1">
                <a:solidFill>
                  <a:prstClr val="black"/>
                </a:solidFill>
              </a:rPr>
              <a:t>PowerClass</a:t>
            </a:r>
            <a:r>
              <a:rPr lang="en-US" sz="2400" baseline="-25000" dirty="0">
                <a:solidFill>
                  <a:prstClr val="black"/>
                </a:solidFill>
              </a:rPr>
              <a:t>, EN-DC</a:t>
            </a:r>
            <a:r>
              <a:rPr lang="en-US" sz="2400" dirty="0" smtClean="0">
                <a:solidFill>
                  <a:prstClr val="black"/>
                </a:solidFill>
              </a:rPr>
              <a:t>}</a:t>
            </a:r>
          </a:p>
          <a:p>
            <a:pPr lvl="1"/>
            <a:r>
              <a:rPr lang="en-US" sz="2000" dirty="0">
                <a:solidFill>
                  <a:prstClr val="black"/>
                </a:solidFill>
              </a:rPr>
              <a:t>NR MPR/A-MPR could be exceeded only when necessary. </a:t>
            </a:r>
          </a:p>
          <a:p>
            <a:pPr marL="0" lvl="0" indent="0">
              <a:buNone/>
            </a:pPr>
            <a:endParaRPr lang="en-US" sz="2400" dirty="0">
              <a:solidFill>
                <a:prstClr val="black"/>
              </a:solidFill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18931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Downside of this approach?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953589" y="1838686"/>
                <a:ext cx="10857411" cy="4549049"/>
              </a:xfrm>
            </p:spPr>
            <p:txBody>
              <a:bodyPr>
                <a:normAutofit fontScale="92500" lnSpcReduction="20000"/>
              </a:bodyPr>
              <a:lstStyle/>
              <a:p>
                <a:r>
                  <a:rPr lang="en-US" dirty="0" smtClean="0"/>
                  <a:t>A slight discrepancy between RAN4 and RAN1, where NR could only be completely dropped when it would be below a threshold to be defined by RAN4.</a:t>
                </a:r>
              </a:p>
              <a:p>
                <a:pPr lvl="0"/>
                <a:r>
                  <a:rPr lang="en-US" sz="2600" dirty="0">
                    <a:solidFill>
                      <a:prstClr val="black"/>
                    </a:solidFill>
                  </a:rPr>
                  <a:t>One </a:t>
                </a:r>
                <a:r>
                  <a:rPr lang="en-US" sz="2600" dirty="0" smtClean="0">
                    <a:solidFill>
                      <a:prstClr val="black"/>
                    </a:solidFill>
                  </a:rPr>
                  <a:t>possible resolution would be to change one symbol </a:t>
                </a:r>
                <a:r>
                  <a:rPr lang="en-US" sz="2600" dirty="0">
                    <a:solidFill>
                      <a:prstClr val="black"/>
                    </a:solidFill>
                  </a:rPr>
                  <a:t>in TS 38.213 </a:t>
                </a:r>
                <a:r>
                  <a:rPr lang="en-US" sz="2600" dirty="0" smtClean="0">
                    <a:solidFill>
                      <a:prstClr val="black"/>
                    </a:solidFill>
                  </a:rPr>
                  <a:t>from </a:t>
                </a:r>
                <a:r>
                  <a:rPr lang="en-US" sz="2600" dirty="0">
                    <a:solidFill>
                      <a:prstClr val="black"/>
                    </a:solidFill>
                  </a:rPr>
                  <a:t>“</a:t>
                </a:r>
                <a14:m>
                  <m:oMath xmlns:m="http://schemas.openxmlformats.org/officeDocument/2006/math">
                    <m:r>
                      <a:rPr lang="en-US" sz="2600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≤</m:t>
                    </m:r>
                  </m:oMath>
                </a14:m>
                <a:r>
                  <a:rPr lang="en-US" sz="2600" dirty="0" smtClean="0">
                    <a:solidFill>
                      <a:prstClr val="black"/>
                    </a:solidFill>
                  </a:rPr>
                  <a:t>” to “</a:t>
                </a:r>
                <a:r>
                  <a:rPr lang="en-US" sz="2600" dirty="0" smtClean="0">
                    <a:solidFill>
                      <a:srgbClr val="FF0000"/>
                    </a:solidFill>
                  </a:rPr>
                  <a:t>=</a:t>
                </a:r>
                <a:r>
                  <a:rPr lang="en-US" sz="2600" dirty="0" smtClean="0">
                    <a:solidFill>
                      <a:prstClr val="black"/>
                    </a:solidFill>
                  </a:rPr>
                  <a:t>“ and added note as follows:</a:t>
                </a:r>
                <a:endParaRPr lang="en-US" sz="2600" dirty="0">
                  <a:solidFill>
                    <a:prstClr val="black"/>
                  </a:solidFill>
                </a:endParaRPr>
              </a:p>
              <a:p>
                <a:pPr lvl="1"/>
                <a:r>
                  <a:rPr lang="en-US" sz="2200" dirty="0">
                    <a:solidFill>
                      <a:prstClr val="black"/>
                    </a:solidFill>
                  </a:rPr>
                  <a:t>if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2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2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</m:acc>
                  </m:oMath>
                </a14:m>
                <a:r>
                  <a:rPr lang="en-US" sz="2200" baseline="-25000" dirty="0">
                    <a:solidFill>
                      <a:prstClr val="black"/>
                    </a:solidFill>
                  </a:rPr>
                  <a:t>MCG</a:t>
                </a:r>
                <a:r>
                  <a:rPr lang="en-US" sz="2200" dirty="0">
                    <a:solidFill>
                      <a:prstClr val="black"/>
                    </a:solidFill>
                  </a:rPr>
                  <a:t>(</a:t>
                </a:r>
                <a:r>
                  <a:rPr lang="en-US" sz="2200" i="1" dirty="0">
                    <a:solidFill>
                      <a:prstClr val="black"/>
                    </a:solidFill>
                  </a:rPr>
                  <a:t>i</a:t>
                </a:r>
                <a:r>
                  <a:rPr lang="en-US" sz="2200" baseline="-25000" dirty="0">
                    <a:solidFill>
                      <a:prstClr val="black"/>
                    </a:solidFill>
                  </a:rPr>
                  <a:t>1</a:t>
                </a:r>
                <a:r>
                  <a:rPr lang="en-US" sz="2200" dirty="0">
                    <a:solidFill>
                      <a:prstClr val="black"/>
                    </a:solidFill>
                  </a:rPr>
                  <a:t>)+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2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2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</m:acc>
                  </m:oMath>
                </a14:m>
                <a:r>
                  <a:rPr lang="en-US" sz="2200" baseline="-25000" dirty="0">
                    <a:solidFill>
                      <a:prstClr val="black"/>
                    </a:solidFill>
                  </a:rPr>
                  <a:t>SCG</a:t>
                </a:r>
                <a:r>
                  <a:rPr lang="en-US" sz="2200" dirty="0">
                    <a:solidFill>
                      <a:prstClr val="black"/>
                    </a:solidFill>
                  </a:rPr>
                  <a:t>(</a:t>
                </a:r>
                <a:r>
                  <a:rPr lang="en-US" sz="2200" i="1" dirty="0">
                    <a:solidFill>
                      <a:prstClr val="black"/>
                    </a:solidFill>
                  </a:rPr>
                  <a:t>i</a:t>
                </a:r>
                <a:r>
                  <a:rPr lang="en-US" sz="2200" baseline="-25000" dirty="0">
                    <a:solidFill>
                      <a:prstClr val="black"/>
                    </a:solidFill>
                  </a:rPr>
                  <a:t>2</a:t>
                </a:r>
                <a:r>
                  <a:rPr lang="en-US" sz="2200" dirty="0">
                    <a:solidFill>
                      <a:prstClr val="black"/>
                    </a:solidFill>
                  </a:rPr>
                  <a:t>) &gt;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22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acc>
                          <m:accPr>
                            <m:chr m:val="̂"/>
                            <m:ctrlPr>
                              <a:rPr lang="en-US" sz="22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22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</m:acc>
                      </m:e>
                      <m:sub>
                        <m:r>
                          <a:rPr lang="en-US" sz="22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𝑇𝑜𝑡𝑎𝑙</m:t>
                        </m:r>
                      </m:sub>
                      <m:sup>
                        <m:r>
                          <a:rPr lang="en-US" sz="22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𝐸𝑁</m:t>
                        </m:r>
                        <m:r>
                          <a:rPr lang="en-US" sz="22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2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𝐷𝐶</m:t>
                        </m:r>
                      </m:sup>
                    </m:sSubSup>
                  </m:oMath>
                </a14:m>
                <a:r>
                  <a:rPr lang="en-US" sz="2200" dirty="0">
                    <a:solidFill>
                      <a:prstClr val="black"/>
                    </a:solidFill>
                  </a:rPr>
                  <a:t>in any portion of slot </a:t>
                </a:r>
                <a:r>
                  <a:rPr lang="en-US" sz="2200" i="1" dirty="0">
                    <a:solidFill>
                      <a:prstClr val="black"/>
                    </a:solidFill>
                  </a:rPr>
                  <a:t>i</a:t>
                </a:r>
                <a:r>
                  <a:rPr lang="en-US" sz="2200" i="1" baseline="-25000" dirty="0">
                    <a:solidFill>
                      <a:prstClr val="black"/>
                    </a:solidFill>
                  </a:rPr>
                  <a:t>2</a:t>
                </a:r>
                <a:r>
                  <a:rPr lang="en-US" sz="2200" dirty="0">
                    <a:solidFill>
                      <a:prstClr val="black"/>
                    </a:solidFill>
                  </a:rPr>
                  <a:t>  of the SCG, </a:t>
                </a:r>
                <a:r>
                  <a:rPr lang="en-GB" sz="2200" dirty="0">
                    <a:solidFill>
                      <a:prstClr val="black"/>
                    </a:solidFill>
                  </a:rPr>
                  <a:t>the UE reduces </a:t>
                </a:r>
                <a:r>
                  <a:rPr lang="en-US" sz="2200" dirty="0">
                    <a:solidFill>
                      <a:prstClr val="black"/>
                    </a:solidFill>
                  </a:rPr>
                  <a:t>transmission power in any portion of slot </a:t>
                </a:r>
                <a:r>
                  <a:rPr lang="en-US" sz="2200" i="1" dirty="0">
                    <a:solidFill>
                      <a:prstClr val="black"/>
                    </a:solidFill>
                  </a:rPr>
                  <a:t>i</a:t>
                </a:r>
                <a:r>
                  <a:rPr lang="en-US" sz="2200" baseline="-25000" dirty="0">
                    <a:solidFill>
                      <a:prstClr val="black"/>
                    </a:solidFill>
                  </a:rPr>
                  <a:t>2</a:t>
                </a:r>
                <a:r>
                  <a:rPr lang="en-US" sz="2200" dirty="0">
                    <a:solidFill>
                      <a:prstClr val="black"/>
                    </a:solidFill>
                  </a:rPr>
                  <a:t> of the SCG so that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2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2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</m:acc>
                  </m:oMath>
                </a14:m>
                <a:r>
                  <a:rPr lang="en-US" sz="2200" baseline="-25000" dirty="0">
                    <a:solidFill>
                      <a:prstClr val="black"/>
                    </a:solidFill>
                  </a:rPr>
                  <a:t>MCG</a:t>
                </a:r>
                <a:r>
                  <a:rPr lang="en-US" sz="2200" dirty="0">
                    <a:solidFill>
                      <a:prstClr val="black"/>
                    </a:solidFill>
                  </a:rPr>
                  <a:t>(</a:t>
                </a:r>
                <a:r>
                  <a:rPr lang="en-US" sz="2200" i="1" dirty="0">
                    <a:solidFill>
                      <a:prstClr val="black"/>
                    </a:solidFill>
                  </a:rPr>
                  <a:t>i</a:t>
                </a:r>
                <a:r>
                  <a:rPr lang="en-US" sz="2200" baseline="-25000" dirty="0">
                    <a:solidFill>
                      <a:prstClr val="black"/>
                    </a:solidFill>
                  </a:rPr>
                  <a:t>1</a:t>
                </a:r>
                <a:r>
                  <a:rPr lang="en-US" sz="2200" dirty="0">
                    <a:solidFill>
                      <a:prstClr val="black"/>
                    </a:solidFill>
                  </a:rPr>
                  <a:t>)+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2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2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</m:acc>
                  </m:oMath>
                </a14:m>
                <a:r>
                  <a:rPr lang="en-US" sz="2200" dirty="0">
                    <a:solidFill>
                      <a:prstClr val="black"/>
                    </a:solidFill>
                  </a:rPr>
                  <a:t> </a:t>
                </a:r>
                <a:r>
                  <a:rPr lang="en-US" sz="2200" baseline="-25000" dirty="0">
                    <a:solidFill>
                      <a:prstClr val="black"/>
                    </a:solidFill>
                  </a:rPr>
                  <a:t>SCG</a:t>
                </a:r>
                <a:r>
                  <a:rPr lang="en-US" sz="2200" dirty="0">
                    <a:solidFill>
                      <a:prstClr val="black"/>
                    </a:solidFill>
                  </a:rPr>
                  <a:t>(</a:t>
                </a:r>
                <a:r>
                  <a:rPr lang="en-US" sz="2200" i="1" dirty="0">
                    <a:solidFill>
                      <a:prstClr val="black"/>
                    </a:solidFill>
                  </a:rPr>
                  <a:t>i</a:t>
                </a:r>
                <a:r>
                  <a:rPr lang="en-US" sz="2200" baseline="-25000" dirty="0">
                    <a:solidFill>
                      <a:prstClr val="black"/>
                    </a:solidFill>
                  </a:rPr>
                  <a:t>2</a:t>
                </a:r>
                <a:r>
                  <a:rPr lang="en-US" sz="2200" dirty="0">
                    <a:solidFill>
                      <a:prstClr val="black"/>
                    </a:solidFill>
                  </a:rPr>
                  <a:t>) </a:t>
                </a:r>
                <a14:m>
                  <m:oMath xmlns:m="http://schemas.openxmlformats.org/officeDocument/2006/math">
                    <m:r>
                      <a:rPr lang="en-US" sz="2200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≤</m:t>
                    </m:r>
                    <m:sSubSup>
                      <m:sSubSupPr>
                        <m:ctrlPr>
                          <a:rPr lang="en-US" sz="22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acc>
                          <m:accPr>
                            <m:chr m:val="̂"/>
                            <m:ctrlPr>
                              <a:rPr lang="en-US" sz="22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22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</m:acc>
                      </m:e>
                      <m:sub>
                        <m:r>
                          <a:rPr lang="en-US" sz="22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𝑇𝑜𝑡𝑎𝑙</m:t>
                        </m:r>
                      </m:sub>
                      <m:sup>
                        <m:r>
                          <a:rPr lang="en-US" sz="22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𝐸𝑁</m:t>
                        </m:r>
                        <m:r>
                          <a:rPr lang="en-US" sz="22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2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𝐷𝐶</m:t>
                        </m:r>
                      </m:sup>
                    </m:sSubSup>
                  </m:oMath>
                </a14:m>
                <a:r>
                  <a:rPr lang="en-US" sz="2200" dirty="0">
                    <a:solidFill>
                      <a:prstClr val="black"/>
                    </a:solidFill>
                  </a:rPr>
                  <a:t>  in any portion of slot </a:t>
                </a:r>
                <a:r>
                  <a:rPr lang="en-US" sz="2200" i="1" dirty="0">
                    <a:solidFill>
                      <a:prstClr val="black"/>
                    </a:solidFill>
                  </a:rPr>
                  <a:t>i</a:t>
                </a:r>
                <a:r>
                  <a:rPr lang="en-US" sz="2200" baseline="-25000" dirty="0">
                    <a:solidFill>
                      <a:prstClr val="black"/>
                    </a:solidFill>
                  </a:rPr>
                  <a:t>2</a:t>
                </a:r>
                <a:r>
                  <a:rPr lang="en-US" sz="2200" dirty="0">
                    <a:solidFill>
                      <a:prstClr val="black"/>
                    </a:solidFill>
                  </a:rPr>
                  <a:t> , where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2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2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</m:acc>
                  </m:oMath>
                </a14:m>
                <a:r>
                  <a:rPr lang="en-US" sz="2200" baseline="-25000" dirty="0">
                    <a:solidFill>
                      <a:prstClr val="black"/>
                    </a:solidFill>
                  </a:rPr>
                  <a:t>MCG</a:t>
                </a:r>
                <a:r>
                  <a:rPr lang="en-US" sz="2200" dirty="0">
                    <a:solidFill>
                      <a:prstClr val="black"/>
                    </a:solidFill>
                  </a:rPr>
                  <a:t>(</a:t>
                </a:r>
                <a:r>
                  <a:rPr lang="en-US" sz="2200" i="1" dirty="0">
                    <a:solidFill>
                      <a:prstClr val="black"/>
                    </a:solidFill>
                  </a:rPr>
                  <a:t>i</a:t>
                </a:r>
                <a:r>
                  <a:rPr lang="en-US" sz="2200" baseline="-25000" dirty="0">
                    <a:solidFill>
                      <a:prstClr val="black"/>
                    </a:solidFill>
                  </a:rPr>
                  <a:t>1</a:t>
                </a:r>
                <a:r>
                  <a:rPr lang="en-US" sz="2200" dirty="0">
                    <a:solidFill>
                      <a:prstClr val="black"/>
                    </a:solidFill>
                  </a:rPr>
                  <a:t>) and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2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2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</m:acc>
                  </m:oMath>
                </a14:m>
                <a:r>
                  <a:rPr lang="en-US" sz="2200" baseline="-25000" dirty="0">
                    <a:solidFill>
                      <a:prstClr val="black"/>
                    </a:solidFill>
                  </a:rPr>
                  <a:t>SCG</a:t>
                </a:r>
                <a:r>
                  <a:rPr lang="en-US" sz="2200" dirty="0">
                    <a:solidFill>
                      <a:prstClr val="black"/>
                    </a:solidFill>
                  </a:rPr>
                  <a:t>(</a:t>
                </a:r>
                <a:r>
                  <a:rPr lang="en-US" sz="2200" i="1" dirty="0">
                    <a:solidFill>
                      <a:prstClr val="black"/>
                    </a:solidFill>
                  </a:rPr>
                  <a:t>i</a:t>
                </a:r>
                <a:r>
                  <a:rPr lang="en-US" sz="2200" baseline="-25000" dirty="0">
                    <a:solidFill>
                      <a:prstClr val="black"/>
                    </a:solidFill>
                  </a:rPr>
                  <a:t>2</a:t>
                </a:r>
                <a:r>
                  <a:rPr lang="en-US" sz="2200" dirty="0">
                    <a:solidFill>
                      <a:prstClr val="black"/>
                    </a:solidFill>
                  </a:rPr>
                  <a:t>) are the linear values of the total UE transmission powers in </a:t>
                </a:r>
                <a:r>
                  <a:rPr lang="en-US" sz="2200" dirty="0" err="1">
                    <a:solidFill>
                      <a:prstClr val="black"/>
                    </a:solidFill>
                  </a:rPr>
                  <a:t>subframe</a:t>
                </a:r>
                <a:r>
                  <a:rPr lang="en-US" sz="2200" dirty="0">
                    <a:solidFill>
                      <a:prstClr val="black"/>
                    </a:solidFill>
                  </a:rPr>
                  <a:t> </a:t>
                </a:r>
                <a:r>
                  <a:rPr lang="en-US" sz="2200" i="1" dirty="0">
                    <a:solidFill>
                      <a:prstClr val="black"/>
                    </a:solidFill>
                  </a:rPr>
                  <a:t>i</a:t>
                </a:r>
                <a:r>
                  <a:rPr lang="en-US" sz="2200" baseline="-25000" dirty="0">
                    <a:solidFill>
                      <a:prstClr val="black"/>
                    </a:solidFill>
                  </a:rPr>
                  <a:t>1</a:t>
                </a:r>
                <a:r>
                  <a:rPr lang="en-US" sz="2200" dirty="0">
                    <a:solidFill>
                      <a:prstClr val="black"/>
                    </a:solidFill>
                  </a:rPr>
                  <a:t>  of the MCG and in slot </a:t>
                </a:r>
                <a:r>
                  <a:rPr lang="en-US" sz="2200" i="1" dirty="0">
                    <a:solidFill>
                      <a:prstClr val="black"/>
                    </a:solidFill>
                  </a:rPr>
                  <a:t>i</a:t>
                </a:r>
                <a:r>
                  <a:rPr lang="en-US" sz="2200" baseline="-25000" dirty="0">
                    <a:solidFill>
                      <a:prstClr val="black"/>
                    </a:solidFill>
                  </a:rPr>
                  <a:t>2</a:t>
                </a:r>
                <a:r>
                  <a:rPr lang="en-US" sz="2200" dirty="0">
                    <a:solidFill>
                      <a:prstClr val="black"/>
                    </a:solidFill>
                  </a:rPr>
                  <a:t> of the SCG, respectively. </a:t>
                </a:r>
                <a:endParaRPr lang="en-US" sz="2200" dirty="0" smtClean="0">
                  <a:solidFill>
                    <a:prstClr val="black"/>
                  </a:solidFill>
                </a:endParaRPr>
              </a:p>
              <a:p>
                <a:r>
                  <a:rPr lang="en-US" sz="2600" dirty="0" smtClean="0">
                    <a:solidFill>
                      <a:prstClr val="black"/>
                    </a:solidFill>
                  </a:rPr>
                  <a:t>Changed to:</a:t>
                </a:r>
                <a:endParaRPr lang="en-US" sz="2600" dirty="0">
                  <a:solidFill>
                    <a:prstClr val="black"/>
                  </a:solidFill>
                </a:endParaRPr>
              </a:p>
              <a:p>
                <a:pPr lvl="1"/>
                <a:r>
                  <a:rPr lang="en-US" sz="2200" dirty="0" smtClean="0">
                    <a:solidFill>
                      <a:prstClr val="black"/>
                    </a:solidFill>
                  </a:rPr>
                  <a:t>if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2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2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</m:acc>
                  </m:oMath>
                </a14:m>
                <a:r>
                  <a:rPr lang="en-US" sz="2200" baseline="-25000" dirty="0">
                    <a:solidFill>
                      <a:prstClr val="black"/>
                    </a:solidFill>
                  </a:rPr>
                  <a:t>MCG</a:t>
                </a:r>
                <a:r>
                  <a:rPr lang="en-US" sz="2200" dirty="0">
                    <a:solidFill>
                      <a:prstClr val="black"/>
                    </a:solidFill>
                  </a:rPr>
                  <a:t>(</a:t>
                </a:r>
                <a:r>
                  <a:rPr lang="en-US" sz="2200" i="1" dirty="0">
                    <a:solidFill>
                      <a:prstClr val="black"/>
                    </a:solidFill>
                  </a:rPr>
                  <a:t>i</a:t>
                </a:r>
                <a:r>
                  <a:rPr lang="en-US" sz="2200" baseline="-25000" dirty="0">
                    <a:solidFill>
                      <a:prstClr val="black"/>
                    </a:solidFill>
                  </a:rPr>
                  <a:t>1</a:t>
                </a:r>
                <a:r>
                  <a:rPr lang="en-US" sz="2200" dirty="0">
                    <a:solidFill>
                      <a:prstClr val="black"/>
                    </a:solidFill>
                  </a:rPr>
                  <a:t>)+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2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2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</m:acc>
                  </m:oMath>
                </a14:m>
                <a:r>
                  <a:rPr lang="en-US" sz="2200" baseline="-25000" dirty="0">
                    <a:solidFill>
                      <a:prstClr val="black"/>
                    </a:solidFill>
                  </a:rPr>
                  <a:t>SCG</a:t>
                </a:r>
                <a:r>
                  <a:rPr lang="en-US" sz="2200" dirty="0">
                    <a:solidFill>
                      <a:prstClr val="black"/>
                    </a:solidFill>
                  </a:rPr>
                  <a:t>(</a:t>
                </a:r>
                <a:r>
                  <a:rPr lang="en-US" sz="2200" i="1" dirty="0">
                    <a:solidFill>
                      <a:prstClr val="black"/>
                    </a:solidFill>
                  </a:rPr>
                  <a:t>i</a:t>
                </a:r>
                <a:r>
                  <a:rPr lang="en-US" sz="2200" baseline="-25000" dirty="0">
                    <a:solidFill>
                      <a:prstClr val="black"/>
                    </a:solidFill>
                  </a:rPr>
                  <a:t>2</a:t>
                </a:r>
                <a:r>
                  <a:rPr lang="en-US" sz="2200" dirty="0">
                    <a:solidFill>
                      <a:prstClr val="black"/>
                    </a:solidFill>
                  </a:rPr>
                  <a:t>) &gt;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22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acc>
                          <m:accPr>
                            <m:chr m:val="̂"/>
                            <m:ctrlPr>
                              <a:rPr lang="en-US" sz="22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22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</m:acc>
                      </m:e>
                      <m:sub>
                        <m:r>
                          <a:rPr lang="en-US" sz="22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𝑇𝑜𝑡𝑎𝑙</m:t>
                        </m:r>
                      </m:sub>
                      <m:sup>
                        <m:r>
                          <a:rPr lang="en-US" sz="22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𝐸𝑁</m:t>
                        </m:r>
                        <m:r>
                          <a:rPr lang="en-US" sz="22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2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𝐷𝐶</m:t>
                        </m:r>
                      </m:sup>
                    </m:sSubSup>
                  </m:oMath>
                </a14:m>
                <a:r>
                  <a:rPr lang="en-US" sz="2200" dirty="0">
                    <a:solidFill>
                      <a:prstClr val="black"/>
                    </a:solidFill>
                  </a:rPr>
                  <a:t>in any portion of slot </a:t>
                </a:r>
                <a:r>
                  <a:rPr lang="en-US" sz="2200" i="1" dirty="0">
                    <a:solidFill>
                      <a:prstClr val="black"/>
                    </a:solidFill>
                  </a:rPr>
                  <a:t>i</a:t>
                </a:r>
                <a:r>
                  <a:rPr lang="en-US" sz="2200" i="1" baseline="-25000" dirty="0">
                    <a:solidFill>
                      <a:prstClr val="black"/>
                    </a:solidFill>
                  </a:rPr>
                  <a:t>2</a:t>
                </a:r>
                <a:r>
                  <a:rPr lang="en-US" sz="2200" dirty="0">
                    <a:solidFill>
                      <a:prstClr val="black"/>
                    </a:solidFill>
                  </a:rPr>
                  <a:t>  of the SCG, </a:t>
                </a:r>
                <a:r>
                  <a:rPr lang="en-GB" sz="2200" dirty="0">
                    <a:solidFill>
                      <a:prstClr val="black"/>
                    </a:solidFill>
                  </a:rPr>
                  <a:t>the UE reduces </a:t>
                </a:r>
                <a:r>
                  <a:rPr lang="en-US" sz="2200" dirty="0">
                    <a:solidFill>
                      <a:prstClr val="black"/>
                    </a:solidFill>
                  </a:rPr>
                  <a:t>transmission power in any portion of slot </a:t>
                </a:r>
                <a:r>
                  <a:rPr lang="en-US" sz="2200" i="1" dirty="0">
                    <a:solidFill>
                      <a:prstClr val="black"/>
                    </a:solidFill>
                  </a:rPr>
                  <a:t>i</a:t>
                </a:r>
                <a:r>
                  <a:rPr lang="en-US" sz="2200" baseline="-25000" dirty="0">
                    <a:solidFill>
                      <a:prstClr val="black"/>
                    </a:solidFill>
                  </a:rPr>
                  <a:t>2</a:t>
                </a:r>
                <a:r>
                  <a:rPr lang="en-US" sz="2200" dirty="0">
                    <a:solidFill>
                      <a:prstClr val="black"/>
                    </a:solidFill>
                  </a:rPr>
                  <a:t> of the SCG so that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2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2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</m:acc>
                  </m:oMath>
                </a14:m>
                <a:r>
                  <a:rPr lang="en-US" sz="2200" baseline="-25000" dirty="0">
                    <a:solidFill>
                      <a:prstClr val="black"/>
                    </a:solidFill>
                  </a:rPr>
                  <a:t>MCG</a:t>
                </a:r>
                <a:r>
                  <a:rPr lang="en-US" sz="2200" dirty="0">
                    <a:solidFill>
                      <a:prstClr val="black"/>
                    </a:solidFill>
                  </a:rPr>
                  <a:t>(</a:t>
                </a:r>
                <a:r>
                  <a:rPr lang="en-US" sz="2200" i="1" dirty="0">
                    <a:solidFill>
                      <a:prstClr val="black"/>
                    </a:solidFill>
                  </a:rPr>
                  <a:t>i</a:t>
                </a:r>
                <a:r>
                  <a:rPr lang="en-US" sz="2200" baseline="-25000" dirty="0">
                    <a:solidFill>
                      <a:prstClr val="black"/>
                    </a:solidFill>
                  </a:rPr>
                  <a:t>1</a:t>
                </a:r>
                <a:r>
                  <a:rPr lang="en-US" sz="2200" dirty="0">
                    <a:solidFill>
                      <a:prstClr val="black"/>
                    </a:solidFill>
                  </a:rPr>
                  <a:t>)+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2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2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</m:acc>
                  </m:oMath>
                </a14:m>
                <a:r>
                  <a:rPr lang="en-US" sz="2200" dirty="0">
                    <a:solidFill>
                      <a:prstClr val="black"/>
                    </a:solidFill>
                  </a:rPr>
                  <a:t> </a:t>
                </a:r>
                <a:r>
                  <a:rPr lang="en-US" sz="2200" baseline="-25000" dirty="0">
                    <a:solidFill>
                      <a:prstClr val="black"/>
                    </a:solidFill>
                  </a:rPr>
                  <a:t>SCG</a:t>
                </a:r>
                <a:r>
                  <a:rPr lang="en-US" sz="2200" dirty="0">
                    <a:solidFill>
                      <a:prstClr val="black"/>
                    </a:solidFill>
                  </a:rPr>
                  <a:t>(</a:t>
                </a:r>
                <a:r>
                  <a:rPr lang="en-US" sz="2200" i="1" dirty="0">
                    <a:solidFill>
                      <a:prstClr val="black"/>
                    </a:solidFill>
                  </a:rPr>
                  <a:t>i</a:t>
                </a:r>
                <a:r>
                  <a:rPr lang="en-US" sz="2200" baseline="-25000" dirty="0">
                    <a:solidFill>
                      <a:prstClr val="black"/>
                    </a:solidFill>
                  </a:rPr>
                  <a:t>2</a:t>
                </a:r>
                <a:r>
                  <a:rPr lang="en-US" sz="2200" dirty="0">
                    <a:solidFill>
                      <a:prstClr val="black"/>
                    </a:solidFill>
                  </a:rPr>
                  <a:t>) </a:t>
                </a:r>
                <a14:m>
                  <m:oMath xmlns:m="http://schemas.openxmlformats.org/officeDocument/2006/math">
                    <m:r>
                      <a:rPr lang="en-US" sz="2200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Sup>
                      <m:sSubSupPr>
                        <m:ctrlPr>
                          <a:rPr lang="en-US" sz="22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acc>
                          <m:accPr>
                            <m:chr m:val="̂"/>
                            <m:ctrlPr>
                              <a:rPr lang="en-US" sz="22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22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</m:acc>
                      </m:e>
                      <m:sub>
                        <m:r>
                          <a:rPr lang="en-US" sz="22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𝑇𝑜𝑡𝑎𝑙</m:t>
                        </m:r>
                      </m:sub>
                      <m:sup>
                        <m:r>
                          <a:rPr lang="en-US" sz="22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𝐸𝑁</m:t>
                        </m:r>
                        <m:r>
                          <a:rPr lang="en-US" sz="22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2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𝐷𝐶</m:t>
                        </m:r>
                      </m:sup>
                    </m:sSubSup>
                  </m:oMath>
                </a14:m>
                <a:r>
                  <a:rPr lang="en-US" sz="2200" dirty="0">
                    <a:solidFill>
                      <a:prstClr val="black"/>
                    </a:solidFill>
                  </a:rPr>
                  <a:t>  in any portion of slot </a:t>
                </a:r>
                <a:r>
                  <a:rPr lang="en-US" sz="2200" i="1" dirty="0">
                    <a:solidFill>
                      <a:prstClr val="black"/>
                    </a:solidFill>
                  </a:rPr>
                  <a:t>i</a:t>
                </a:r>
                <a:r>
                  <a:rPr lang="en-US" sz="2200" baseline="-25000" dirty="0">
                    <a:solidFill>
                      <a:prstClr val="black"/>
                    </a:solidFill>
                  </a:rPr>
                  <a:t>2</a:t>
                </a:r>
                <a:r>
                  <a:rPr lang="en-US" sz="2200" dirty="0">
                    <a:solidFill>
                      <a:prstClr val="black"/>
                    </a:solidFill>
                  </a:rPr>
                  <a:t> , where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2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2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</m:acc>
                  </m:oMath>
                </a14:m>
                <a:r>
                  <a:rPr lang="en-US" sz="2200" baseline="-25000" dirty="0">
                    <a:solidFill>
                      <a:prstClr val="black"/>
                    </a:solidFill>
                  </a:rPr>
                  <a:t>MCG</a:t>
                </a:r>
                <a:r>
                  <a:rPr lang="en-US" sz="2200" dirty="0">
                    <a:solidFill>
                      <a:prstClr val="black"/>
                    </a:solidFill>
                  </a:rPr>
                  <a:t>(</a:t>
                </a:r>
                <a:r>
                  <a:rPr lang="en-US" sz="2200" i="1" dirty="0">
                    <a:solidFill>
                      <a:prstClr val="black"/>
                    </a:solidFill>
                  </a:rPr>
                  <a:t>i</a:t>
                </a:r>
                <a:r>
                  <a:rPr lang="en-US" sz="2200" baseline="-25000" dirty="0">
                    <a:solidFill>
                      <a:prstClr val="black"/>
                    </a:solidFill>
                  </a:rPr>
                  <a:t>1</a:t>
                </a:r>
                <a:r>
                  <a:rPr lang="en-US" sz="2200" dirty="0">
                    <a:solidFill>
                      <a:prstClr val="black"/>
                    </a:solidFill>
                  </a:rPr>
                  <a:t>) and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2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2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</m:acc>
                  </m:oMath>
                </a14:m>
                <a:r>
                  <a:rPr lang="en-US" sz="2200" baseline="-25000" dirty="0">
                    <a:solidFill>
                      <a:prstClr val="black"/>
                    </a:solidFill>
                  </a:rPr>
                  <a:t>SCG</a:t>
                </a:r>
                <a:r>
                  <a:rPr lang="en-US" sz="2200" dirty="0">
                    <a:solidFill>
                      <a:prstClr val="black"/>
                    </a:solidFill>
                  </a:rPr>
                  <a:t>(</a:t>
                </a:r>
                <a:r>
                  <a:rPr lang="en-US" sz="2200" i="1" dirty="0">
                    <a:solidFill>
                      <a:prstClr val="black"/>
                    </a:solidFill>
                  </a:rPr>
                  <a:t>i</a:t>
                </a:r>
                <a:r>
                  <a:rPr lang="en-US" sz="2200" baseline="-25000" dirty="0">
                    <a:solidFill>
                      <a:prstClr val="black"/>
                    </a:solidFill>
                  </a:rPr>
                  <a:t>2</a:t>
                </a:r>
                <a:r>
                  <a:rPr lang="en-US" sz="2200" dirty="0">
                    <a:solidFill>
                      <a:prstClr val="black"/>
                    </a:solidFill>
                  </a:rPr>
                  <a:t>) are the linear values of the total UE transmission powers in </a:t>
                </a:r>
                <a:r>
                  <a:rPr lang="en-US" sz="2200" dirty="0" err="1">
                    <a:solidFill>
                      <a:prstClr val="black"/>
                    </a:solidFill>
                  </a:rPr>
                  <a:t>subframe</a:t>
                </a:r>
                <a:r>
                  <a:rPr lang="en-US" sz="2200" dirty="0">
                    <a:solidFill>
                      <a:prstClr val="black"/>
                    </a:solidFill>
                  </a:rPr>
                  <a:t> </a:t>
                </a:r>
                <a:r>
                  <a:rPr lang="en-US" sz="2200" i="1" dirty="0">
                    <a:solidFill>
                      <a:prstClr val="black"/>
                    </a:solidFill>
                  </a:rPr>
                  <a:t>i</a:t>
                </a:r>
                <a:r>
                  <a:rPr lang="en-US" sz="2200" baseline="-25000" dirty="0">
                    <a:solidFill>
                      <a:prstClr val="black"/>
                    </a:solidFill>
                  </a:rPr>
                  <a:t>1</a:t>
                </a:r>
                <a:r>
                  <a:rPr lang="en-US" sz="2200" dirty="0">
                    <a:solidFill>
                      <a:prstClr val="black"/>
                    </a:solidFill>
                  </a:rPr>
                  <a:t>  of the MCG and in slot </a:t>
                </a:r>
                <a:r>
                  <a:rPr lang="en-US" sz="2200" i="1" dirty="0">
                    <a:solidFill>
                      <a:prstClr val="black"/>
                    </a:solidFill>
                  </a:rPr>
                  <a:t>i</a:t>
                </a:r>
                <a:r>
                  <a:rPr lang="en-US" sz="2200" baseline="-25000" dirty="0">
                    <a:solidFill>
                      <a:prstClr val="black"/>
                    </a:solidFill>
                  </a:rPr>
                  <a:t>2</a:t>
                </a:r>
                <a:r>
                  <a:rPr lang="en-US" sz="2200" dirty="0">
                    <a:solidFill>
                      <a:prstClr val="black"/>
                    </a:solidFill>
                  </a:rPr>
                  <a:t> of the SCG, respectively. </a:t>
                </a:r>
                <a:r>
                  <a:rPr lang="en-US" sz="2200" dirty="0" smtClean="0">
                    <a:solidFill>
                      <a:srgbClr val="FF0000"/>
                    </a:solidFill>
                  </a:rPr>
                  <a:t>Note: for partial overlap between LTE and NR,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2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2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</m:acc>
                  </m:oMath>
                </a14:m>
                <a:r>
                  <a:rPr lang="en-US" sz="2200" baseline="-25000" dirty="0">
                    <a:solidFill>
                      <a:srgbClr val="FF0000"/>
                    </a:solidFill>
                  </a:rPr>
                  <a:t>MCG</a:t>
                </a:r>
                <a:r>
                  <a:rPr lang="en-US" sz="2200" dirty="0">
                    <a:solidFill>
                      <a:srgbClr val="FF0000"/>
                    </a:solidFill>
                  </a:rPr>
                  <a:t>(</a:t>
                </a:r>
                <a:r>
                  <a:rPr lang="en-US" sz="2200" i="1" dirty="0">
                    <a:solidFill>
                      <a:srgbClr val="FF0000"/>
                    </a:solidFill>
                  </a:rPr>
                  <a:t>i</a:t>
                </a:r>
                <a:r>
                  <a:rPr lang="en-US" sz="2200" baseline="-25000" dirty="0">
                    <a:solidFill>
                      <a:srgbClr val="FF0000"/>
                    </a:solidFill>
                  </a:rPr>
                  <a:t>1</a:t>
                </a:r>
                <a:r>
                  <a:rPr lang="en-US" sz="2200" dirty="0">
                    <a:solidFill>
                      <a:srgbClr val="FF0000"/>
                    </a:solidFill>
                  </a:rPr>
                  <a:t>)+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2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2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</m:acc>
                  </m:oMath>
                </a14:m>
                <a:r>
                  <a:rPr lang="en-US" sz="2200" baseline="-25000" dirty="0">
                    <a:solidFill>
                      <a:srgbClr val="FF0000"/>
                    </a:solidFill>
                  </a:rPr>
                  <a:t>SCG</a:t>
                </a:r>
                <a:r>
                  <a:rPr lang="en-US" sz="2200" dirty="0">
                    <a:solidFill>
                      <a:srgbClr val="FF0000"/>
                    </a:solidFill>
                  </a:rPr>
                  <a:t>(</a:t>
                </a:r>
                <a:r>
                  <a:rPr lang="en-US" sz="2200" i="1" dirty="0">
                    <a:solidFill>
                      <a:srgbClr val="FF0000"/>
                    </a:solidFill>
                  </a:rPr>
                  <a:t>i</a:t>
                </a:r>
                <a:r>
                  <a:rPr lang="en-US" sz="2200" baseline="-25000" dirty="0">
                    <a:solidFill>
                      <a:srgbClr val="FF0000"/>
                    </a:solidFill>
                  </a:rPr>
                  <a:t>2</a:t>
                </a:r>
                <a:r>
                  <a:rPr lang="en-US" sz="2200" dirty="0">
                    <a:solidFill>
                      <a:srgbClr val="FF0000"/>
                    </a:solidFill>
                  </a:rPr>
                  <a:t>) </a:t>
                </a:r>
                <a:r>
                  <a:rPr lang="en-US" sz="2200" dirty="0" smtClean="0">
                    <a:solidFill>
                      <a:srgbClr val="FF0000"/>
                    </a:solidFill>
                  </a:rPr>
                  <a:t>may be below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22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acc>
                          <m:accPr>
                            <m:chr m:val="̂"/>
                            <m:ctrlPr>
                              <a:rPr lang="en-US" sz="22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22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</m:acc>
                      </m:e>
                      <m:sub>
                        <m:r>
                          <a:rPr lang="en-US" sz="22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𝑇𝑜𝑡𝑎𝑙</m:t>
                        </m:r>
                      </m:sub>
                      <m:sup>
                        <m:r>
                          <a:rPr lang="en-US" sz="22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𝐸𝑁</m:t>
                        </m:r>
                        <m:r>
                          <a:rPr lang="en-US" sz="22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2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𝐷𝐶</m:t>
                        </m:r>
                      </m:sup>
                    </m:sSubSup>
                  </m:oMath>
                </a14:m>
                <a:endParaRPr lang="en-US" sz="2200" dirty="0" smtClean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953589" y="1838686"/>
                <a:ext cx="10857411" cy="4549049"/>
              </a:xfrm>
              <a:blipFill rotWithShape="0">
                <a:blip r:embed="rId2"/>
                <a:stretch>
                  <a:fillRect l="-842" t="-348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49056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EN-DC Dynamic Power Sharing?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Dynamic power sharing allows for UE uplink power to be efficiently allocated to LTE and/or NR as needed in EN-DC.</a:t>
            </a:r>
          </a:p>
          <a:p>
            <a:r>
              <a:rPr lang="en-US" dirty="0" smtClean="0"/>
              <a:t>Dynamic power sharing capable UEs have the ability to adjust power so that maximum levels are not exceeded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7835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Dynamic Power Sharing with NR Scaling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6921137" cy="3834901"/>
          </a:xfrm>
        </p:spPr>
        <p:txBody>
          <a:bodyPr>
            <a:normAutofit/>
          </a:bodyPr>
          <a:lstStyle/>
          <a:p>
            <a:r>
              <a:rPr lang="en-US" dirty="0" smtClean="0"/>
              <a:t>UE: How many slices of pizza do you want?</a:t>
            </a:r>
          </a:p>
          <a:p>
            <a:r>
              <a:rPr lang="en-US" dirty="0" smtClean="0"/>
              <a:t>LTE: 4</a:t>
            </a:r>
          </a:p>
          <a:p>
            <a:r>
              <a:rPr lang="en-US" dirty="0" smtClean="0"/>
              <a:t>NR: 5</a:t>
            </a:r>
          </a:p>
          <a:p>
            <a:r>
              <a:rPr lang="en-US" dirty="0" smtClean="0"/>
              <a:t>UE: Sorry, we don’t have enough. LTE can have 4 and NR can have 4</a:t>
            </a:r>
          </a:p>
          <a:p>
            <a:endParaRPr lang="en-US" dirty="0" smtClean="0"/>
          </a:p>
          <a:p>
            <a:r>
              <a:rPr lang="en-US" dirty="0" smtClean="0"/>
              <a:t>Currently this behavior is allowed for EN-DC, but not mandatory</a:t>
            </a:r>
            <a:endParaRPr lang="en-GB" dirty="0"/>
          </a:p>
        </p:txBody>
      </p:sp>
      <p:pic>
        <p:nvPicPr>
          <p:cNvPr id="1026" name="Picture 2" descr="Bildergebnis fÃ¼r margherita 8 slic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7990" y="1690688"/>
            <a:ext cx="3305810" cy="413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62422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Dynamic Power Sharing with NR Dropping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6921137" cy="4132262"/>
          </a:xfrm>
        </p:spPr>
        <p:txBody>
          <a:bodyPr>
            <a:noAutofit/>
          </a:bodyPr>
          <a:lstStyle/>
          <a:p>
            <a:r>
              <a:rPr lang="en-US" dirty="0" smtClean="0"/>
              <a:t>UE: How many slices of pizza do you want?</a:t>
            </a:r>
          </a:p>
          <a:p>
            <a:r>
              <a:rPr lang="en-US" dirty="0" smtClean="0"/>
              <a:t>LTE: 4</a:t>
            </a:r>
          </a:p>
          <a:p>
            <a:r>
              <a:rPr lang="en-US" dirty="0" smtClean="0"/>
              <a:t>NR: 5</a:t>
            </a:r>
          </a:p>
          <a:p>
            <a:r>
              <a:rPr lang="en-US" dirty="0" smtClean="0"/>
              <a:t>UE: Sorry, we don’t have enough. LTE can have 4 and NR gets zero.</a:t>
            </a:r>
          </a:p>
          <a:p>
            <a:endParaRPr lang="en-US" dirty="0" smtClean="0"/>
          </a:p>
          <a:p>
            <a:r>
              <a:rPr lang="en-US" dirty="0" smtClean="0"/>
              <a:t>Currently this behavior is apparently allowed for EN-DC</a:t>
            </a:r>
          </a:p>
          <a:p>
            <a:r>
              <a:rPr lang="en-US" dirty="0" smtClean="0"/>
              <a:t>(Be careful which RAN1 delegates you </a:t>
            </a:r>
            <a:r>
              <a:rPr lang="en-US" dirty="0" smtClean="0"/>
              <a:t>agree to share </a:t>
            </a:r>
            <a:r>
              <a:rPr lang="en-US" dirty="0" smtClean="0"/>
              <a:t>a pizza with. </a:t>
            </a:r>
            <a:r>
              <a:rPr lang="en-US" dirty="0" smtClean="0">
                <a:sym typeface="Wingdings" panose="05000000000000000000" pitchFamily="2" charset="2"/>
              </a:rPr>
              <a:t> )</a:t>
            </a:r>
            <a:endParaRPr lang="en-GB" dirty="0"/>
          </a:p>
        </p:txBody>
      </p:sp>
      <p:pic>
        <p:nvPicPr>
          <p:cNvPr id="6" name="Picture 2" descr="Bildergebnis fÃ¼r margherita 8 slic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7990" y="1690688"/>
            <a:ext cx="3305810" cy="413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24019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the benefit of Dynamic NR Power Scaling over Dynamic NR Dropping?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RF environment changes rapidly. Even when a UE thinks it doesn’t have enough power for the UL NR transmission to be successful, the power may actually be sufficient.</a:t>
            </a:r>
          </a:p>
          <a:p>
            <a:r>
              <a:rPr lang="en-US" dirty="0"/>
              <a:t>T</a:t>
            </a:r>
            <a:r>
              <a:rPr lang="en-US" dirty="0" smtClean="0"/>
              <a:t>hrough the use of Hybrid ARQ and soft decisions in the receiver, a base station can process UL </a:t>
            </a:r>
            <a:r>
              <a:rPr lang="en-US" b="1" dirty="0" smtClean="0"/>
              <a:t>transmissions together with retransmissions </a:t>
            </a:r>
            <a:r>
              <a:rPr lang="en-US" dirty="0" smtClean="0"/>
              <a:t>to increase gain and Forward Error Correction (FEC). </a:t>
            </a:r>
          </a:p>
          <a:p>
            <a:r>
              <a:rPr lang="en-US" dirty="0" smtClean="0"/>
              <a:t>With standalone LTE and NR if a UE thinks that more power is needed than is available, it doesn’t just drop a transmission. EN-DC shouldn’t treat lack of power any differently.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8699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second troubling issue with Dynamic NR dropping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LS R1-1715313 from RAN1 to RAN2 and </a:t>
            </a:r>
            <a:r>
              <a:rPr lang="en-US" dirty="0" smtClean="0"/>
              <a:t>RAN4 says</a:t>
            </a:r>
            <a:r>
              <a:rPr lang="en-US" dirty="0"/>
              <a:t>:</a:t>
            </a:r>
          </a:p>
          <a:p>
            <a:pPr marL="0" indent="0">
              <a:buNone/>
            </a:pPr>
            <a:r>
              <a:rPr lang="en-US" dirty="0" smtClean="0"/>
              <a:t>	</a:t>
            </a:r>
            <a:r>
              <a:rPr lang="en-US" i="1" dirty="0" smtClean="0"/>
              <a:t>Note</a:t>
            </a:r>
            <a:r>
              <a:rPr lang="en-US" i="1" dirty="0"/>
              <a:t>: The network will still have flexibility to prioritize or reserve certain NR transmission power depending on network implementation</a:t>
            </a:r>
          </a:p>
          <a:p>
            <a:endParaRPr lang="en-US" dirty="0"/>
          </a:p>
          <a:p>
            <a:r>
              <a:rPr lang="en-US" dirty="0" smtClean="0"/>
              <a:t>This </a:t>
            </a:r>
            <a:r>
              <a:rPr lang="en-US" dirty="0"/>
              <a:t>LS </a:t>
            </a:r>
            <a:r>
              <a:rPr lang="en-US" dirty="0" smtClean="0"/>
              <a:t>on power sharing clearly says that the network will still have the ability prioritize or reserve certain NR transmission power. So</a:t>
            </a:r>
            <a:r>
              <a:rPr lang="en-US" dirty="0"/>
              <a:t>, for a UE capable of PC3 </a:t>
            </a:r>
            <a:r>
              <a:rPr lang="en-US" dirty="0" smtClean="0"/>
              <a:t>(23 </a:t>
            </a:r>
            <a:r>
              <a:rPr lang="en-US" dirty="0" err="1" smtClean="0"/>
              <a:t>dBm</a:t>
            </a:r>
            <a:r>
              <a:rPr lang="en-US" dirty="0" smtClean="0"/>
              <a:t>) for </a:t>
            </a:r>
            <a:r>
              <a:rPr lang="en-US" dirty="0"/>
              <a:t>inter-band EN-DC, the network might want to set </a:t>
            </a:r>
            <a:r>
              <a:rPr lang="en-US" dirty="0" smtClean="0"/>
              <a:t>P_LTE </a:t>
            </a:r>
            <a:r>
              <a:rPr lang="en-US" dirty="0"/>
              <a:t>to 20 </a:t>
            </a:r>
            <a:r>
              <a:rPr lang="en-US" dirty="0" err="1"/>
              <a:t>dBm</a:t>
            </a:r>
            <a:r>
              <a:rPr lang="en-US" dirty="0"/>
              <a:t> and </a:t>
            </a:r>
            <a:r>
              <a:rPr lang="en-US" dirty="0" smtClean="0"/>
              <a:t>P_NR </a:t>
            </a:r>
            <a:r>
              <a:rPr lang="en-US" dirty="0"/>
              <a:t>to 23 </a:t>
            </a:r>
            <a:r>
              <a:rPr lang="en-US" dirty="0" err="1"/>
              <a:t>dBm</a:t>
            </a:r>
            <a:r>
              <a:rPr lang="en-US" dirty="0"/>
              <a:t>, ensuring that </a:t>
            </a:r>
            <a:r>
              <a:rPr lang="en-US" dirty="0" smtClean="0"/>
              <a:t>at least 20 </a:t>
            </a:r>
            <a:r>
              <a:rPr lang="en-US" dirty="0" err="1"/>
              <a:t>dBm</a:t>
            </a:r>
            <a:r>
              <a:rPr lang="en-US" dirty="0"/>
              <a:t> is reserved for NR. However, if the UE is always allowed to drop </a:t>
            </a:r>
            <a:r>
              <a:rPr lang="en-US" dirty="0" smtClean="0"/>
              <a:t>NR for this configuration when power sharing is needed, </a:t>
            </a:r>
            <a:r>
              <a:rPr lang="en-US" dirty="0"/>
              <a:t>then that takes away the </a:t>
            </a:r>
            <a:r>
              <a:rPr lang="en-US" dirty="0" smtClean="0"/>
              <a:t>network’s </a:t>
            </a:r>
            <a:r>
              <a:rPr lang="en-US" dirty="0"/>
              <a:t>ability to reserve or prioritize certain NR transmission power. </a:t>
            </a:r>
            <a:endParaRPr lang="en-US" dirty="0" smtClean="0"/>
          </a:p>
          <a:p>
            <a:r>
              <a:rPr lang="en-US" dirty="0" smtClean="0"/>
              <a:t>This is another </a:t>
            </a:r>
            <a:r>
              <a:rPr lang="en-US" dirty="0"/>
              <a:t>good reason that the decision to drop NR completely shouldn’t be left up to the UE.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13926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Potential Options for RAN Plenary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535986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Font typeface="+mj-lt"/>
              <a:buAutoNum type="arabicParenR"/>
            </a:pPr>
            <a:r>
              <a:rPr lang="en-GB" dirty="0" smtClean="0"/>
              <a:t>Do </a:t>
            </a:r>
            <a:r>
              <a:rPr lang="en-GB" dirty="0"/>
              <a:t>nothing. Have no differentiation between Dynamic Power Sharing </a:t>
            </a:r>
            <a:r>
              <a:rPr lang="en-GB" dirty="0" smtClean="0"/>
              <a:t>with NR power scaling UEs and </a:t>
            </a:r>
            <a:r>
              <a:rPr lang="en-GB" dirty="0"/>
              <a:t>Dynamic NR Dropping UEs.</a:t>
            </a:r>
          </a:p>
          <a:p>
            <a:pPr marL="514350" lvl="0" indent="-514350">
              <a:buFont typeface="+mj-lt"/>
              <a:buAutoNum type="arabicParenR"/>
            </a:pPr>
            <a:r>
              <a:rPr lang="en-GB" dirty="0"/>
              <a:t>Allow </a:t>
            </a:r>
            <a:r>
              <a:rPr lang="en-GB" dirty="0" smtClean="0"/>
              <a:t>complete dropping </a:t>
            </a:r>
            <a:r>
              <a:rPr lang="en-GB" dirty="0"/>
              <a:t>of NR only under bounded conditions </a:t>
            </a:r>
            <a:r>
              <a:rPr lang="en-GB" dirty="0" smtClean="0"/>
              <a:t>to be determined by RAN4 (i.e</a:t>
            </a:r>
            <a:r>
              <a:rPr lang="en-GB" dirty="0"/>
              <a:t>. &gt;X dB of scaling required, or if the LTE-NR PSD difference is more than Y dB with X and Y defined by RAN4) </a:t>
            </a:r>
          </a:p>
          <a:p>
            <a:pPr lvl="1"/>
            <a:r>
              <a:rPr lang="en-US" dirty="0" smtClean="0"/>
              <a:t>Approve CR in RP-181892 and then resolve any discrepancy in 38.213</a:t>
            </a:r>
            <a:endParaRPr lang="en-GB" dirty="0"/>
          </a:p>
          <a:p>
            <a:pPr marL="514350" lvl="0" indent="-514350">
              <a:buFont typeface="+mj-lt"/>
              <a:buAutoNum type="arabicParenR"/>
            </a:pPr>
            <a:r>
              <a:rPr lang="en-GB" dirty="0"/>
              <a:t>Create a third category of UEs that requires dynamic power scaling so there would be: </a:t>
            </a:r>
          </a:p>
          <a:p>
            <a:pPr lvl="1"/>
            <a:r>
              <a:rPr lang="en-GB" dirty="0"/>
              <a:t>Type 0: Dynamic NR Power Scaling capable </a:t>
            </a:r>
            <a:r>
              <a:rPr lang="en-GB" dirty="0" smtClean="0"/>
              <a:t>(complete NR dropping only allowed under bounded conditions to be determined by RAN4)</a:t>
            </a:r>
            <a:endParaRPr lang="en-GB" dirty="0"/>
          </a:p>
          <a:p>
            <a:pPr lvl="1"/>
            <a:r>
              <a:rPr lang="en-GB" dirty="0"/>
              <a:t>Type 1: Dynamic Power Sharing capable </a:t>
            </a:r>
            <a:r>
              <a:rPr lang="en-GB" dirty="0" smtClean="0"/>
              <a:t>(NR dropping allowed) </a:t>
            </a:r>
            <a:endParaRPr lang="en-GB" dirty="0"/>
          </a:p>
          <a:p>
            <a:pPr lvl="1"/>
            <a:r>
              <a:rPr lang="en-GB" dirty="0"/>
              <a:t>Type 2: Not Dynamic Power Sharing </a:t>
            </a:r>
            <a:r>
              <a:rPr lang="en-GB" dirty="0" smtClean="0"/>
              <a:t>capable </a:t>
            </a: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27592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and technical details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2806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Endorsed Draft CR for inter-band EN-DC P</a:t>
            </a:r>
            <a:r>
              <a:rPr lang="en-US" baseline="-25000" dirty="0" smtClean="0"/>
              <a:t>CMAX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marR="0" hangingPunct="0">
              <a:spcBef>
                <a:spcPts val="0"/>
              </a:spcBef>
              <a:spcAft>
                <a:spcPts val="900"/>
              </a:spcAft>
            </a:pPr>
            <a:r>
              <a:rPr lang="en-GB" sz="4000" b="1" u="heavy" dirty="0" smtClean="0">
                <a:solidFill>
                  <a:srgbClr val="0000FF"/>
                </a:solidFill>
                <a:effectLst/>
                <a:latin typeface="Arial" panose="020B0604020202020204" pitchFamily="34" charset="0"/>
                <a:ea typeface="MS Mincho"/>
              </a:rPr>
              <a:t>R4-1811484</a:t>
            </a:r>
            <a:r>
              <a:rPr lang="en-GB" b="1" dirty="0" smtClean="0">
                <a:effectLst/>
                <a:latin typeface="Times New Roman" panose="02020603050405020304" pitchFamily="18" charset="0"/>
                <a:ea typeface="MS Mincho"/>
              </a:rPr>
              <a:t>	</a:t>
            </a:r>
            <a:r>
              <a:rPr lang="en-GB" b="1" dirty="0" err="1" smtClean="0">
                <a:effectLst/>
                <a:latin typeface="Times New Roman" panose="02020603050405020304" pitchFamily="18" charset="0"/>
                <a:ea typeface="MS Mincho"/>
              </a:rPr>
              <a:t>Pcmax</a:t>
            </a:r>
            <a:r>
              <a:rPr lang="en-GB" b="1" dirty="0" smtClean="0">
                <a:effectLst/>
                <a:latin typeface="Times New Roman" panose="02020603050405020304" pitchFamily="18" charset="0"/>
                <a:ea typeface="MS Mincho"/>
              </a:rPr>
              <a:t> for inter-band EN-DC FR1 draft CR</a:t>
            </a:r>
            <a:br>
              <a:rPr lang="en-GB" b="1" dirty="0" smtClean="0">
                <a:effectLst/>
                <a:latin typeface="Times New Roman" panose="02020603050405020304" pitchFamily="18" charset="0"/>
                <a:ea typeface="MS Mincho"/>
              </a:rPr>
            </a:br>
            <a:r>
              <a:rPr lang="en-GB" dirty="0" smtClean="0">
                <a:effectLst/>
                <a:latin typeface="Times New Roman" panose="02020603050405020304" pitchFamily="18" charset="0"/>
                <a:ea typeface="MS Mincho"/>
              </a:rPr>
              <a:t>					38.101-3	  CR-  rev  Cat: F (Rel-15) v15.2.0</a:t>
            </a:r>
            <a:br>
              <a:rPr lang="en-GB" dirty="0" smtClean="0">
                <a:effectLst/>
                <a:latin typeface="Times New Roman" panose="02020603050405020304" pitchFamily="18" charset="0"/>
                <a:ea typeface="MS Mincho"/>
              </a:rPr>
            </a:br>
            <a:r>
              <a:rPr lang="en-GB" i="1" dirty="0" smtClean="0">
                <a:effectLst/>
                <a:latin typeface="Times New Roman" panose="02020603050405020304" pitchFamily="18" charset="0"/>
                <a:ea typeface="MS Mincho"/>
              </a:rPr>
              <a:t>					Source: </a:t>
            </a:r>
            <a:r>
              <a:rPr lang="en-GB" i="1" dirty="0" err="1" smtClean="0">
                <a:effectLst/>
                <a:latin typeface="Times New Roman" panose="02020603050405020304" pitchFamily="18" charset="0"/>
                <a:ea typeface="MS Mincho"/>
              </a:rPr>
              <a:t>InterDigital</a:t>
            </a:r>
            <a:r>
              <a:rPr lang="en-GB" i="1" dirty="0" smtClean="0">
                <a:effectLst/>
                <a:latin typeface="Times New Roman" panose="02020603050405020304" pitchFamily="18" charset="0"/>
                <a:ea typeface="MS Mincho"/>
              </a:rPr>
              <a:t>, Inc.</a:t>
            </a:r>
            <a:endParaRPr lang="en-GB" dirty="0" smtClean="0">
              <a:effectLst/>
              <a:latin typeface="Times New Roman" panose="02020603050405020304" pitchFamily="18" charset="0"/>
              <a:ea typeface="MS Mincho"/>
            </a:endParaRPr>
          </a:p>
          <a:p>
            <a:pPr marL="0" marR="0" hangingPunct="0">
              <a:spcBef>
                <a:spcPts val="0"/>
              </a:spcBef>
              <a:spcAft>
                <a:spcPts val="900"/>
              </a:spcAft>
            </a:pPr>
            <a:r>
              <a:rPr lang="en-GB" b="1" dirty="0" smtClean="0">
                <a:effectLst/>
                <a:latin typeface="Arial" panose="020B0604020202020204" pitchFamily="34" charset="0"/>
                <a:ea typeface="MS Mincho"/>
              </a:rPr>
              <a:t>Abstract: </a:t>
            </a:r>
            <a:endParaRPr lang="en-GB" dirty="0" smtClean="0">
              <a:effectLst/>
              <a:latin typeface="Times New Roman" panose="02020603050405020304" pitchFamily="18" charset="0"/>
              <a:ea typeface="MS Mincho"/>
            </a:endParaRPr>
          </a:p>
          <a:p>
            <a:pPr marL="0" marR="0" hangingPunct="0">
              <a:spcBef>
                <a:spcPts val="0"/>
              </a:spcBef>
              <a:spcAft>
                <a:spcPts val="900"/>
              </a:spcAft>
            </a:pPr>
            <a:r>
              <a:rPr lang="en-GB" dirty="0" err="1" smtClean="0">
                <a:effectLst/>
                <a:latin typeface="Times New Roman" panose="02020603050405020304" pitchFamily="18" charset="0"/>
                <a:ea typeface="MS Mincho"/>
              </a:rPr>
              <a:t>Pcmax</a:t>
            </a:r>
            <a:r>
              <a:rPr lang="en-GB" dirty="0" smtClean="0">
                <a:effectLst/>
                <a:latin typeface="Times New Roman" panose="02020603050405020304" pitchFamily="18" charset="0"/>
                <a:ea typeface="MS Mincho"/>
              </a:rPr>
              <a:t> for inter-band EN-DC FR1 draft CR.</a:t>
            </a:r>
          </a:p>
          <a:p>
            <a:pPr marL="0" marR="0" hangingPunct="0">
              <a:spcBef>
                <a:spcPts val="0"/>
              </a:spcBef>
              <a:spcAft>
                <a:spcPts val="900"/>
              </a:spcAft>
            </a:pPr>
            <a:r>
              <a:rPr lang="en-GB" b="1" dirty="0" smtClean="0">
                <a:effectLst/>
                <a:latin typeface="Arial" panose="020B0604020202020204" pitchFamily="34" charset="0"/>
                <a:ea typeface="MS Mincho"/>
              </a:rPr>
              <a:t>Discussion: </a:t>
            </a:r>
            <a:endParaRPr lang="en-GB" dirty="0" smtClean="0">
              <a:effectLst/>
              <a:latin typeface="Times New Roman" panose="02020603050405020304" pitchFamily="18" charset="0"/>
              <a:ea typeface="MS Mincho"/>
            </a:endParaRPr>
          </a:p>
          <a:p>
            <a:pPr marL="0" marR="0" hangingPunct="0">
              <a:spcBef>
                <a:spcPts val="0"/>
              </a:spcBef>
              <a:spcAft>
                <a:spcPts val="900"/>
              </a:spcAft>
            </a:pPr>
            <a:r>
              <a:rPr lang="en-GB" dirty="0" smtClean="0">
                <a:effectLst/>
                <a:latin typeface="Times New Roman" panose="02020603050405020304" pitchFamily="18" charset="0"/>
                <a:ea typeface="MS Mincho"/>
              </a:rPr>
              <a:t>Ericsson: we have technical concern on this CR and definition of the configured total output power. But if Ericsson is the only company against this CR, we accept this CR. [This should allow NR to drop if lower total output power exceeds]</a:t>
            </a:r>
          </a:p>
          <a:p>
            <a:pPr marL="0" marR="0" hangingPunct="0">
              <a:spcBef>
                <a:spcPts val="0"/>
              </a:spcBef>
              <a:spcAft>
                <a:spcPts val="900"/>
              </a:spcAft>
            </a:pPr>
            <a:r>
              <a:rPr lang="en-GB" dirty="0" smtClean="0">
                <a:effectLst/>
                <a:latin typeface="Times New Roman" panose="02020603050405020304" pitchFamily="18" charset="0"/>
                <a:ea typeface="MS Mincho"/>
              </a:rPr>
              <a:t> </a:t>
            </a:r>
          </a:p>
          <a:p>
            <a:r>
              <a:rPr lang="en-GB" b="1" dirty="0" smtClean="0">
                <a:effectLst/>
                <a:latin typeface="Arial" panose="020B0604020202020204" pitchFamily="34" charset="0"/>
                <a:ea typeface="MS Mincho"/>
              </a:rPr>
              <a:t>Decision: 		</a:t>
            </a:r>
            <a:r>
              <a:rPr lang="en-GB" u="sng" dirty="0" smtClean="0">
                <a:solidFill>
                  <a:srgbClr val="993300"/>
                </a:solidFill>
                <a:effectLst/>
                <a:latin typeface="Times New Roman" panose="02020603050405020304" pitchFamily="18" charset="0"/>
                <a:ea typeface="MS Mincho"/>
              </a:rPr>
              <a:t>The document was </a:t>
            </a:r>
            <a:r>
              <a:rPr lang="en-GB" b="1" u="sng" dirty="0" smtClean="0">
                <a:solidFill>
                  <a:srgbClr val="993300"/>
                </a:solidFill>
                <a:effectLst/>
                <a:latin typeface="Arial" panose="020B0604020202020204" pitchFamily="34" charset="0"/>
                <a:ea typeface="MS Mincho"/>
              </a:rPr>
              <a:t>endorsed</a:t>
            </a:r>
            <a:r>
              <a:rPr lang="en-GB" u="sng" dirty="0" smtClean="0">
                <a:solidFill>
                  <a:srgbClr val="993300"/>
                </a:solidFill>
                <a:effectLst/>
                <a:latin typeface="Times New Roman" panose="02020603050405020304" pitchFamily="18" charset="0"/>
                <a:ea typeface="MS Mincho"/>
              </a:rPr>
              <a:t>.</a:t>
            </a:r>
            <a:br>
              <a:rPr lang="en-GB" u="sng" dirty="0" smtClean="0">
                <a:solidFill>
                  <a:srgbClr val="993300"/>
                </a:solidFill>
                <a:effectLst/>
                <a:latin typeface="Times New Roman" panose="02020603050405020304" pitchFamily="18" charset="0"/>
                <a:ea typeface="MS Mincho"/>
              </a:rPr>
            </a:br>
            <a:r>
              <a:rPr lang="en-GB" u="sng" dirty="0" smtClean="0">
                <a:solidFill>
                  <a:srgbClr val="993300"/>
                </a:solidFill>
                <a:effectLst/>
                <a:latin typeface="Times New Roman" panose="02020603050405020304" pitchFamily="18" charset="0"/>
                <a:ea typeface="MS Mincho"/>
              </a:rPr>
              <a:t/>
            </a:r>
            <a:br>
              <a:rPr lang="en-GB" u="sng" dirty="0" smtClean="0">
                <a:solidFill>
                  <a:srgbClr val="993300"/>
                </a:solidFill>
                <a:effectLst/>
                <a:latin typeface="Times New Roman" panose="02020603050405020304" pitchFamily="18" charset="0"/>
                <a:ea typeface="MS Mincho"/>
              </a:rPr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02696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1873</TotalTime>
  <Words>1458</Words>
  <Application>Microsoft Office PowerPoint</Application>
  <PresentationFormat>Widescreen</PresentationFormat>
  <Paragraphs>112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5" baseType="lpstr">
      <vt:lpstr>SimSun</vt:lpstr>
      <vt:lpstr>Arial</vt:lpstr>
      <vt:lpstr>Calibri</vt:lpstr>
      <vt:lpstr>Calibri Light</vt:lpstr>
      <vt:lpstr>Cambria Math</vt:lpstr>
      <vt:lpstr>MS Mincho</vt:lpstr>
      <vt:lpstr>Times New Roman</vt:lpstr>
      <vt:lpstr>Wingdings</vt:lpstr>
      <vt:lpstr>Office Theme</vt:lpstr>
      <vt:lpstr>Dynamic Power Sharing vs. Dynamic NR Dropping  (Concerns about NR transmissions for EN-DC under power limited condition)</vt:lpstr>
      <vt:lpstr>What is EN-DC Dynamic Power Sharing?</vt:lpstr>
      <vt:lpstr>Dynamic Power Sharing with NR Scaling</vt:lpstr>
      <vt:lpstr>Dynamic Power Sharing with NR Dropping</vt:lpstr>
      <vt:lpstr>What is the benefit of Dynamic NR Power Scaling over Dynamic NR Dropping? </vt:lpstr>
      <vt:lpstr>A second troubling issue with Dynamic NR dropping</vt:lpstr>
      <vt:lpstr>Potential Options for RAN Plenary</vt:lpstr>
      <vt:lpstr>Background and technical details</vt:lpstr>
      <vt:lpstr>Endorsed Draft CR for inter-band EN-DC PCMAX</vt:lpstr>
      <vt:lpstr>Calculation of PCMAX_ EN-DC _L  in 38.101-3</vt:lpstr>
      <vt:lpstr>What is PCMAX  (In layman’s terms) </vt:lpstr>
      <vt:lpstr>Pcmax for interband EN-DC for Type 1 UEs</vt:lpstr>
      <vt:lpstr>Example of a troubling scenario</vt:lpstr>
      <vt:lpstr>A better approach? A simpler equation for PCMAX_EN-DC</vt:lpstr>
      <vt:lpstr>Advantage of this approach?</vt:lpstr>
      <vt:lpstr>Downside of this approach?</vt:lpstr>
    </vt:vector>
  </TitlesOfParts>
  <Company>Sprint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Bill Shvodian</dc:creator>
  <cp:lastModifiedBy>Bill Shvodian</cp:lastModifiedBy>
  <cp:revision>84</cp:revision>
  <dcterms:created xsi:type="dcterms:W3CDTF">2018-08-28T15:09:45Z</dcterms:created>
  <dcterms:modified xsi:type="dcterms:W3CDTF">2018-09-03T21:14:40Z</dcterms:modified>
</cp:coreProperties>
</file>