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5" r:id="rId3"/>
    <p:sldId id="276" r:id="rId4"/>
    <p:sldId id="267" r:id="rId5"/>
    <p:sldId id="277" r:id="rId6"/>
    <p:sldId id="271" r:id="rId7"/>
    <p:sldId id="27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0E285C4-D179-45BE-8B04-26DF4B668F80}">
          <p14:sldIdLst>
            <p14:sldId id="256"/>
            <p14:sldId id="275"/>
            <p14:sldId id="276"/>
            <p14:sldId id="267"/>
            <p14:sldId id="277"/>
            <p14:sldId id="271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7" autoAdjust="0"/>
    <p:restoredTop sz="94249" autoAdjust="0"/>
  </p:normalViewPr>
  <p:slideViewPr>
    <p:cSldViewPr snapToGrid="0" showGuides="1">
      <p:cViewPr varScale="1">
        <p:scale>
          <a:sx n="84" d="100"/>
          <a:sy n="84" d="100"/>
        </p:scale>
        <p:origin x="74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6E4F7-EBFB-4A19-BAC2-9717EECFFD12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B6FEB-FAE2-4751-855E-50A4326949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8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垂直维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44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6FEB-FAE2-4751-855E-50A4326949D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BCCA1-7348-4E9C-9226-48F1D9C53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435AED2-431A-4EEB-9DEF-4AA3CB202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8676D1-7881-472F-BF1D-B80C77C6E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EC1443-0725-4FFE-9859-909819C12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1E3745-6EC1-4026-8309-EDFC2B63F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01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05D7F-066D-420B-9569-246A72EF6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4133B24-3B8E-4EBA-9595-5B4BC74360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4955A8-1B18-441D-B896-6ABC08B95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0BBC5F-C746-4CE4-B743-09AF9FC7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F4720E-EB30-488D-8655-7DC8870B0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678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D12B29C-4871-4084-97DD-193DB25CD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F49BEC-892B-4404-AB1D-765DC1097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67CEC-D800-4380-934D-B85B2E123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ACDB04-C8B1-4CF9-A997-6F5DA5531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1BC7A8-B9F1-4A88-A24E-073697DB2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5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F0C93B-9EFB-4CBB-8357-CB52E428E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98"/>
            <a:ext cx="10515600" cy="653639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85FDA-3BAB-40B7-A4B2-A7E8D2798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C95D11-6EFC-4710-98A9-FC4DC19D2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3F2E04-1AE5-4A0E-AB0A-94BB4783A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8536D8-0A5C-46A8-895A-A94291FD8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944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8474F-6EA9-4F53-9E74-DB70926E8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49A2E0-DEF6-4C3F-88AF-9A9CA738B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0C6D3D-546F-4A67-8FF4-AD78413DD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8360AE-FBB1-4D7B-B7DF-F6B1D3AFE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8E7195-4405-499D-BAB2-5B37346CD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6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107432-8DC8-4F4A-B20D-1820A701C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DCD975-BD25-4C1F-B68E-14725B6D8C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1570A-5D16-4FEE-99C3-68BC70E6B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F577CFC-8D00-4A04-8B6A-D74432A50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E53340E-A064-4D5D-9545-16780A149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B39704-6A1D-4EE5-89A4-D25E245D5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13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B9D352-EF39-4D46-8360-A11158654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428AAA-4251-4D8E-A5EA-19A765EA2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B78A30-A7C5-44AF-A3DF-10411BC4BC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6F64BD0-3350-4347-A59D-E9FDE53819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B7AEDA-52F8-4E93-8B87-6E47648235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DA2A80A-308C-411C-8A86-DC3C12CE5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47EB751-5934-42CA-9E74-0B47D1F02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59B69D7-7F91-4E66-A687-1DDA0400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10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C69B99-0767-4088-81FB-61C2B5578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D94541-6864-4778-A9A7-7950373A6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F12E83-958A-4F80-B6F2-DAB1E2068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9AE439-195C-43E8-A622-02E172BF7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1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F449B7-FC7A-4480-9D31-6FEB31613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695F97B-BCCA-4644-9FED-194C1AAEE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B6FBD4-442F-412B-BA04-EE47BE588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0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5BD616-72AE-432B-8F77-064487B4F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757CC7-4011-45C6-8686-E50C87337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1DB440-AB21-4C9E-A552-DD5902E914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CD1ED0-224F-4135-AEA4-ADECFDC3B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EB85E5F-5ADC-4BE5-B95E-2095CD815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B90A09-AD8E-4F32-9E3A-473A261A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22D09A-B335-4E50-BA24-878C2A200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CAE65D-FC54-4EF2-8709-61862C276B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05BE56-A2F6-4036-B4AB-CE78A0B85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9B9461-8BAB-435C-86DD-3CC639DA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A71A25-6356-4A3B-AF9B-A15DE0996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B8C8E7-763A-4CAB-A24E-3CB5F96BE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2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34EBC3B-D7E1-45CB-8F7F-13AB71078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9636D1-BA0A-4C47-95C8-E60FD5011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4F614C-50D3-4A4F-B4FF-35C4B2271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033A7-D1A0-46E8-94A6-02DFD1E8E378}" type="datetimeFigureOut">
              <a:rPr lang="zh-CN" altLang="en-US" smtClean="0"/>
              <a:pPr/>
              <a:t>2018-09-03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375776-5178-444B-ADC1-ACBCB91B99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675AD9-4BED-4C37-9FD5-95E68FBF02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52BC-DEFC-4AB5-B252-B8B5FD3FF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3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071C06-6618-44C4-B6CA-D696C56B2A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5865" y="2489982"/>
            <a:ext cx="9144000" cy="183086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Change of carrier frequency lower boundary supporting maximum 8 SS/PBCH blocks   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734426-12F8-4C93-A119-396A67A5073D}"/>
              </a:ext>
            </a:extLst>
          </p:cNvPr>
          <p:cNvSpPr/>
          <p:nvPr/>
        </p:nvSpPr>
        <p:spPr>
          <a:xfrm>
            <a:off x="276665" y="266339"/>
            <a:ext cx="1158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#81				</a:t>
            </a:r>
            <a:r>
              <a:rPr lang="en-GB" altLang="zh-CN" b="1" dirty="0">
                <a:latin typeface="Arial" panose="020B0604020202020204" pitchFamily="34" charset="0"/>
                <a:ea typeface="MS Mincho" panose="02020609040205080304" pitchFamily="49" charset="-128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RP-181833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Gold Coast, Australia, Sept 10 - 13, 2018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34AE212-CAA3-4978-9065-FE883459B565}"/>
              </a:ext>
            </a:extLst>
          </p:cNvPr>
          <p:cNvSpPr/>
          <p:nvPr/>
        </p:nvSpPr>
        <p:spPr>
          <a:xfrm>
            <a:off x="276665" y="912670"/>
            <a:ext cx="1158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>
              <a:tabLst>
                <a:tab pos="1350645" algn="l"/>
              </a:tabLst>
            </a:pPr>
            <a:r>
              <a:rPr lang="en-US" altLang="zh-CN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Source:			CMCC</a:t>
            </a:r>
          </a:p>
          <a:p>
            <a:pPr marL="1350010" indent="-1350010" algn="just"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 panose="02030600000101010101" pitchFamily="18" charset="-127"/>
              </a:rPr>
              <a:t>Title:			</a:t>
            </a:r>
            <a:r>
              <a:rPr lang="en-US" altLang="zh-CN" b="1" dirty="0">
                <a:latin typeface="Arial" panose="020B0604020202020204" pitchFamily="34" charset="0"/>
                <a:ea typeface="Batang" panose="02030600000101010101" pitchFamily="18" charset="-127"/>
              </a:rPr>
              <a:t>Change of carrier frequency lower boundary supporting maximum 8 SS/PBCH blocks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Document for:	</a:t>
            </a:r>
            <a:r>
              <a:rPr lang="en-US" altLang="zh-CN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Discussion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Agenda Item:	9.2</a:t>
            </a:r>
            <a:r>
              <a:rPr lang="en-US" altLang="zh-CN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.1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4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F372EE-8E37-4DF9-AAD2-31FEC453F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30"/>
            <a:ext cx="10515600" cy="653639"/>
          </a:xfrm>
        </p:spPr>
        <p:txBody>
          <a:bodyPr>
            <a:normAutofit/>
          </a:bodyPr>
          <a:lstStyle/>
          <a:p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97938-B2DD-43B6-AEB9-F852286AD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number of supported number of SS/PBCH blocks and pattern for FR1 is defined in current spec TS 38.213 as following</a:t>
            </a:r>
          </a:p>
          <a:p>
            <a:pPr lvl="1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a half frame with SS/PBCH blocks, the first symbol indexes for candidate SS/PBCH blocks are determined according to the subcarrier spacing of SS/PBCH blocks as follows, where index 0 corresponds to the first symbol of the first slot in a half-frame. </a:t>
            </a:r>
          </a:p>
          <a:p>
            <a:pPr marL="900113" lvl="1" indent="-182563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	Case A - 15 kHz subcarrier spacing: the first symbols of the candidate SS/PBCH blocks have indexes of {2, 8} + 14*n. For carrier frequencies smaller than or equal to 3 GHz, n=0, 1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For carrier frequencies larger than 3 GHz and smaller than or equal to 6 GHz, n=0, 1, 2, 3.</a:t>
            </a:r>
          </a:p>
          <a:p>
            <a:pPr marL="900113" lvl="1" indent="-182563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	Case B - 30 kHz subcarrier spacing: the first symbols of the candidate SS/PBCH blocks have indexes {4, 8, 16, 20} + 28*n. For carrier frequencies smaller than or equal to 3 GHz, n=0.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carrier frequencies larger than 3 GHz and smaller than or equal to 6 GHz, n=0, 1.</a:t>
            </a:r>
          </a:p>
          <a:p>
            <a:pPr marL="900113" lvl="1" indent="-182563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	Case C - 30 kHz subcarrier spacing: the first symbols of the candidate SS/PBCH blocks have indexes {2, 8} + 14*n. For carrier frequencies smaller than or equal to 3 GHz, n=0, 1.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carrier frequencies larger than 3 GHz and smaller than or equal to 6 GHz, n=0, 1, 2, 3.</a:t>
            </a: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can be observed that only for carrier frequencies larger than 3 GHz in FR1, maximum of 8 SS/PBCH blocks is supported.</a:t>
            </a: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Although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n41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a strong candidate for the first phase of NR deployment, according to current spec, only at most 4 SS/PBCH blocks can be supported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423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71639863-CEAD-4F60-9E9E-56BFE2962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30"/>
            <a:ext cx="10515600" cy="653639"/>
          </a:xfrm>
        </p:spPr>
        <p:txBody>
          <a:bodyPr>
            <a:normAutofit fontScale="90000"/>
          </a:bodyPr>
          <a:lstStyle/>
          <a:p>
            <a:r>
              <a:rPr lang="en-US" altLang="zh-CN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Background-Frequency definition in TS38.101-1 </a:t>
            </a:r>
            <a:endParaRPr lang="zh-CN" altLang="en-US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108EF03-3EEE-4543-8384-3552D8F99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486114"/>
              </p:ext>
            </p:extLst>
          </p:nvPr>
        </p:nvGraphicFramePr>
        <p:xfrm>
          <a:off x="838200" y="666968"/>
          <a:ext cx="10426700" cy="6090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4613">
                  <a:extLst>
                    <a:ext uri="{9D8B030D-6E8A-4147-A177-3AD203B41FA5}">
                      <a16:colId xmlns:a16="http://schemas.microsoft.com/office/drawing/2014/main" val="973889685"/>
                    </a:ext>
                  </a:extLst>
                </a:gridCol>
                <a:gridCol w="3658844">
                  <a:extLst>
                    <a:ext uri="{9D8B030D-6E8A-4147-A177-3AD203B41FA5}">
                      <a16:colId xmlns:a16="http://schemas.microsoft.com/office/drawing/2014/main" val="3380182859"/>
                    </a:ext>
                  </a:extLst>
                </a:gridCol>
                <a:gridCol w="3979584">
                  <a:extLst>
                    <a:ext uri="{9D8B030D-6E8A-4147-A177-3AD203B41FA5}">
                      <a16:colId xmlns:a16="http://schemas.microsoft.com/office/drawing/2014/main" val="3829246750"/>
                    </a:ext>
                  </a:extLst>
                </a:gridCol>
                <a:gridCol w="1223659">
                  <a:extLst>
                    <a:ext uri="{9D8B030D-6E8A-4147-A177-3AD203B41FA5}">
                      <a16:colId xmlns:a16="http://schemas.microsoft.com/office/drawing/2014/main" val="524360392"/>
                    </a:ext>
                  </a:extLst>
                </a:gridCol>
              </a:tblGrid>
              <a:tr h="4967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operating band</a:t>
                      </a:r>
                      <a:endParaRPr lang="zh-CN" sz="12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Uplink (UL) operating band</a:t>
                      </a:r>
                      <a:b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 receive / UE transmit  </a:t>
                      </a:r>
                      <a:r>
                        <a:rPr lang="en-GB" sz="12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UL_low</a:t>
                      </a:r>
                      <a:r>
                        <a:rPr lang="en-GB" sz="1200" baseline="-25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–  </a:t>
                      </a:r>
                      <a:r>
                        <a:rPr lang="en-GB" sz="12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UL_high</a:t>
                      </a:r>
                      <a:endParaRPr lang="zh-CN" sz="12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Downlink (DL) operating band</a:t>
                      </a:r>
                      <a:b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 transmit / UE receive  </a:t>
                      </a:r>
                      <a:r>
                        <a:rPr lang="en-GB" sz="12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–  </a:t>
                      </a:r>
                      <a:r>
                        <a:rPr lang="en-GB" sz="12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DL_high</a:t>
                      </a:r>
                      <a:endParaRPr lang="zh-CN" sz="12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Duplex Mode</a:t>
                      </a:r>
                      <a:endParaRPr lang="zh-CN" sz="1200" b="1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447363227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n1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1920 MHz – 1980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2110 MHz – 2170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354607610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n2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1850 MHz – 1910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1930 MHz – 1990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08179431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n3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1710 MHz – 1785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1805 MHz – 1880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401145481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n5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824 MHz – 849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869 MHz – 894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59482506"/>
                  </a:ext>
                </a:extLst>
              </a:tr>
              <a:tr h="2139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 MHz – 2570 MHz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2620 MHz – 2690 MHz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510090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880 MHz – 915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925 MHz – 960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92967381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n12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699 MHz – 716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729 MHz – 746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603073631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n20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832 MHz – 862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791 MHz – 821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671667473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n25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1850 MHz – 1915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1930 MHz – 1995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532040217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n28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703 MHz – 748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758 MHz – 803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048885413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n34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2010 MHz – 2025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2010 MHz – 2025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45819121"/>
                  </a:ext>
                </a:extLst>
              </a:tr>
              <a:tr h="2139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n38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2570 MHz – 2620 MHz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2570 MHz – 2620 MHz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532189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n39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1880 MHz – 1920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1880 MHz – 1920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756889640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n40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2300 MHz – 2400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2300 MHz – 2400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473957985"/>
                  </a:ext>
                </a:extLst>
              </a:tr>
              <a:tr h="2139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n41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2496 MHz – 2690 MHz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2496 MHz – 2690 MHz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813208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n51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1427 MHz – 1432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1427 MHz – 1432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277835525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n66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1710 MHz – 1780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2110 MHz – 2200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311434607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n70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1695 MHz – 1710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1995 MHz – 2020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09372608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n71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663 MHz – 698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617 MHz – 652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664547162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n75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1432 MHz – 1517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SDL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119273398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n76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1427 MHz – 1432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SDL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750756981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n77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3300 MHz – 4200 MHz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3300 MHz – 4200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814568846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n78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3300 MHz – 3800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3300 MHz – 3800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796878766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n79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4400 MHz – 5000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4400 MHz – 5000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TDD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4202057400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n80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1710 MHz – 1785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 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993270005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n81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880 MHz – 915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 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623817606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n82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832 MHz – 862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 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137509530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n83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703 MHz – 748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700977418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n84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1920 MHz – 1980 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507165759"/>
                  </a:ext>
                </a:extLst>
              </a:tr>
              <a:tr h="1833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n86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1710 MHz – 1780MHz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sz="1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</a:t>
                      </a:r>
                      <a:endParaRPr lang="zh-CN" sz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179323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7795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3E81AE-829C-4C2F-9E54-1157DC664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98"/>
            <a:ext cx="10515600" cy="653639"/>
          </a:xfrm>
        </p:spPr>
        <p:txBody>
          <a:bodyPr>
            <a:normAutofit/>
          </a:bodyPr>
          <a:lstStyle/>
          <a:p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	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B0168B-F61E-46E0-B58B-7FE138CD9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1" y="914400"/>
            <a:ext cx="10863263" cy="52625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 coverage is crucial for operators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guarantee user experience by reusing existing infrastructure,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 comparable or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even better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coverage than LTE can be achieved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Massive MIMO is important in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improving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coverage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deployment, where the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sweeping of broadcast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channels and common control channels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an important feature to extend the network coverage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n41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with massive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MIMO capability with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3.5GHz,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can be implemented with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same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number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antenna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elements (e.g. 128 or 192 elements), number of TXRUs (e.g. 64 TXRUs) under comparable size and heat-dissipation capability, which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means the massive MIMO implementation for 2.6GHz enable as similar narrow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beam sweeping in both horizontal and vertical domain as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for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above 3GHz carrier frequency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Furthermore, considering the total bandwidth of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n41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(almost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200MHz wide),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due to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state-of-art of PA,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transmitting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power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maybe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hard to increase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linearly to cover this whole band with target power density in one RRU.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Therefore,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is expected to allow supporting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more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SS/PBCH blocks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n41 to offer more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flexibility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product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taking PA status into account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However, current spec only allows maximum  4 SS/PBCH blocks for carrier frequencies smaller than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3GHz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225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D9271B-E57A-4CF0-9E14-E65155AF5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87792"/>
            <a:ext cx="10515600" cy="538917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Observation 1: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carrier frequencies around 2.5GHz, there are both FDD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(n7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and TDD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(n38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n41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bands.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option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 Change the carrier frequency lower boundary supporting maximum 8 SS/PBCH blocks to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2.4GHz without differentiating paired or unpaired spectrum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changes the supported maximum number of SS/PBCH blocks to 8 for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both bands n7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n38/41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UE during initial access, this option 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bit simpler,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since UE does not need to try two different interpretations for PBCH-DMRS. However, this requires SFN synchronization requirement among FDD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gNBs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to be within 2.5ms, since there is no half-radio frame indication in PBCH-DMRS.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option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2: Change the carrier frequency lower boundary supporting maximum 8 SS/PBCH blocks to 2.4GHz and limit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to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unpaired spectrum only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option will not impose finer synchronization accuracy on the requirement for SFN synchronization in FDD, consequently, UE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needs to try two hypothesis for PBCH descrambling.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Note: Proposal option 1/2 depends on balance between the expectation on coverage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concern on maintaining a bit finer synchronization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accuracy for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FDD in band n7.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B77ECCCC-D47F-4585-96ED-FD97F8482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Observations and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688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4448FC-DE50-4C75-9A8F-4C4E67F3D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zh-CN" sz="3600" dirty="0"/>
              <a:t>Appendix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4819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48924F-97C6-4302-B91D-7A9387C1B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Supported SSB pattern</a:t>
            </a:r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SCS [TS38.101]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E5E3093-EA5C-48CC-9D70-6C5980E98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165313"/>
              </p:ext>
            </p:extLst>
          </p:nvPr>
        </p:nvGraphicFramePr>
        <p:xfrm>
          <a:off x="1508066" y="1014254"/>
          <a:ext cx="9175864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0866">
                  <a:extLst>
                    <a:ext uri="{9D8B030D-6E8A-4147-A177-3AD203B41FA5}">
                      <a16:colId xmlns:a16="http://schemas.microsoft.com/office/drawing/2014/main" val="2303788964"/>
                    </a:ext>
                  </a:extLst>
                </a:gridCol>
                <a:gridCol w="2290866">
                  <a:extLst>
                    <a:ext uri="{9D8B030D-6E8A-4147-A177-3AD203B41FA5}">
                      <a16:colId xmlns:a16="http://schemas.microsoft.com/office/drawing/2014/main" val="1408324690"/>
                    </a:ext>
                  </a:extLst>
                </a:gridCol>
                <a:gridCol w="2297066">
                  <a:extLst>
                    <a:ext uri="{9D8B030D-6E8A-4147-A177-3AD203B41FA5}">
                      <a16:colId xmlns:a16="http://schemas.microsoft.com/office/drawing/2014/main" val="663691"/>
                    </a:ext>
                  </a:extLst>
                </a:gridCol>
                <a:gridCol w="2297066">
                  <a:extLst>
                    <a:ext uri="{9D8B030D-6E8A-4147-A177-3AD203B41FA5}">
                      <a16:colId xmlns:a16="http://schemas.microsoft.com/office/drawing/2014/main" val="23823653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NR Operating 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SS Block SCS</a:t>
                      </a:r>
                      <a:endParaRPr lang="zh-CN" sz="1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SS Block pattern</a:t>
                      </a:r>
                      <a:r>
                        <a:rPr lang="en-GB" sz="1800" baseline="30000">
                          <a:effectLst/>
                        </a:rPr>
                        <a:t>1</a:t>
                      </a:r>
                      <a:endParaRPr lang="zh-CN" sz="1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Range of GSCN</a:t>
                      </a:r>
                      <a:endParaRPr lang="zh-CN" sz="1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(First – &lt;Step size&gt; – Last)</a:t>
                      </a:r>
                      <a:endParaRPr lang="zh-CN" sz="1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1676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n7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15kHz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A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6554 – &lt;1&gt; – 6718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3080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n38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15kHz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A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6431 – &lt;1&gt; – 6544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273227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n41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15kHz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A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6246 – &lt;3&gt; – 6714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5829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30 kHz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Case C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6252 – &lt;3&gt; – 6714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7913768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NOTE 1:	SS Block pattern is defined in section 4.1 in TS 38.213 [8]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210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11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3271</TotalTime>
  <Words>938</Words>
  <Application>Microsoft Office PowerPoint</Application>
  <PresentationFormat>宽屏</PresentationFormat>
  <Paragraphs>186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Batang</vt:lpstr>
      <vt:lpstr>Malgun Gothic</vt:lpstr>
      <vt:lpstr>MS Mincho</vt:lpstr>
      <vt:lpstr>等线</vt:lpstr>
      <vt:lpstr>等线 Light</vt:lpstr>
      <vt:lpstr>微软雅黑</vt:lpstr>
      <vt:lpstr>Arial</vt:lpstr>
      <vt:lpstr>Times New Roman</vt:lpstr>
      <vt:lpstr>Office 主题​​</vt:lpstr>
      <vt:lpstr>Change of carrier frequency lower boundary supporting maximum 8 SS/PBCH blocks   </vt:lpstr>
      <vt:lpstr>Background</vt:lpstr>
      <vt:lpstr>Background-Frequency definition in TS38.101-1 </vt:lpstr>
      <vt:lpstr>Motivation </vt:lpstr>
      <vt:lpstr>Observations and proposals</vt:lpstr>
      <vt:lpstr>PowerPoint 演示文稿</vt:lpstr>
      <vt:lpstr>Supported SSB pattern and SCS [TS38.101]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</dc:creator>
  <cp:lastModifiedBy>XueyingHou</cp:lastModifiedBy>
  <cp:revision>238</cp:revision>
  <dcterms:created xsi:type="dcterms:W3CDTF">2018-07-23T03:57:32Z</dcterms:created>
  <dcterms:modified xsi:type="dcterms:W3CDTF">2018-09-03T11:13:54Z</dcterms:modified>
</cp:coreProperties>
</file>