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8" r:id="rId1"/>
  </p:sldMasterIdLst>
  <p:notesMasterIdLst>
    <p:notesMasterId r:id="rId11"/>
  </p:notesMasterIdLst>
  <p:sldIdLst>
    <p:sldId id="267" r:id="rId2"/>
    <p:sldId id="304" r:id="rId3"/>
    <p:sldId id="305" r:id="rId4"/>
    <p:sldId id="306" r:id="rId5"/>
    <p:sldId id="295" r:id="rId6"/>
    <p:sldId id="307" r:id="rId7"/>
    <p:sldId id="308" r:id="rId8"/>
    <p:sldId id="309" r:id="rId9"/>
    <p:sldId id="298" r:id="rId10"/>
  </p:sldIdLst>
  <p:sldSz cx="9144000" cy="5143500" type="screen16x9"/>
  <p:notesSz cx="6858000" cy="9947275"/>
  <p:defaultTextStyle>
    <a:defPPr>
      <a:defRPr lang="en-US"/>
    </a:defPPr>
    <a:lvl1pPr marL="0" algn="l" defTabSz="456980" rtl="0" eaLnBrk="1" latinLnBrk="0" hangingPunct="1">
      <a:defRPr sz="1700" kern="1200">
        <a:solidFill>
          <a:schemeClr val="tx1"/>
        </a:solidFill>
        <a:latin typeface="+mn-lt"/>
        <a:ea typeface="+mn-ea"/>
        <a:cs typeface="+mn-cs"/>
      </a:defRPr>
    </a:lvl1pPr>
    <a:lvl2pPr marL="456980" algn="l" defTabSz="456980" rtl="0" eaLnBrk="1" latinLnBrk="0" hangingPunct="1">
      <a:defRPr sz="1700" kern="1200">
        <a:solidFill>
          <a:schemeClr val="tx1"/>
        </a:solidFill>
        <a:latin typeface="+mn-lt"/>
        <a:ea typeface="+mn-ea"/>
        <a:cs typeface="+mn-cs"/>
      </a:defRPr>
    </a:lvl2pPr>
    <a:lvl3pPr marL="913960" algn="l" defTabSz="456980" rtl="0" eaLnBrk="1" latinLnBrk="0" hangingPunct="1">
      <a:defRPr sz="1700" kern="1200">
        <a:solidFill>
          <a:schemeClr val="tx1"/>
        </a:solidFill>
        <a:latin typeface="+mn-lt"/>
        <a:ea typeface="+mn-ea"/>
        <a:cs typeface="+mn-cs"/>
      </a:defRPr>
    </a:lvl3pPr>
    <a:lvl4pPr marL="1370940" algn="l" defTabSz="456980" rtl="0" eaLnBrk="1" latinLnBrk="0" hangingPunct="1">
      <a:defRPr sz="1700" kern="1200">
        <a:solidFill>
          <a:schemeClr val="tx1"/>
        </a:solidFill>
        <a:latin typeface="+mn-lt"/>
        <a:ea typeface="+mn-ea"/>
        <a:cs typeface="+mn-cs"/>
      </a:defRPr>
    </a:lvl4pPr>
    <a:lvl5pPr marL="1827921" algn="l" defTabSz="456980" rtl="0" eaLnBrk="1" latinLnBrk="0" hangingPunct="1">
      <a:defRPr sz="1700" kern="1200">
        <a:solidFill>
          <a:schemeClr val="tx1"/>
        </a:solidFill>
        <a:latin typeface="+mn-lt"/>
        <a:ea typeface="+mn-ea"/>
        <a:cs typeface="+mn-cs"/>
      </a:defRPr>
    </a:lvl5pPr>
    <a:lvl6pPr marL="2284901" algn="l" defTabSz="456980" rtl="0" eaLnBrk="1" latinLnBrk="0" hangingPunct="1">
      <a:defRPr sz="1700" kern="1200">
        <a:solidFill>
          <a:schemeClr val="tx1"/>
        </a:solidFill>
        <a:latin typeface="+mn-lt"/>
        <a:ea typeface="+mn-ea"/>
        <a:cs typeface="+mn-cs"/>
      </a:defRPr>
    </a:lvl6pPr>
    <a:lvl7pPr marL="2741881" algn="l" defTabSz="456980" rtl="0" eaLnBrk="1" latinLnBrk="0" hangingPunct="1">
      <a:defRPr sz="1700" kern="1200">
        <a:solidFill>
          <a:schemeClr val="tx1"/>
        </a:solidFill>
        <a:latin typeface="+mn-lt"/>
        <a:ea typeface="+mn-ea"/>
        <a:cs typeface="+mn-cs"/>
      </a:defRPr>
    </a:lvl7pPr>
    <a:lvl8pPr marL="3198861" algn="l" defTabSz="456980" rtl="0" eaLnBrk="1" latinLnBrk="0" hangingPunct="1">
      <a:defRPr sz="1700" kern="1200">
        <a:solidFill>
          <a:schemeClr val="tx1"/>
        </a:solidFill>
        <a:latin typeface="+mn-lt"/>
        <a:ea typeface="+mn-ea"/>
        <a:cs typeface="+mn-cs"/>
      </a:defRPr>
    </a:lvl8pPr>
    <a:lvl9pPr marL="3655841" algn="l" defTabSz="456980" rtl="0" eaLnBrk="1" latinLnBrk="0" hangingPunct="1">
      <a:defRPr sz="1700" kern="1200">
        <a:solidFill>
          <a:schemeClr val="tx1"/>
        </a:solidFill>
        <a:latin typeface="+mn-lt"/>
        <a:ea typeface="+mn-ea"/>
        <a:cs typeface="+mn-cs"/>
      </a:defRPr>
    </a:lvl9pPr>
  </p:defaultTextStyle>
  <p:extLst>
    <p:ext uri="{EFAFB233-063F-42B5-8137-9DF3F51BA10A}">
      <p15:sldGuideLst xmlns:p15="http://schemas.microsoft.com/office/powerpoint/2012/main">
        <p15:guide id="2" pos="5692" userDrawn="1">
          <p15:clr>
            <a:srgbClr val="A4A3A4"/>
          </p15:clr>
        </p15:guide>
        <p15:guide id="3" orient="horz" pos="1701" userDrawn="1">
          <p15:clr>
            <a:srgbClr val="A4A3A4"/>
          </p15:clr>
        </p15:guide>
        <p15:guide id="4" orient="horz" pos="590" userDrawn="1">
          <p15:clr>
            <a:srgbClr val="A4A3A4"/>
          </p15:clr>
        </p15:guide>
        <p15:guide id="5" orient="horz" pos="1620">
          <p15:clr>
            <a:srgbClr val="A4A3A4"/>
          </p15:clr>
        </p15:guide>
        <p15:guide id="6" orient="horz" pos="562">
          <p15:clr>
            <a:srgbClr val="A4A3A4"/>
          </p15:clr>
        </p15:guide>
        <p15:guide id="7" pos="289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F5597"/>
    <a:srgbClr val="6600FF"/>
    <a:srgbClr val="006488"/>
    <a:srgbClr val="203864"/>
    <a:srgbClr val="000F21"/>
    <a:srgbClr val="0E2B5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0361" autoAdjust="0"/>
    <p:restoredTop sz="84318" autoAdjust="0"/>
  </p:normalViewPr>
  <p:slideViewPr>
    <p:cSldViewPr snapToGrid="0" showGuides="1">
      <p:cViewPr varScale="1">
        <p:scale>
          <a:sx n="94" d="100"/>
          <a:sy n="94" d="100"/>
        </p:scale>
        <p:origin x="906" y="228"/>
      </p:cViewPr>
      <p:guideLst>
        <p:guide pos="5692"/>
        <p:guide orient="horz" pos="1701"/>
        <p:guide orient="horz" pos="590"/>
        <p:guide orient="horz" pos="1620"/>
        <p:guide orient="horz" pos="562"/>
        <p:guide pos="2891"/>
      </p:guideLst>
    </p:cSldViewPr>
  </p:slideViewPr>
  <p:notesTextViewPr>
    <p:cViewPr>
      <p:scale>
        <a:sx n="1" d="1"/>
        <a:sy n="1" d="1"/>
      </p:scale>
      <p:origin x="0" y="0"/>
    </p:cViewPr>
  </p:notesTextViewPr>
  <p:sorterViewPr>
    <p:cViewPr varScale="1">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99091"/>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99091"/>
          </a:xfrm>
          <a:prstGeom prst="rect">
            <a:avLst/>
          </a:prstGeom>
        </p:spPr>
        <p:txBody>
          <a:bodyPr vert="horz" lIns="91440" tIns="45720" rIns="91440" bIns="45720" rtlCol="0"/>
          <a:lstStyle>
            <a:lvl1pPr algn="r">
              <a:defRPr sz="1200"/>
            </a:lvl1pPr>
          </a:lstStyle>
          <a:p>
            <a:fld id="{7C0CED7F-AC5A-4AD5-869A-E748F725DADC}" type="datetimeFigureOut">
              <a:rPr lang="zh-CN" altLang="en-US" smtClean="0"/>
              <a:pPr/>
              <a:t>2018/9/3</a:t>
            </a:fld>
            <a:endParaRPr lang="zh-CN" altLang="en-US"/>
          </a:p>
        </p:txBody>
      </p:sp>
      <p:sp>
        <p:nvSpPr>
          <p:cNvPr id="4" name="幻灯片图像占位符 3"/>
          <p:cNvSpPr>
            <a:spLocks noGrp="1" noRot="1" noChangeAspect="1"/>
          </p:cNvSpPr>
          <p:nvPr>
            <p:ph type="sldImg" idx="2"/>
          </p:nvPr>
        </p:nvSpPr>
        <p:spPr>
          <a:xfrm>
            <a:off x="444500" y="1243013"/>
            <a:ext cx="5969000" cy="3357562"/>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787126"/>
            <a:ext cx="5486400" cy="391674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9448185"/>
            <a:ext cx="2971800" cy="49909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9448185"/>
            <a:ext cx="2971800" cy="499090"/>
          </a:xfrm>
          <a:prstGeom prst="rect">
            <a:avLst/>
          </a:prstGeom>
        </p:spPr>
        <p:txBody>
          <a:bodyPr vert="horz" lIns="91440" tIns="45720" rIns="91440" bIns="45720" rtlCol="0" anchor="b"/>
          <a:lstStyle>
            <a:lvl1pPr algn="r">
              <a:defRPr sz="1200"/>
            </a:lvl1pPr>
          </a:lstStyle>
          <a:p>
            <a:fld id="{4DB6A373-793E-4E21-927A-67A0D7C20746}" type="slidenum">
              <a:rPr lang="zh-CN" altLang="en-US" smtClean="0"/>
              <a:pPr/>
              <a:t>‹#›</a:t>
            </a:fld>
            <a:endParaRPr lang="zh-CN" altLang="en-US"/>
          </a:p>
        </p:txBody>
      </p:sp>
    </p:spTree>
    <p:extLst>
      <p:ext uri="{BB962C8B-B14F-4D97-AF65-F5344CB8AC3E}">
        <p14:creationId xmlns:p14="http://schemas.microsoft.com/office/powerpoint/2010/main" val="2528947584"/>
      </p:ext>
    </p:extLst>
  </p:cSld>
  <p:clrMap bg1="lt1" tx1="dk1" bg2="lt2" tx2="dk2" accent1="accent1" accent2="accent2" accent3="accent3" accent4="accent4" accent5="accent5" accent6="accent6" hlink="hlink" folHlink="folHlink"/>
  <p:notesStyle>
    <a:lvl1pPr marL="0" algn="l" defTabSz="913960" rtl="0" eaLnBrk="1" latinLnBrk="0" hangingPunct="1">
      <a:defRPr sz="1200" kern="1200">
        <a:solidFill>
          <a:schemeClr val="tx1"/>
        </a:solidFill>
        <a:latin typeface="+mn-lt"/>
        <a:ea typeface="+mn-ea"/>
        <a:cs typeface="+mn-cs"/>
      </a:defRPr>
    </a:lvl1pPr>
    <a:lvl2pPr marL="456980" algn="l" defTabSz="913960" rtl="0" eaLnBrk="1" latinLnBrk="0" hangingPunct="1">
      <a:defRPr sz="1200" kern="1200">
        <a:solidFill>
          <a:schemeClr val="tx1"/>
        </a:solidFill>
        <a:latin typeface="+mn-lt"/>
        <a:ea typeface="+mn-ea"/>
        <a:cs typeface="+mn-cs"/>
      </a:defRPr>
    </a:lvl2pPr>
    <a:lvl3pPr marL="913960" algn="l" defTabSz="913960" rtl="0" eaLnBrk="1" latinLnBrk="0" hangingPunct="1">
      <a:defRPr sz="1200" kern="1200">
        <a:solidFill>
          <a:schemeClr val="tx1"/>
        </a:solidFill>
        <a:latin typeface="+mn-lt"/>
        <a:ea typeface="+mn-ea"/>
        <a:cs typeface="+mn-cs"/>
      </a:defRPr>
    </a:lvl3pPr>
    <a:lvl4pPr marL="1370940" algn="l" defTabSz="913960" rtl="0" eaLnBrk="1" latinLnBrk="0" hangingPunct="1">
      <a:defRPr sz="1200" kern="1200">
        <a:solidFill>
          <a:schemeClr val="tx1"/>
        </a:solidFill>
        <a:latin typeface="+mn-lt"/>
        <a:ea typeface="+mn-ea"/>
        <a:cs typeface="+mn-cs"/>
      </a:defRPr>
    </a:lvl4pPr>
    <a:lvl5pPr marL="1827921" algn="l" defTabSz="913960" rtl="0" eaLnBrk="1" latinLnBrk="0" hangingPunct="1">
      <a:defRPr sz="1200" kern="1200">
        <a:solidFill>
          <a:schemeClr val="tx1"/>
        </a:solidFill>
        <a:latin typeface="+mn-lt"/>
        <a:ea typeface="+mn-ea"/>
        <a:cs typeface="+mn-cs"/>
      </a:defRPr>
    </a:lvl5pPr>
    <a:lvl6pPr marL="2284901" algn="l" defTabSz="913960" rtl="0" eaLnBrk="1" latinLnBrk="0" hangingPunct="1">
      <a:defRPr sz="1200" kern="1200">
        <a:solidFill>
          <a:schemeClr val="tx1"/>
        </a:solidFill>
        <a:latin typeface="+mn-lt"/>
        <a:ea typeface="+mn-ea"/>
        <a:cs typeface="+mn-cs"/>
      </a:defRPr>
    </a:lvl6pPr>
    <a:lvl7pPr marL="2741881" algn="l" defTabSz="913960" rtl="0" eaLnBrk="1" latinLnBrk="0" hangingPunct="1">
      <a:defRPr sz="1200" kern="1200">
        <a:solidFill>
          <a:schemeClr val="tx1"/>
        </a:solidFill>
        <a:latin typeface="+mn-lt"/>
        <a:ea typeface="+mn-ea"/>
        <a:cs typeface="+mn-cs"/>
      </a:defRPr>
    </a:lvl7pPr>
    <a:lvl8pPr marL="3198861" algn="l" defTabSz="913960" rtl="0" eaLnBrk="1" latinLnBrk="0" hangingPunct="1">
      <a:defRPr sz="1200" kern="1200">
        <a:solidFill>
          <a:schemeClr val="tx1"/>
        </a:solidFill>
        <a:latin typeface="+mn-lt"/>
        <a:ea typeface="+mn-ea"/>
        <a:cs typeface="+mn-cs"/>
      </a:defRPr>
    </a:lvl8pPr>
    <a:lvl9pPr marL="3655841" algn="l" defTabSz="91396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44500" y="1243013"/>
            <a:ext cx="5969000" cy="3357562"/>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DB6A373-793E-4E21-927A-67A0D7C20746}" type="slidenum">
              <a:rPr lang="zh-CN" altLang="en-US" smtClean="0"/>
              <a:pPr/>
              <a:t>1</a:t>
            </a:fld>
            <a:endParaRPr lang="zh-CN" altLang="en-US"/>
          </a:p>
        </p:txBody>
      </p:sp>
    </p:spTree>
    <p:extLst>
      <p:ext uri="{BB962C8B-B14F-4D97-AF65-F5344CB8AC3E}">
        <p14:creationId xmlns:p14="http://schemas.microsoft.com/office/powerpoint/2010/main" val="24845008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580CC0C-A63E-4F64-99DB-BBB3CE41797C}"/>
              </a:ext>
            </a:extLst>
          </p:cNvPr>
          <p:cNvSpPr>
            <a:spLocks noGrp="1"/>
          </p:cNvSpPr>
          <p:nvPr>
            <p:ph type="ctrTitle"/>
          </p:nvPr>
        </p:nvSpPr>
        <p:spPr>
          <a:xfrm>
            <a:off x="1142698" y="842131"/>
            <a:ext cx="6858604" cy="1790096"/>
          </a:xfrm>
          <a:prstGeom prst="rect">
            <a:avLst/>
          </a:prstGeo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id="{A3747A3B-4A5C-436F-A862-749FEE910CE3}"/>
              </a:ext>
            </a:extLst>
          </p:cNvPr>
          <p:cNvSpPr>
            <a:spLocks noGrp="1"/>
          </p:cNvSpPr>
          <p:nvPr>
            <p:ph type="subTitle" idx="1"/>
          </p:nvPr>
        </p:nvSpPr>
        <p:spPr>
          <a:xfrm>
            <a:off x="1142698" y="2701775"/>
            <a:ext cx="6858604" cy="1241273"/>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a:extLst>
              <a:ext uri="{FF2B5EF4-FFF2-40B4-BE49-F238E27FC236}">
                <a16:creationId xmlns:a16="http://schemas.microsoft.com/office/drawing/2014/main" id="{653397BB-3817-4706-9F52-F66874BCAA3A}"/>
              </a:ext>
            </a:extLst>
          </p:cNvPr>
          <p:cNvSpPr>
            <a:spLocks noGrp="1"/>
          </p:cNvSpPr>
          <p:nvPr>
            <p:ph type="dt" sz="half" idx="10"/>
          </p:nvPr>
        </p:nvSpPr>
        <p:spPr>
          <a:xfrm>
            <a:off x="629008" y="4767037"/>
            <a:ext cx="2057178" cy="273654"/>
          </a:xfrm>
          <a:prstGeom prst="rect">
            <a:avLst/>
          </a:prstGeom>
        </p:spPr>
        <p:txBody>
          <a:bodyPr/>
          <a:lstStyle/>
          <a:p>
            <a:fld id="{B931049E-7D96-4BDD-BD88-416716BBB5C4}" type="datetimeFigureOut">
              <a:rPr lang="zh-CN" altLang="en-US" smtClean="0"/>
              <a:pPr/>
              <a:t>2018/9/3</a:t>
            </a:fld>
            <a:endParaRPr lang="zh-CN" altLang="en-US"/>
          </a:p>
        </p:txBody>
      </p:sp>
      <p:sp>
        <p:nvSpPr>
          <p:cNvPr id="5" name="页脚占位符 4">
            <a:extLst>
              <a:ext uri="{FF2B5EF4-FFF2-40B4-BE49-F238E27FC236}">
                <a16:creationId xmlns:a16="http://schemas.microsoft.com/office/drawing/2014/main" id="{7BBA7199-27BC-493D-A406-4DF1ADE39DF1}"/>
              </a:ext>
            </a:extLst>
          </p:cNvPr>
          <p:cNvSpPr>
            <a:spLocks noGrp="1"/>
          </p:cNvSpPr>
          <p:nvPr>
            <p:ph type="ftr" sz="quarter" idx="11"/>
          </p:nvPr>
        </p:nvSpPr>
        <p:spPr>
          <a:xfrm>
            <a:off x="3028916" y="4767037"/>
            <a:ext cx="3086171" cy="273654"/>
          </a:xfrm>
          <a:prstGeom prst="rect">
            <a:avLst/>
          </a:prstGeom>
        </p:spPr>
        <p:txBody>
          <a:bodyPr/>
          <a:lstStyle/>
          <a:p>
            <a:endParaRPr lang="zh-CN" altLang="en-US"/>
          </a:p>
        </p:txBody>
      </p:sp>
      <p:sp>
        <p:nvSpPr>
          <p:cNvPr id="6" name="灯片编号占位符 5">
            <a:extLst>
              <a:ext uri="{FF2B5EF4-FFF2-40B4-BE49-F238E27FC236}">
                <a16:creationId xmlns:a16="http://schemas.microsoft.com/office/drawing/2014/main" id="{9EB40A8A-1D4B-46A3-8BBD-8168BB429B8C}"/>
              </a:ext>
            </a:extLst>
          </p:cNvPr>
          <p:cNvSpPr>
            <a:spLocks noGrp="1"/>
          </p:cNvSpPr>
          <p:nvPr>
            <p:ph type="sldNum" sz="quarter" idx="12"/>
          </p:nvPr>
        </p:nvSpPr>
        <p:spPr>
          <a:xfrm>
            <a:off x="6457814" y="4767037"/>
            <a:ext cx="2057178" cy="273654"/>
          </a:xfrm>
          <a:prstGeom prst="rect">
            <a:avLst/>
          </a:prstGeom>
        </p:spPr>
        <p:txBody>
          <a:bodyPr/>
          <a:lstStyle/>
          <a:p>
            <a:fld id="{B0669CEF-D4AE-4375-868D-5825A05994DB}" type="slidenum">
              <a:rPr lang="zh-CN" altLang="en-US" smtClean="0"/>
              <a:pPr/>
              <a:t>‹#›</a:t>
            </a:fld>
            <a:endParaRPr lang="zh-CN" altLang="en-US"/>
          </a:p>
        </p:txBody>
      </p:sp>
    </p:spTree>
    <p:extLst>
      <p:ext uri="{BB962C8B-B14F-4D97-AF65-F5344CB8AC3E}">
        <p14:creationId xmlns:p14="http://schemas.microsoft.com/office/powerpoint/2010/main" val="371008686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F94E776-D8B3-4E41-A9AB-81ADEA8C9780}"/>
              </a:ext>
            </a:extLst>
          </p:cNvPr>
          <p:cNvSpPr>
            <a:spLocks noGrp="1"/>
          </p:cNvSpPr>
          <p:nvPr>
            <p:ph type="title"/>
          </p:nvPr>
        </p:nvSpPr>
        <p:spPr>
          <a:xfrm>
            <a:off x="629008" y="273656"/>
            <a:ext cx="7885984" cy="994833"/>
          </a:xfrm>
          <a:prstGeom prst="rect">
            <a:avLst/>
          </a:prstGeom>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id="{EC3C24A1-E1AD-4E60-8927-2A3DAB4A6C2C}"/>
              </a:ext>
            </a:extLst>
          </p:cNvPr>
          <p:cNvSpPr>
            <a:spLocks noGrp="1"/>
          </p:cNvSpPr>
          <p:nvPr>
            <p:ph type="body" orient="vert" idx="1"/>
          </p:nvPr>
        </p:nvSpPr>
        <p:spPr>
          <a:xfrm>
            <a:off x="629008" y="1369786"/>
            <a:ext cx="7885984" cy="3262691"/>
          </a:xfrm>
          <a:prstGeom prst="rect">
            <a:avLst/>
          </a:prstGeo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4EB49240-E416-41DC-B1EB-E5C44B53D316}"/>
              </a:ext>
            </a:extLst>
          </p:cNvPr>
          <p:cNvSpPr>
            <a:spLocks noGrp="1"/>
          </p:cNvSpPr>
          <p:nvPr>
            <p:ph type="dt" sz="half" idx="10"/>
          </p:nvPr>
        </p:nvSpPr>
        <p:spPr>
          <a:xfrm>
            <a:off x="629008" y="4767037"/>
            <a:ext cx="2057178" cy="273654"/>
          </a:xfrm>
          <a:prstGeom prst="rect">
            <a:avLst/>
          </a:prstGeom>
        </p:spPr>
        <p:txBody>
          <a:bodyPr/>
          <a:lstStyle/>
          <a:p>
            <a:fld id="{B931049E-7D96-4BDD-BD88-416716BBB5C4}" type="datetimeFigureOut">
              <a:rPr lang="zh-CN" altLang="en-US" smtClean="0"/>
              <a:pPr/>
              <a:t>2018/9/3</a:t>
            </a:fld>
            <a:endParaRPr lang="zh-CN" altLang="en-US"/>
          </a:p>
        </p:txBody>
      </p:sp>
      <p:sp>
        <p:nvSpPr>
          <p:cNvPr id="5" name="页脚占位符 4">
            <a:extLst>
              <a:ext uri="{FF2B5EF4-FFF2-40B4-BE49-F238E27FC236}">
                <a16:creationId xmlns:a16="http://schemas.microsoft.com/office/drawing/2014/main" id="{B416B811-E875-4E96-A6E6-5E533FF90065}"/>
              </a:ext>
            </a:extLst>
          </p:cNvPr>
          <p:cNvSpPr>
            <a:spLocks noGrp="1"/>
          </p:cNvSpPr>
          <p:nvPr>
            <p:ph type="ftr" sz="quarter" idx="11"/>
          </p:nvPr>
        </p:nvSpPr>
        <p:spPr>
          <a:xfrm>
            <a:off x="3028916" y="4767037"/>
            <a:ext cx="3086171" cy="273654"/>
          </a:xfrm>
          <a:prstGeom prst="rect">
            <a:avLst/>
          </a:prstGeom>
        </p:spPr>
        <p:txBody>
          <a:bodyPr/>
          <a:lstStyle/>
          <a:p>
            <a:endParaRPr lang="zh-CN" altLang="en-US"/>
          </a:p>
        </p:txBody>
      </p:sp>
      <p:sp>
        <p:nvSpPr>
          <p:cNvPr id="6" name="灯片编号占位符 5">
            <a:extLst>
              <a:ext uri="{FF2B5EF4-FFF2-40B4-BE49-F238E27FC236}">
                <a16:creationId xmlns:a16="http://schemas.microsoft.com/office/drawing/2014/main" id="{F1C3104B-742F-4E5E-A73B-A717CC664EEA}"/>
              </a:ext>
            </a:extLst>
          </p:cNvPr>
          <p:cNvSpPr>
            <a:spLocks noGrp="1"/>
          </p:cNvSpPr>
          <p:nvPr>
            <p:ph type="sldNum" sz="quarter" idx="12"/>
          </p:nvPr>
        </p:nvSpPr>
        <p:spPr>
          <a:xfrm>
            <a:off x="6457814" y="4767037"/>
            <a:ext cx="2057178" cy="273654"/>
          </a:xfrm>
          <a:prstGeom prst="rect">
            <a:avLst/>
          </a:prstGeom>
        </p:spPr>
        <p:txBody>
          <a:bodyPr/>
          <a:lstStyle/>
          <a:p>
            <a:fld id="{B0669CEF-D4AE-4375-868D-5825A05994DB}" type="slidenum">
              <a:rPr lang="zh-CN" altLang="en-US" smtClean="0"/>
              <a:pPr/>
              <a:t>‹#›</a:t>
            </a:fld>
            <a:endParaRPr lang="zh-CN" altLang="en-US"/>
          </a:p>
        </p:txBody>
      </p:sp>
    </p:spTree>
    <p:extLst>
      <p:ext uri="{BB962C8B-B14F-4D97-AF65-F5344CB8AC3E}">
        <p14:creationId xmlns:p14="http://schemas.microsoft.com/office/powerpoint/2010/main" val="286846889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F70B7EB8-D5CA-4798-A4CB-FC64F0784271}"/>
              </a:ext>
            </a:extLst>
          </p:cNvPr>
          <p:cNvSpPr>
            <a:spLocks noGrp="1"/>
          </p:cNvSpPr>
          <p:nvPr>
            <p:ph type="title" orient="vert"/>
          </p:nvPr>
        </p:nvSpPr>
        <p:spPr>
          <a:xfrm>
            <a:off x="6544101" y="273656"/>
            <a:ext cx="1970891" cy="4358821"/>
          </a:xfrm>
          <a:prstGeom prst="rect">
            <a:avLst/>
          </a:prstGeo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id="{5405CB17-9014-4EFA-BAAD-EB7AE29D5E4E}"/>
              </a:ext>
            </a:extLst>
          </p:cNvPr>
          <p:cNvSpPr>
            <a:spLocks noGrp="1"/>
          </p:cNvSpPr>
          <p:nvPr>
            <p:ph type="body" orient="vert" idx="1"/>
          </p:nvPr>
        </p:nvSpPr>
        <p:spPr>
          <a:xfrm>
            <a:off x="629009" y="273656"/>
            <a:ext cx="5837677" cy="4358821"/>
          </a:xfrm>
          <a:prstGeom prst="rect">
            <a:avLst/>
          </a:prstGeo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7B5E5733-35C4-4163-9E1A-384E0A920D6B}"/>
              </a:ext>
            </a:extLst>
          </p:cNvPr>
          <p:cNvSpPr>
            <a:spLocks noGrp="1"/>
          </p:cNvSpPr>
          <p:nvPr>
            <p:ph type="dt" sz="half" idx="10"/>
          </p:nvPr>
        </p:nvSpPr>
        <p:spPr>
          <a:xfrm>
            <a:off x="629008" y="4767037"/>
            <a:ext cx="2057178" cy="273654"/>
          </a:xfrm>
          <a:prstGeom prst="rect">
            <a:avLst/>
          </a:prstGeom>
        </p:spPr>
        <p:txBody>
          <a:bodyPr/>
          <a:lstStyle/>
          <a:p>
            <a:fld id="{B931049E-7D96-4BDD-BD88-416716BBB5C4}" type="datetimeFigureOut">
              <a:rPr lang="zh-CN" altLang="en-US" smtClean="0"/>
              <a:pPr/>
              <a:t>2018/9/3</a:t>
            </a:fld>
            <a:endParaRPr lang="zh-CN" altLang="en-US"/>
          </a:p>
        </p:txBody>
      </p:sp>
      <p:sp>
        <p:nvSpPr>
          <p:cNvPr id="5" name="页脚占位符 4">
            <a:extLst>
              <a:ext uri="{FF2B5EF4-FFF2-40B4-BE49-F238E27FC236}">
                <a16:creationId xmlns:a16="http://schemas.microsoft.com/office/drawing/2014/main" id="{DF28BD6C-796B-4C14-A06B-E648D78A69C4}"/>
              </a:ext>
            </a:extLst>
          </p:cNvPr>
          <p:cNvSpPr>
            <a:spLocks noGrp="1"/>
          </p:cNvSpPr>
          <p:nvPr>
            <p:ph type="ftr" sz="quarter" idx="11"/>
          </p:nvPr>
        </p:nvSpPr>
        <p:spPr>
          <a:xfrm>
            <a:off x="3028916" y="4767037"/>
            <a:ext cx="3086171" cy="273654"/>
          </a:xfrm>
          <a:prstGeom prst="rect">
            <a:avLst/>
          </a:prstGeom>
        </p:spPr>
        <p:txBody>
          <a:bodyPr/>
          <a:lstStyle/>
          <a:p>
            <a:endParaRPr lang="zh-CN" altLang="en-US"/>
          </a:p>
        </p:txBody>
      </p:sp>
      <p:sp>
        <p:nvSpPr>
          <p:cNvPr id="6" name="灯片编号占位符 5">
            <a:extLst>
              <a:ext uri="{FF2B5EF4-FFF2-40B4-BE49-F238E27FC236}">
                <a16:creationId xmlns:a16="http://schemas.microsoft.com/office/drawing/2014/main" id="{9FBD508B-6C9F-4EBA-B111-BFB7C5327C18}"/>
              </a:ext>
            </a:extLst>
          </p:cNvPr>
          <p:cNvSpPr>
            <a:spLocks noGrp="1"/>
          </p:cNvSpPr>
          <p:nvPr>
            <p:ph type="sldNum" sz="quarter" idx="12"/>
          </p:nvPr>
        </p:nvSpPr>
        <p:spPr>
          <a:xfrm>
            <a:off x="6457814" y="4767037"/>
            <a:ext cx="2057178" cy="273654"/>
          </a:xfrm>
          <a:prstGeom prst="rect">
            <a:avLst/>
          </a:prstGeom>
        </p:spPr>
        <p:txBody>
          <a:bodyPr/>
          <a:lstStyle/>
          <a:p>
            <a:fld id="{B0669CEF-D4AE-4375-868D-5825A05994DB}" type="slidenum">
              <a:rPr lang="zh-CN" altLang="en-US" smtClean="0"/>
              <a:pPr/>
              <a:t>‹#›</a:t>
            </a:fld>
            <a:endParaRPr lang="zh-CN" altLang="en-US"/>
          </a:p>
        </p:txBody>
      </p:sp>
    </p:spTree>
    <p:extLst>
      <p:ext uri="{BB962C8B-B14F-4D97-AF65-F5344CB8AC3E}">
        <p14:creationId xmlns:p14="http://schemas.microsoft.com/office/powerpoint/2010/main" val="42715815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0938298-3A29-4441-BA64-696DA9636FE9}"/>
              </a:ext>
            </a:extLst>
          </p:cNvPr>
          <p:cNvSpPr>
            <a:spLocks noGrp="1"/>
          </p:cNvSpPr>
          <p:nvPr>
            <p:ph type="title"/>
          </p:nvPr>
        </p:nvSpPr>
        <p:spPr>
          <a:xfrm>
            <a:off x="629008" y="273656"/>
            <a:ext cx="7885984" cy="994833"/>
          </a:xfrm>
          <a:prstGeom prst="rect">
            <a:avLst/>
          </a:prstGeom>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0017375D-AEA9-48B0-B642-1CDFFF4FFDD5}"/>
              </a:ext>
            </a:extLst>
          </p:cNvPr>
          <p:cNvSpPr>
            <a:spLocks noGrp="1"/>
          </p:cNvSpPr>
          <p:nvPr>
            <p:ph idx="1"/>
          </p:nvPr>
        </p:nvSpPr>
        <p:spPr>
          <a:xfrm>
            <a:off x="629008" y="1369786"/>
            <a:ext cx="7885984" cy="3262691"/>
          </a:xfrm>
          <a:prstGeom prst="rect">
            <a:avLst/>
          </a:prstGeo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2B7E9479-EAE2-459E-B148-C26DCBC25464}"/>
              </a:ext>
            </a:extLst>
          </p:cNvPr>
          <p:cNvSpPr>
            <a:spLocks noGrp="1"/>
          </p:cNvSpPr>
          <p:nvPr>
            <p:ph type="dt" sz="half" idx="10"/>
          </p:nvPr>
        </p:nvSpPr>
        <p:spPr>
          <a:xfrm>
            <a:off x="629008" y="4767037"/>
            <a:ext cx="2057178" cy="273654"/>
          </a:xfrm>
          <a:prstGeom prst="rect">
            <a:avLst/>
          </a:prstGeom>
        </p:spPr>
        <p:txBody>
          <a:bodyPr/>
          <a:lstStyle/>
          <a:p>
            <a:fld id="{B931049E-7D96-4BDD-BD88-416716BBB5C4}" type="datetimeFigureOut">
              <a:rPr lang="zh-CN" altLang="en-US" smtClean="0"/>
              <a:pPr/>
              <a:t>2018/9/3</a:t>
            </a:fld>
            <a:endParaRPr lang="zh-CN" altLang="en-US"/>
          </a:p>
        </p:txBody>
      </p:sp>
      <p:sp>
        <p:nvSpPr>
          <p:cNvPr id="5" name="页脚占位符 4">
            <a:extLst>
              <a:ext uri="{FF2B5EF4-FFF2-40B4-BE49-F238E27FC236}">
                <a16:creationId xmlns:a16="http://schemas.microsoft.com/office/drawing/2014/main" id="{EC8C3D02-D070-4C0F-B546-4E516AB7F0FC}"/>
              </a:ext>
            </a:extLst>
          </p:cNvPr>
          <p:cNvSpPr>
            <a:spLocks noGrp="1"/>
          </p:cNvSpPr>
          <p:nvPr>
            <p:ph type="ftr" sz="quarter" idx="11"/>
          </p:nvPr>
        </p:nvSpPr>
        <p:spPr>
          <a:xfrm>
            <a:off x="3028916" y="4767037"/>
            <a:ext cx="3086171" cy="273654"/>
          </a:xfrm>
          <a:prstGeom prst="rect">
            <a:avLst/>
          </a:prstGeom>
        </p:spPr>
        <p:txBody>
          <a:bodyPr/>
          <a:lstStyle/>
          <a:p>
            <a:endParaRPr lang="zh-CN" altLang="en-US"/>
          </a:p>
        </p:txBody>
      </p:sp>
      <p:sp>
        <p:nvSpPr>
          <p:cNvPr id="6" name="灯片编号占位符 5">
            <a:extLst>
              <a:ext uri="{FF2B5EF4-FFF2-40B4-BE49-F238E27FC236}">
                <a16:creationId xmlns:a16="http://schemas.microsoft.com/office/drawing/2014/main" id="{B65508F0-644C-4046-A43B-CCABD503C399}"/>
              </a:ext>
            </a:extLst>
          </p:cNvPr>
          <p:cNvSpPr>
            <a:spLocks noGrp="1"/>
          </p:cNvSpPr>
          <p:nvPr>
            <p:ph type="sldNum" sz="quarter" idx="12"/>
          </p:nvPr>
        </p:nvSpPr>
        <p:spPr>
          <a:xfrm>
            <a:off x="6457814" y="4767037"/>
            <a:ext cx="2057178" cy="273654"/>
          </a:xfrm>
          <a:prstGeom prst="rect">
            <a:avLst/>
          </a:prstGeom>
        </p:spPr>
        <p:txBody>
          <a:bodyPr/>
          <a:lstStyle/>
          <a:p>
            <a:fld id="{B0669CEF-D4AE-4375-868D-5825A05994DB}" type="slidenum">
              <a:rPr lang="zh-CN" altLang="en-US" smtClean="0"/>
              <a:pPr/>
              <a:t>‹#›</a:t>
            </a:fld>
            <a:endParaRPr lang="zh-CN" altLang="en-US"/>
          </a:p>
        </p:txBody>
      </p:sp>
    </p:spTree>
    <p:extLst>
      <p:ext uri="{BB962C8B-B14F-4D97-AF65-F5344CB8AC3E}">
        <p14:creationId xmlns:p14="http://schemas.microsoft.com/office/powerpoint/2010/main" val="204930998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519CC46-E663-4E57-A461-EDBD2254AA3C}"/>
              </a:ext>
            </a:extLst>
          </p:cNvPr>
          <p:cNvSpPr>
            <a:spLocks noGrp="1"/>
          </p:cNvSpPr>
          <p:nvPr>
            <p:ph type="title"/>
          </p:nvPr>
        </p:nvSpPr>
        <p:spPr>
          <a:xfrm>
            <a:off x="624170" y="1282096"/>
            <a:ext cx="7886791" cy="2139346"/>
          </a:xfrm>
          <a:prstGeom prst="rect">
            <a:avLst/>
          </a:prstGeo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id="{9CF9E4EA-AF6A-41FD-83CB-92BD7632CC52}"/>
              </a:ext>
            </a:extLst>
          </p:cNvPr>
          <p:cNvSpPr>
            <a:spLocks noGrp="1"/>
          </p:cNvSpPr>
          <p:nvPr>
            <p:ph type="body" idx="1"/>
          </p:nvPr>
        </p:nvSpPr>
        <p:spPr>
          <a:xfrm>
            <a:off x="624170" y="3442607"/>
            <a:ext cx="7886791" cy="1124858"/>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a:extLst>
              <a:ext uri="{FF2B5EF4-FFF2-40B4-BE49-F238E27FC236}">
                <a16:creationId xmlns:a16="http://schemas.microsoft.com/office/drawing/2014/main" id="{7A5DD21B-F431-4405-9F2A-59511CA3193B}"/>
              </a:ext>
            </a:extLst>
          </p:cNvPr>
          <p:cNvSpPr>
            <a:spLocks noGrp="1"/>
          </p:cNvSpPr>
          <p:nvPr>
            <p:ph type="dt" sz="half" idx="10"/>
          </p:nvPr>
        </p:nvSpPr>
        <p:spPr>
          <a:xfrm>
            <a:off x="629008" y="4767037"/>
            <a:ext cx="2057178" cy="273654"/>
          </a:xfrm>
          <a:prstGeom prst="rect">
            <a:avLst/>
          </a:prstGeom>
        </p:spPr>
        <p:txBody>
          <a:bodyPr/>
          <a:lstStyle/>
          <a:p>
            <a:fld id="{B931049E-7D96-4BDD-BD88-416716BBB5C4}" type="datetimeFigureOut">
              <a:rPr lang="zh-CN" altLang="en-US" smtClean="0"/>
              <a:pPr/>
              <a:t>2018/9/3</a:t>
            </a:fld>
            <a:endParaRPr lang="zh-CN" altLang="en-US"/>
          </a:p>
        </p:txBody>
      </p:sp>
      <p:sp>
        <p:nvSpPr>
          <p:cNvPr id="5" name="页脚占位符 4">
            <a:extLst>
              <a:ext uri="{FF2B5EF4-FFF2-40B4-BE49-F238E27FC236}">
                <a16:creationId xmlns:a16="http://schemas.microsoft.com/office/drawing/2014/main" id="{332A9ED4-9D89-427B-9F06-C5404967BD6A}"/>
              </a:ext>
            </a:extLst>
          </p:cNvPr>
          <p:cNvSpPr>
            <a:spLocks noGrp="1"/>
          </p:cNvSpPr>
          <p:nvPr>
            <p:ph type="ftr" sz="quarter" idx="11"/>
          </p:nvPr>
        </p:nvSpPr>
        <p:spPr>
          <a:xfrm>
            <a:off x="3028916" y="4767037"/>
            <a:ext cx="3086171" cy="273654"/>
          </a:xfrm>
          <a:prstGeom prst="rect">
            <a:avLst/>
          </a:prstGeom>
        </p:spPr>
        <p:txBody>
          <a:bodyPr/>
          <a:lstStyle/>
          <a:p>
            <a:endParaRPr lang="zh-CN" altLang="en-US"/>
          </a:p>
        </p:txBody>
      </p:sp>
      <p:sp>
        <p:nvSpPr>
          <p:cNvPr id="6" name="灯片编号占位符 5">
            <a:extLst>
              <a:ext uri="{FF2B5EF4-FFF2-40B4-BE49-F238E27FC236}">
                <a16:creationId xmlns:a16="http://schemas.microsoft.com/office/drawing/2014/main" id="{A6EFA721-1F7C-40E8-AE34-C3BDB690DCB4}"/>
              </a:ext>
            </a:extLst>
          </p:cNvPr>
          <p:cNvSpPr>
            <a:spLocks noGrp="1"/>
          </p:cNvSpPr>
          <p:nvPr>
            <p:ph type="sldNum" sz="quarter" idx="12"/>
          </p:nvPr>
        </p:nvSpPr>
        <p:spPr>
          <a:xfrm>
            <a:off x="6457814" y="4767037"/>
            <a:ext cx="2057178" cy="273654"/>
          </a:xfrm>
          <a:prstGeom prst="rect">
            <a:avLst/>
          </a:prstGeom>
        </p:spPr>
        <p:txBody>
          <a:bodyPr/>
          <a:lstStyle/>
          <a:p>
            <a:fld id="{B0669CEF-D4AE-4375-868D-5825A05994DB}" type="slidenum">
              <a:rPr lang="zh-CN" altLang="en-US" smtClean="0"/>
              <a:pPr/>
              <a:t>‹#›</a:t>
            </a:fld>
            <a:endParaRPr lang="zh-CN" altLang="en-US"/>
          </a:p>
        </p:txBody>
      </p:sp>
    </p:spTree>
    <p:extLst>
      <p:ext uri="{BB962C8B-B14F-4D97-AF65-F5344CB8AC3E}">
        <p14:creationId xmlns:p14="http://schemas.microsoft.com/office/powerpoint/2010/main" val="82977294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3377C0F-C4A7-4D53-8287-1F8CE312E80A}"/>
              </a:ext>
            </a:extLst>
          </p:cNvPr>
          <p:cNvSpPr>
            <a:spLocks noGrp="1"/>
          </p:cNvSpPr>
          <p:nvPr>
            <p:ph type="title"/>
          </p:nvPr>
        </p:nvSpPr>
        <p:spPr>
          <a:xfrm>
            <a:off x="629008" y="273656"/>
            <a:ext cx="7885984" cy="994833"/>
          </a:xfrm>
          <a:prstGeom prst="rect">
            <a:avLst/>
          </a:prstGeom>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FD876672-A353-4121-AAC3-4291A354A7FF}"/>
              </a:ext>
            </a:extLst>
          </p:cNvPr>
          <p:cNvSpPr>
            <a:spLocks noGrp="1"/>
          </p:cNvSpPr>
          <p:nvPr>
            <p:ph sz="half" idx="1"/>
          </p:nvPr>
        </p:nvSpPr>
        <p:spPr>
          <a:xfrm>
            <a:off x="629008" y="1369786"/>
            <a:ext cx="3903881" cy="3262691"/>
          </a:xfrm>
          <a:prstGeom prst="rect">
            <a:avLst/>
          </a:prstGeo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a:extLst>
              <a:ext uri="{FF2B5EF4-FFF2-40B4-BE49-F238E27FC236}">
                <a16:creationId xmlns:a16="http://schemas.microsoft.com/office/drawing/2014/main" id="{B71B1C94-5C17-4E59-B810-C9C51EEB6890}"/>
              </a:ext>
            </a:extLst>
          </p:cNvPr>
          <p:cNvSpPr>
            <a:spLocks noGrp="1"/>
          </p:cNvSpPr>
          <p:nvPr>
            <p:ph sz="half" idx="2"/>
          </p:nvPr>
        </p:nvSpPr>
        <p:spPr>
          <a:xfrm>
            <a:off x="4610306" y="1369786"/>
            <a:ext cx="3904687" cy="3262691"/>
          </a:xfrm>
          <a:prstGeom prst="rect">
            <a:avLst/>
          </a:prstGeo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a:extLst>
              <a:ext uri="{FF2B5EF4-FFF2-40B4-BE49-F238E27FC236}">
                <a16:creationId xmlns:a16="http://schemas.microsoft.com/office/drawing/2014/main" id="{16260EE6-6576-4C0B-A845-A5D1B5C6FED2}"/>
              </a:ext>
            </a:extLst>
          </p:cNvPr>
          <p:cNvSpPr>
            <a:spLocks noGrp="1"/>
          </p:cNvSpPr>
          <p:nvPr>
            <p:ph type="dt" sz="half" idx="10"/>
          </p:nvPr>
        </p:nvSpPr>
        <p:spPr>
          <a:xfrm>
            <a:off x="629008" y="4767037"/>
            <a:ext cx="2057178" cy="273654"/>
          </a:xfrm>
          <a:prstGeom prst="rect">
            <a:avLst/>
          </a:prstGeom>
        </p:spPr>
        <p:txBody>
          <a:bodyPr/>
          <a:lstStyle/>
          <a:p>
            <a:fld id="{B931049E-7D96-4BDD-BD88-416716BBB5C4}" type="datetimeFigureOut">
              <a:rPr lang="zh-CN" altLang="en-US" smtClean="0"/>
              <a:pPr/>
              <a:t>2018/9/3</a:t>
            </a:fld>
            <a:endParaRPr lang="zh-CN" altLang="en-US"/>
          </a:p>
        </p:txBody>
      </p:sp>
      <p:sp>
        <p:nvSpPr>
          <p:cNvPr id="6" name="页脚占位符 5">
            <a:extLst>
              <a:ext uri="{FF2B5EF4-FFF2-40B4-BE49-F238E27FC236}">
                <a16:creationId xmlns:a16="http://schemas.microsoft.com/office/drawing/2014/main" id="{FD52E0E1-2224-4C78-9E24-DC4FACE5DA1E}"/>
              </a:ext>
            </a:extLst>
          </p:cNvPr>
          <p:cNvSpPr>
            <a:spLocks noGrp="1"/>
          </p:cNvSpPr>
          <p:nvPr>
            <p:ph type="ftr" sz="quarter" idx="11"/>
          </p:nvPr>
        </p:nvSpPr>
        <p:spPr>
          <a:xfrm>
            <a:off x="3028916" y="4767037"/>
            <a:ext cx="3086171" cy="273654"/>
          </a:xfrm>
          <a:prstGeom prst="rect">
            <a:avLst/>
          </a:prstGeom>
        </p:spPr>
        <p:txBody>
          <a:bodyPr/>
          <a:lstStyle/>
          <a:p>
            <a:endParaRPr lang="zh-CN" altLang="en-US"/>
          </a:p>
        </p:txBody>
      </p:sp>
      <p:sp>
        <p:nvSpPr>
          <p:cNvPr id="7" name="灯片编号占位符 6">
            <a:extLst>
              <a:ext uri="{FF2B5EF4-FFF2-40B4-BE49-F238E27FC236}">
                <a16:creationId xmlns:a16="http://schemas.microsoft.com/office/drawing/2014/main" id="{7B7D9A03-118A-4530-B30F-038B44195811}"/>
              </a:ext>
            </a:extLst>
          </p:cNvPr>
          <p:cNvSpPr>
            <a:spLocks noGrp="1"/>
          </p:cNvSpPr>
          <p:nvPr>
            <p:ph type="sldNum" sz="quarter" idx="12"/>
          </p:nvPr>
        </p:nvSpPr>
        <p:spPr>
          <a:xfrm>
            <a:off x="6457814" y="4767037"/>
            <a:ext cx="2057178" cy="273654"/>
          </a:xfrm>
          <a:prstGeom prst="rect">
            <a:avLst/>
          </a:prstGeom>
        </p:spPr>
        <p:txBody>
          <a:bodyPr/>
          <a:lstStyle/>
          <a:p>
            <a:fld id="{B0669CEF-D4AE-4375-868D-5825A05994DB}" type="slidenum">
              <a:rPr lang="zh-CN" altLang="en-US" smtClean="0"/>
              <a:pPr/>
              <a:t>‹#›</a:t>
            </a:fld>
            <a:endParaRPr lang="zh-CN" altLang="en-US"/>
          </a:p>
        </p:txBody>
      </p:sp>
    </p:spTree>
    <p:extLst>
      <p:ext uri="{BB962C8B-B14F-4D97-AF65-F5344CB8AC3E}">
        <p14:creationId xmlns:p14="http://schemas.microsoft.com/office/powerpoint/2010/main" val="38982424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C2C8CDF-12FB-42D0-9E1B-8FD8CA3870E0}"/>
              </a:ext>
            </a:extLst>
          </p:cNvPr>
          <p:cNvSpPr>
            <a:spLocks noGrp="1"/>
          </p:cNvSpPr>
          <p:nvPr>
            <p:ph type="title"/>
          </p:nvPr>
        </p:nvSpPr>
        <p:spPr>
          <a:xfrm>
            <a:off x="629814" y="273656"/>
            <a:ext cx="7886791" cy="994833"/>
          </a:xfrm>
          <a:prstGeom prst="rect">
            <a:avLst/>
          </a:prstGeo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id="{739CB1D9-51AF-48E8-8FA9-DB4CE8982AFA}"/>
              </a:ext>
            </a:extLst>
          </p:cNvPr>
          <p:cNvSpPr>
            <a:spLocks noGrp="1"/>
          </p:cNvSpPr>
          <p:nvPr>
            <p:ph type="body" idx="1"/>
          </p:nvPr>
        </p:nvSpPr>
        <p:spPr>
          <a:xfrm>
            <a:off x="629815" y="1260929"/>
            <a:ext cx="3868398" cy="618370"/>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a:extLst>
              <a:ext uri="{FF2B5EF4-FFF2-40B4-BE49-F238E27FC236}">
                <a16:creationId xmlns:a16="http://schemas.microsoft.com/office/drawing/2014/main" id="{4576B187-8DC0-4320-816F-A6E74D913DD8}"/>
              </a:ext>
            </a:extLst>
          </p:cNvPr>
          <p:cNvSpPr>
            <a:spLocks noGrp="1"/>
          </p:cNvSpPr>
          <p:nvPr>
            <p:ph sz="half" idx="2"/>
          </p:nvPr>
        </p:nvSpPr>
        <p:spPr>
          <a:xfrm>
            <a:off x="629815" y="1879299"/>
            <a:ext cx="3868398" cy="2762249"/>
          </a:xfrm>
          <a:prstGeom prst="rect">
            <a:avLst/>
          </a:prstGeo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a:extLst>
              <a:ext uri="{FF2B5EF4-FFF2-40B4-BE49-F238E27FC236}">
                <a16:creationId xmlns:a16="http://schemas.microsoft.com/office/drawing/2014/main" id="{28C8B463-D0B2-46E5-9B2A-95BF628B16FE}"/>
              </a:ext>
            </a:extLst>
          </p:cNvPr>
          <p:cNvSpPr>
            <a:spLocks noGrp="1"/>
          </p:cNvSpPr>
          <p:nvPr>
            <p:ph type="body" sz="quarter" idx="3"/>
          </p:nvPr>
        </p:nvSpPr>
        <p:spPr>
          <a:xfrm>
            <a:off x="4628853" y="1260929"/>
            <a:ext cx="3887753" cy="618370"/>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a:extLst>
              <a:ext uri="{FF2B5EF4-FFF2-40B4-BE49-F238E27FC236}">
                <a16:creationId xmlns:a16="http://schemas.microsoft.com/office/drawing/2014/main" id="{156BC2DB-4E30-47F5-828A-6FD2D0F5D244}"/>
              </a:ext>
            </a:extLst>
          </p:cNvPr>
          <p:cNvSpPr>
            <a:spLocks noGrp="1"/>
          </p:cNvSpPr>
          <p:nvPr>
            <p:ph sz="quarter" idx="4"/>
          </p:nvPr>
        </p:nvSpPr>
        <p:spPr>
          <a:xfrm>
            <a:off x="4628853" y="1879299"/>
            <a:ext cx="3887753" cy="2762249"/>
          </a:xfrm>
          <a:prstGeom prst="rect">
            <a:avLst/>
          </a:prstGeo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a:extLst>
              <a:ext uri="{FF2B5EF4-FFF2-40B4-BE49-F238E27FC236}">
                <a16:creationId xmlns:a16="http://schemas.microsoft.com/office/drawing/2014/main" id="{83F4BB66-4CA4-428C-8B6B-65CB91A5198C}"/>
              </a:ext>
            </a:extLst>
          </p:cNvPr>
          <p:cNvSpPr>
            <a:spLocks noGrp="1"/>
          </p:cNvSpPr>
          <p:nvPr>
            <p:ph type="dt" sz="half" idx="10"/>
          </p:nvPr>
        </p:nvSpPr>
        <p:spPr>
          <a:xfrm>
            <a:off x="629008" y="4767037"/>
            <a:ext cx="2057178" cy="273654"/>
          </a:xfrm>
          <a:prstGeom prst="rect">
            <a:avLst/>
          </a:prstGeom>
        </p:spPr>
        <p:txBody>
          <a:bodyPr/>
          <a:lstStyle/>
          <a:p>
            <a:fld id="{B931049E-7D96-4BDD-BD88-416716BBB5C4}" type="datetimeFigureOut">
              <a:rPr lang="zh-CN" altLang="en-US" smtClean="0"/>
              <a:pPr/>
              <a:t>2018/9/3</a:t>
            </a:fld>
            <a:endParaRPr lang="zh-CN" altLang="en-US"/>
          </a:p>
        </p:txBody>
      </p:sp>
      <p:sp>
        <p:nvSpPr>
          <p:cNvPr id="8" name="页脚占位符 7">
            <a:extLst>
              <a:ext uri="{FF2B5EF4-FFF2-40B4-BE49-F238E27FC236}">
                <a16:creationId xmlns:a16="http://schemas.microsoft.com/office/drawing/2014/main" id="{4C6895D4-BFFD-420E-BB2F-03C342C65118}"/>
              </a:ext>
            </a:extLst>
          </p:cNvPr>
          <p:cNvSpPr>
            <a:spLocks noGrp="1"/>
          </p:cNvSpPr>
          <p:nvPr>
            <p:ph type="ftr" sz="quarter" idx="11"/>
          </p:nvPr>
        </p:nvSpPr>
        <p:spPr>
          <a:xfrm>
            <a:off x="3028916" y="4767037"/>
            <a:ext cx="3086171" cy="273654"/>
          </a:xfrm>
          <a:prstGeom prst="rect">
            <a:avLst/>
          </a:prstGeom>
        </p:spPr>
        <p:txBody>
          <a:bodyPr/>
          <a:lstStyle/>
          <a:p>
            <a:endParaRPr lang="zh-CN" altLang="en-US"/>
          </a:p>
        </p:txBody>
      </p:sp>
      <p:sp>
        <p:nvSpPr>
          <p:cNvPr id="9" name="灯片编号占位符 8">
            <a:extLst>
              <a:ext uri="{FF2B5EF4-FFF2-40B4-BE49-F238E27FC236}">
                <a16:creationId xmlns:a16="http://schemas.microsoft.com/office/drawing/2014/main" id="{A8BC81C0-DFE0-40CC-8AA1-B0824A1A7C2C}"/>
              </a:ext>
            </a:extLst>
          </p:cNvPr>
          <p:cNvSpPr>
            <a:spLocks noGrp="1"/>
          </p:cNvSpPr>
          <p:nvPr>
            <p:ph type="sldNum" sz="quarter" idx="12"/>
          </p:nvPr>
        </p:nvSpPr>
        <p:spPr>
          <a:xfrm>
            <a:off x="6457814" y="4767037"/>
            <a:ext cx="2057178" cy="273654"/>
          </a:xfrm>
          <a:prstGeom prst="rect">
            <a:avLst/>
          </a:prstGeom>
        </p:spPr>
        <p:txBody>
          <a:bodyPr/>
          <a:lstStyle/>
          <a:p>
            <a:fld id="{B0669CEF-D4AE-4375-868D-5825A05994DB}" type="slidenum">
              <a:rPr lang="zh-CN" altLang="en-US" smtClean="0"/>
              <a:pPr/>
              <a:t>‹#›</a:t>
            </a:fld>
            <a:endParaRPr lang="zh-CN" altLang="en-US"/>
          </a:p>
        </p:txBody>
      </p:sp>
    </p:spTree>
    <p:extLst>
      <p:ext uri="{BB962C8B-B14F-4D97-AF65-F5344CB8AC3E}">
        <p14:creationId xmlns:p14="http://schemas.microsoft.com/office/powerpoint/2010/main" val="8349731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612694B-2264-4807-A0EA-88F64E89EE35}"/>
              </a:ext>
            </a:extLst>
          </p:cNvPr>
          <p:cNvSpPr>
            <a:spLocks noGrp="1"/>
          </p:cNvSpPr>
          <p:nvPr>
            <p:ph type="title"/>
          </p:nvPr>
        </p:nvSpPr>
        <p:spPr>
          <a:xfrm>
            <a:off x="629008" y="273656"/>
            <a:ext cx="7885984" cy="994833"/>
          </a:xfrm>
          <a:prstGeom prst="rect">
            <a:avLst/>
          </a:prstGeom>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id="{1AAEFE22-D8DB-4B58-B86C-79772561AFF1}"/>
              </a:ext>
            </a:extLst>
          </p:cNvPr>
          <p:cNvSpPr>
            <a:spLocks noGrp="1"/>
          </p:cNvSpPr>
          <p:nvPr>
            <p:ph type="dt" sz="half" idx="10"/>
          </p:nvPr>
        </p:nvSpPr>
        <p:spPr>
          <a:xfrm>
            <a:off x="629008" y="4767037"/>
            <a:ext cx="2057178" cy="273654"/>
          </a:xfrm>
          <a:prstGeom prst="rect">
            <a:avLst/>
          </a:prstGeom>
        </p:spPr>
        <p:txBody>
          <a:bodyPr/>
          <a:lstStyle/>
          <a:p>
            <a:fld id="{B931049E-7D96-4BDD-BD88-416716BBB5C4}" type="datetimeFigureOut">
              <a:rPr lang="zh-CN" altLang="en-US" smtClean="0"/>
              <a:pPr/>
              <a:t>2018/9/3</a:t>
            </a:fld>
            <a:endParaRPr lang="zh-CN" altLang="en-US"/>
          </a:p>
        </p:txBody>
      </p:sp>
      <p:sp>
        <p:nvSpPr>
          <p:cNvPr id="4" name="页脚占位符 3">
            <a:extLst>
              <a:ext uri="{FF2B5EF4-FFF2-40B4-BE49-F238E27FC236}">
                <a16:creationId xmlns:a16="http://schemas.microsoft.com/office/drawing/2014/main" id="{E276A5C8-6A2B-457F-8B8A-5D132DEAEDDA}"/>
              </a:ext>
            </a:extLst>
          </p:cNvPr>
          <p:cNvSpPr>
            <a:spLocks noGrp="1"/>
          </p:cNvSpPr>
          <p:nvPr>
            <p:ph type="ftr" sz="quarter" idx="11"/>
          </p:nvPr>
        </p:nvSpPr>
        <p:spPr>
          <a:xfrm>
            <a:off x="3028916" y="4767037"/>
            <a:ext cx="3086171" cy="273654"/>
          </a:xfrm>
          <a:prstGeom prst="rect">
            <a:avLst/>
          </a:prstGeom>
        </p:spPr>
        <p:txBody>
          <a:bodyPr/>
          <a:lstStyle/>
          <a:p>
            <a:endParaRPr lang="zh-CN" altLang="en-US"/>
          </a:p>
        </p:txBody>
      </p:sp>
      <p:sp>
        <p:nvSpPr>
          <p:cNvPr id="5" name="灯片编号占位符 4">
            <a:extLst>
              <a:ext uri="{FF2B5EF4-FFF2-40B4-BE49-F238E27FC236}">
                <a16:creationId xmlns:a16="http://schemas.microsoft.com/office/drawing/2014/main" id="{4BA5034A-D0D1-4715-BCD0-AD12611CC63C}"/>
              </a:ext>
            </a:extLst>
          </p:cNvPr>
          <p:cNvSpPr>
            <a:spLocks noGrp="1"/>
          </p:cNvSpPr>
          <p:nvPr>
            <p:ph type="sldNum" sz="quarter" idx="12"/>
          </p:nvPr>
        </p:nvSpPr>
        <p:spPr>
          <a:xfrm>
            <a:off x="6457814" y="4767037"/>
            <a:ext cx="2057178" cy="273654"/>
          </a:xfrm>
          <a:prstGeom prst="rect">
            <a:avLst/>
          </a:prstGeom>
        </p:spPr>
        <p:txBody>
          <a:bodyPr/>
          <a:lstStyle/>
          <a:p>
            <a:fld id="{B0669CEF-D4AE-4375-868D-5825A05994DB}" type="slidenum">
              <a:rPr lang="zh-CN" altLang="en-US" smtClean="0"/>
              <a:pPr/>
              <a:t>‹#›</a:t>
            </a:fld>
            <a:endParaRPr lang="zh-CN" altLang="en-US"/>
          </a:p>
        </p:txBody>
      </p:sp>
    </p:spTree>
    <p:extLst>
      <p:ext uri="{BB962C8B-B14F-4D97-AF65-F5344CB8AC3E}">
        <p14:creationId xmlns:p14="http://schemas.microsoft.com/office/powerpoint/2010/main" val="287422189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98C33EEB-FB45-4809-81AA-2A2ACEB8D1AA}"/>
              </a:ext>
            </a:extLst>
          </p:cNvPr>
          <p:cNvSpPr>
            <a:spLocks noGrp="1"/>
          </p:cNvSpPr>
          <p:nvPr>
            <p:ph type="dt" sz="half" idx="10"/>
          </p:nvPr>
        </p:nvSpPr>
        <p:spPr>
          <a:xfrm>
            <a:off x="629008" y="4767037"/>
            <a:ext cx="2057178" cy="273654"/>
          </a:xfrm>
          <a:prstGeom prst="rect">
            <a:avLst/>
          </a:prstGeom>
        </p:spPr>
        <p:txBody>
          <a:bodyPr/>
          <a:lstStyle/>
          <a:p>
            <a:fld id="{B931049E-7D96-4BDD-BD88-416716BBB5C4}" type="datetimeFigureOut">
              <a:rPr lang="zh-CN" altLang="en-US" smtClean="0"/>
              <a:pPr/>
              <a:t>2018/9/3</a:t>
            </a:fld>
            <a:endParaRPr lang="zh-CN" altLang="en-US"/>
          </a:p>
        </p:txBody>
      </p:sp>
      <p:sp>
        <p:nvSpPr>
          <p:cNvPr id="3" name="页脚占位符 2">
            <a:extLst>
              <a:ext uri="{FF2B5EF4-FFF2-40B4-BE49-F238E27FC236}">
                <a16:creationId xmlns:a16="http://schemas.microsoft.com/office/drawing/2014/main" id="{FEBFD9E7-8A2C-494C-B231-B3F457BDAF7E}"/>
              </a:ext>
            </a:extLst>
          </p:cNvPr>
          <p:cNvSpPr>
            <a:spLocks noGrp="1"/>
          </p:cNvSpPr>
          <p:nvPr>
            <p:ph type="ftr" sz="quarter" idx="11"/>
          </p:nvPr>
        </p:nvSpPr>
        <p:spPr>
          <a:xfrm>
            <a:off x="3028916" y="4767037"/>
            <a:ext cx="3086171" cy="273654"/>
          </a:xfrm>
          <a:prstGeom prst="rect">
            <a:avLst/>
          </a:prstGeom>
        </p:spPr>
        <p:txBody>
          <a:bodyPr/>
          <a:lstStyle/>
          <a:p>
            <a:endParaRPr lang="zh-CN" altLang="en-US"/>
          </a:p>
        </p:txBody>
      </p:sp>
      <p:sp>
        <p:nvSpPr>
          <p:cNvPr id="4" name="灯片编号占位符 3">
            <a:extLst>
              <a:ext uri="{FF2B5EF4-FFF2-40B4-BE49-F238E27FC236}">
                <a16:creationId xmlns:a16="http://schemas.microsoft.com/office/drawing/2014/main" id="{881F087A-EB71-44C4-916E-92CA1BF67158}"/>
              </a:ext>
            </a:extLst>
          </p:cNvPr>
          <p:cNvSpPr>
            <a:spLocks noGrp="1"/>
          </p:cNvSpPr>
          <p:nvPr>
            <p:ph type="sldNum" sz="quarter" idx="12"/>
          </p:nvPr>
        </p:nvSpPr>
        <p:spPr>
          <a:xfrm>
            <a:off x="6457814" y="4767037"/>
            <a:ext cx="2057178" cy="273654"/>
          </a:xfrm>
          <a:prstGeom prst="rect">
            <a:avLst/>
          </a:prstGeom>
        </p:spPr>
        <p:txBody>
          <a:bodyPr/>
          <a:lstStyle/>
          <a:p>
            <a:fld id="{B0669CEF-D4AE-4375-868D-5825A05994DB}" type="slidenum">
              <a:rPr lang="zh-CN" altLang="en-US" smtClean="0"/>
              <a:pPr/>
              <a:t>‹#›</a:t>
            </a:fld>
            <a:endParaRPr lang="zh-CN" altLang="en-US"/>
          </a:p>
        </p:txBody>
      </p:sp>
    </p:spTree>
    <p:extLst>
      <p:ext uri="{BB962C8B-B14F-4D97-AF65-F5344CB8AC3E}">
        <p14:creationId xmlns:p14="http://schemas.microsoft.com/office/powerpoint/2010/main" val="41609430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0C7362E-1453-4209-8680-7C8DA4AB4325}"/>
              </a:ext>
            </a:extLst>
          </p:cNvPr>
          <p:cNvSpPr>
            <a:spLocks noGrp="1"/>
          </p:cNvSpPr>
          <p:nvPr>
            <p:ph type="title"/>
          </p:nvPr>
        </p:nvSpPr>
        <p:spPr>
          <a:xfrm>
            <a:off x="629816" y="343204"/>
            <a:ext cx="2949079" cy="1200452"/>
          </a:xfrm>
          <a:prstGeom prst="rect">
            <a:avLst/>
          </a:prstGeo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id="{EDE75CF4-E702-4DED-BFCC-9B085E7E9D8D}"/>
              </a:ext>
            </a:extLst>
          </p:cNvPr>
          <p:cNvSpPr>
            <a:spLocks noGrp="1"/>
          </p:cNvSpPr>
          <p:nvPr>
            <p:ph idx="1"/>
          </p:nvPr>
        </p:nvSpPr>
        <p:spPr>
          <a:xfrm>
            <a:off x="3887753" y="740833"/>
            <a:ext cx="4628853" cy="365427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a:extLst>
              <a:ext uri="{FF2B5EF4-FFF2-40B4-BE49-F238E27FC236}">
                <a16:creationId xmlns:a16="http://schemas.microsoft.com/office/drawing/2014/main" id="{28A9B303-7340-436B-B6EF-B7BC13508EEB}"/>
              </a:ext>
            </a:extLst>
          </p:cNvPr>
          <p:cNvSpPr>
            <a:spLocks noGrp="1"/>
          </p:cNvSpPr>
          <p:nvPr>
            <p:ph type="body" sz="half" idx="2"/>
          </p:nvPr>
        </p:nvSpPr>
        <p:spPr>
          <a:xfrm>
            <a:off x="629816" y="1543656"/>
            <a:ext cx="2949079" cy="2857500"/>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id="{BBC92C0E-ACCA-4A46-A01F-DE03F99D3139}"/>
              </a:ext>
            </a:extLst>
          </p:cNvPr>
          <p:cNvSpPr>
            <a:spLocks noGrp="1"/>
          </p:cNvSpPr>
          <p:nvPr>
            <p:ph type="dt" sz="half" idx="10"/>
          </p:nvPr>
        </p:nvSpPr>
        <p:spPr>
          <a:xfrm>
            <a:off x="629008" y="4767037"/>
            <a:ext cx="2057178" cy="273654"/>
          </a:xfrm>
          <a:prstGeom prst="rect">
            <a:avLst/>
          </a:prstGeom>
        </p:spPr>
        <p:txBody>
          <a:bodyPr/>
          <a:lstStyle/>
          <a:p>
            <a:fld id="{B931049E-7D96-4BDD-BD88-416716BBB5C4}" type="datetimeFigureOut">
              <a:rPr lang="zh-CN" altLang="en-US" smtClean="0"/>
              <a:pPr/>
              <a:t>2018/9/3</a:t>
            </a:fld>
            <a:endParaRPr lang="zh-CN" altLang="en-US"/>
          </a:p>
        </p:txBody>
      </p:sp>
      <p:sp>
        <p:nvSpPr>
          <p:cNvPr id="6" name="页脚占位符 5">
            <a:extLst>
              <a:ext uri="{FF2B5EF4-FFF2-40B4-BE49-F238E27FC236}">
                <a16:creationId xmlns:a16="http://schemas.microsoft.com/office/drawing/2014/main" id="{35B3B14B-3D8C-434D-8830-CA8E04749024}"/>
              </a:ext>
            </a:extLst>
          </p:cNvPr>
          <p:cNvSpPr>
            <a:spLocks noGrp="1"/>
          </p:cNvSpPr>
          <p:nvPr>
            <p:ph type="ftr" sz="quarter" idx="11"/>
          </p:nvPr>
        </p:nvSpPr>
        <p:spPr>
          <a:xfrm>
            <a:off x="3028916" y="4767037"/>
            <a:ext cx="3086171" cy="273654"/>
          </a:xfrm>
          <a:prstGeom prst="rect">
            <a:avLst/>
          </a:prstGeom>
        </p:spPr>
        <p:txBody>
          <a:bodyPr/>
          <a:lstStyle/>
          <a:p>
            <a:endParaRPr lang="zh-CN" altLang="en-US"/>
          </a:p>
        </p:txBody>
      </p:sp>
      <p:sp>
        <p:nvSpPr>
          <p:cNvPr id="7" name="灯片编号占位符 6">
            <a:extLst>
              <a:ext uri="{FF2B5EF4-FFF2-40B4-BE49-F238E27FC236}">
                <a16:creationId xmlns:a16="http://schemas.microsoft.com/office/drawing/2014/main" id="{9E161388-1EF4-4FBD-BFD7-B00B27CCFED2}"/>
              </a:ext>
            </a:extLst>
          </p:cNvPr>
          <p:cNvSpPr>
            <a:spLocks noGrp="1"/>
          </p:cNvSpPr>
          <p:nvPr>
            <p:ph type="sldNum" sz="quarter" idx="12"/>
          </p:nvPr>
        </p:nvSpPr>
        <p:spPr>
          <a:xfrm>
            <a:off x="6457814" y="4767037"/>
            <a:ext cx="2057178" cy="273654"/>
          </a:xfrm>
          <a:prstGeom prst="rect">
            <a:avLst/>
          </a:prstGeom>
        </p:spPr>
        <p:txBody>
          <a:bodyPr/>
          <a:lstStyle/>
          <a:p>
            <a:fld id="{B0669CEF-D4AE-4375-868D-5825A05994DB}" type="slidenum">
              <a:rPr lang="zh-CN" altLang="en-US" smtClean="0"/>
              <a:pPr/>
              <a:t>‹#›</a:t>
            </a:fld>
            <a:endParaRPr lang="zh-CN" altLang="en-US"/>
          </a:p>
        </p:txBody>
      </p:sp>
    </p:spTree>
    <p:extLst>
      <p:ext uri="{BB962C8B-B14F-4D97-AF65-F5344CB8AC3E}">
        <p14:creationId xmlns:p14="http://schemas.microsoft.com/office/powerpoint/2010/main" val="98138865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05785E3-205B-4B9C-A763-54189F28CC7D}"/>
              </a:ext>
            </a:extLst>
          </p:cNvPr>
          <p:cNvSpPr>
            <a:spLocks noGrp="1"/>
          </p:cNvSpPr>
          <p:nvPr>
            <p:ph type="title"/>
          </p:nvPr>
        </p:nvSpPr>
        <p:spPr>
          <a:xfrm>
            <a:off x="629816" y="343204"/>
            <a:ext cx="2949079" cy="1200452"/>
          </a:xfrm>
          <a:prstGeom prst="rect">
            <a:avLst/>
          </a:prstGeo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id="{045E1676-6107-476A-9DAB-62F6F71F573E}"/>
              </a:ext>
            </a:extLst>
          </p:cNvPr>
          <p:cNvSpPr>
            <a:spLocks noGrp="1"/>
          </p:cNvSpPr>
          <p:nvPr>
            <p:ph type="pic" idx="1"/>
          </p:nvPr>
        </p:nvSpPr>
        <p:spPr>
          <a:xfrm>
            <a:off x="3887753" y="740833"/>
            <a:ext cx="4628853" cy="365427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id="{1CED5E68-FF56-46D5-9F0A-AF9326EF79C5}"/>
              </a:ext>
            </a:extLst>
          </p:cNvPr>
          <p:cNvSpPr>
            <a:spLocks noGrp="1"/>
          </p:cNvSpPr>
          <p:nvPr>
            <p:ph type="body" sz="half" idx="2"/>
          </p:nvPr>
        </p:nvSpPr>
        <p:spPr>
          <a:xfrm>
            <a:off x="629816" y="1543656"/>
            <a:ext cx="2949079" cy="2857500"/>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id="{AAC85F4A-25A4-46F1-B5F6-5F9E8B2CEE03}"/>
              </a:ext>
            </a:extLst>
          </p:cNvPr>
          <p:cNvSpPr>
            <a:spLocks noGrp="1"/>
          </p:cNvSpPr>
          <p:nvPr>
            <p:ph type="dt" sz="half" idx="10"/>
          </p:nvPr>
        </p:nvSpPr>
        <p:spPr>
          <a:xfrm>
            <a:off x="629008" y="4767037"/>
            <a:ext cx="2057178" cy="273654"/>
          </a:xfrm>
          <a:prstGeom prst="rect">
            <a:avLst/>
          </a:prstGeom>
        </p:spPr>
        <p:txBody>
          <a:bodyPr/>
          <a:lstStyle/>
          <a:p>
            <a:fld id="{B931049E-7D96-4BDD-BD88-416716BBB5C4}" type="datetimeFigureOut">
              <a:rPr lang="zh-CN" altLang="en-US" smtClean="0"/>
              <a:pPr/>
              <a:t>2018/9/3</a:t>
            </a:fld>
            <a:endParaRPr lang="zh-CN" altLang="en-US"/>
          </a:p>
        </p:txBody>
      </p:sp>
      <p:sp>
        <p:nvSpPr>
          <p:cNvPr id="6" name="页脚占位符 5">
            <a:extLst>
              <a:ext uri="{FF2B5EF4-FFF2-40B4-BE49-F238E27FC236}">
                <a16:creationId xmlns:a16="http://schemas.microsoft.com/office/drawing/2014/main" id="{186EDDA9-093F-4F91-BA32-E879FF4FF450}"/>
              </a:ext>
            </a:extLst>
          </p:cNvPr>
          <p:cNvSpPr>
            <a:spLocks noGrp="1"/>
          </p:cNvSpPr>
          <p:nvPr>
            <p:ph type="ftr" sz="quarter" idx="11"/>
          </p:nvPr>
        </p:nvSpPr>
        <p:spPr>
          <a:xfrm>
            <a:off x="3028916" y="4767037"/>
            <a:ext cx="3086171" cy="273654"/>
          </a:xfrm>
          <a:prstGeom prst="rect">
            <a:avLst/>
          </a:prstGeom>
        </p:spPr>
        <p:txBody>
          <a:bodyPr/>
          <a:lstStyle/>
          <a:p>
            <a:endParaRPr lang="zh-CN" altLang="en-US"/>
          </a:p>
        </p:txBody>
      </p:sp>
      <p:sp>
        <p:nvSpPr>
          <p:cNvPr id="7" name="灯片编号占位符 6">
            <a:extLst>
              <a:ext uri="{FF2B5EF4-FFF2-40B4-BE49-F238E27FC236}">
                <a16:creationId xmlns:a16="http://schemas.microsoft.com/office/drawing/2014/main" id="{0E81841B-841C-4187-89C3-253DE82C7529}"/>
              </a:ext>
            </a:extLst>
          </p:cNvPr>
          <p:cNvSpPr>
            <a:spLocks noGrp="1"/>
          </p:cNvSpPr>
          <p:nvPr>
            <p:ph type="sldNum" sz="quarter" idx="12"/>
          </p:nvPr>
        </p:nvSpPr>
        <p:spPr>
          <a:xfrm>
            <a:off x="6457814" y="4767037"/>
            <a:ext cx="2057178" cy="273654"/>
          </a:xfrm>
          <a:prstGeom prst="rect">
            <a:avLst/>
          </a:prstGeom>
        </p:spPr>
        <p:txBody>
          <a:bodyPr/>
          <a:lstStyle/>
          <a:p>
            <a:fld id="{B0669CEF-D4AE-4375-868D-5825A05994DB}" type="slidenum">
              <a:rPr lang="zh-CN" altLang="en-US" smtClean="0"/>
              <a:pPr/>
              <a:t>‹#›</a:t>
            </a:fld>
            <a:endParaRPr lang="zh-CN" altLang="en-US"/>
          </a:p>
        </p:txBody>
      </p:sp>
    </p:spTree>
    <p:extLst>
      <p:ext uri="{BB962C8B-B14F-4D97-AF65-F5344CB8AC3E}">
        <p14:creationId xmlns:p14="http://schemas.microsoft.com/office/powerpoint/2010/main" val="242922980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gradFill flip="none" rotWithShape="1">
          <a:gsLst>
            <a:gs pos="0">
              <a:srgbClr val="0E2B50"/>
            </a:gs>
            <a:gs pos="100000">
              <a:srgbClr val="000F21"/>
            </a:gs>
          </a:gsLst>
          <a:path path="circle">
            <a:fillToRect l="50000" t="50000" r="50000" b="50000"/>
          </a:path>
          <a:tileRect/>
        </a:gradFill>
        <a:effectLst/>
      </p:bgPr>
    </p:bg>
    <p:spTree>
      <p:nvGrpSpPr>
        <p:cNvPr id="1" name=""/>
        <p:cNvGrpSpPr/>
        <p:nvPr/>
      </p:nvGrpSpPr>
      <p:grpSpPr>
        <a:xfrm>
          <a:off x="0" y="0"/>
          <a:ext cx="0" cy="0"/>
          <a:chOff x="0" y="0"/>
          <a:chExt cx="0" cy="0"/>
        </a:xfrm>
      </p:grpSpPr>
      <p:pic>
        <p:nvPicPr>
          <p:cNvPr id="12" name="图片 11">
            <a:extLst>
              <a:ext uri="{FF2B5EF4-FFF2-40B4-BE49-F238E27FC236}">
                <a16:creationId xmlns:a16="http://schemas.microsoft.com/office/drawing/2014/main" id="{377B6A81-B65F-4F8E-BD7F-715072E57C1C}"/>
              </a:ext>
            </a:extLst>
          </p:cNvPr>
          <p:cNvPicPr>
            <a:picLocks noChangeAspect="1"/>
          </p:cNvPicPr>
          <p:nvPr userDrawn="1"/>
        </p:nvPicPr>
        <p:blipFill>
          <a:blip r:embed="rId13" cstate="print">
            <a:extLst>
              <a:ext uri="{28A0092B-C50C-407E-A947-70E740481C1C}">
                <a14:useLocalDpi xmlns:a14="http://schemas.microsoft.com/office/drawing/2010/main" val="0"/>
              </a:ext>
            </a:extLst>
          </a:blip>
          <a:stretch>
            <a:fillRect/>
          </a:stretch>
        </p:blipFill>
        <p:spPr>
          <a:xfrm rot="19995039">
            <a:off x="5913122" y="4267830"/>
            <a:ext cx="4571832" cy="1714286"/>
          </a:xfrm>
          <a:prstGeom prst="rect">
            <a:avLst/>
          </a:prstGeom>
        </p:spPr>
      </p:pic>
      <p:pic>
        <p:nvPicPr>
          <p:cNvPr id="11" name="图片 10">
            <a:extLst>
              <a:ext uri="{FF2B5EF4-FFF2-40B4-BE49-F238E27FC236}">
                <a16:creationId xmlns:a16="http://schemas.microsoft.com/office/drawing/2014/main" id="{0D96EA98-8A4C-4F50-BEFB-863F8064C846}"/>
              </a:ext>
            </a:extLst>
          </p:cNvPr>
          <p:cNvPicPr>
            <a:picLocks noChangeAspect="1"/>
          </p:cNvPicPr>
          <p:nvPr userDrawn="1"/>
        </p:nvPicPr>
        <p:blipFill>
          <a:blip r:embed="rId13" cstate="print">
            <a:extLst>
              <a:ext uri="{28A0092B-C50C-407E-A947-70E740481C1C}">
                <a14:useLocalDpi xmlns:a14="http://schemas.microsoft.com/office/drawing/2010/main" val="0"/>
              </a:ext>
            </a:extLst>
          </a:blip>
          <a:stretch>
            <a:fillRect/>
          </a:stretch>
        </p:blipFill>
        <p:spPr>
          <a:xfrm rot="9589941">
            <a:off x="-1311305" y="-749733"/>
            <a:ext cx="4571832" cy="1714286"/>
          </a:xfrm>
          <a:prstGeom prst="rect">
            <a:avLst/>
          </a:prstGeom>
        </p:spPr>
      </p:pic>
      <p:pic>
        <p:nvPicPr>
          <p:cNvPr id="7" name="图片 6" descr="电信logo-01.png">
            <a:extLst>
              <a:ext uri="{FF2B5EF4-FFF2-40B4-BE49-F238E27FC236}">
                <a16:creationId xmlns:a16="http://schemas.microsoft.com/office/drawing/2014/main" id="{5EF1F516-22D7-4EFF-A9B8-CE5454DDC845}"/>
              </a:ext>
            </a:extLst>
          </p:cNvPr>
          <p:cNvPicPr>
            <a:picLocks noChangeAspect="1"/>
          </p:cNvPicPr>
          <p:nvPr userDrawn="1"/>
        </p:nvPicPr>
        <p:blipFill rotWithShape="1">
          <a:blip r:embed="rId14" cstate="print">
            <a:extLst>
              <a:ext uri="{28A0092B-C50C-407E-A947-70E740481C1C}">
                <a14:useLocalDpi xmlns:a14="http://schemas.microsoft.com/office/drawing/2010/main" val="0"/>
              </a:ext>
            </a:extLst>
          </a:blip>
          <a:srcRect t="13130" b="38518"/>
          <a:stretch/>
        </p:blipFill>
        <p:spPr>
          <a:xfrm>
            <a:off x="7587594" y="4595462"/>
            <a:ext cx="1836995" cy="548038"/>
          </a:xfrm>
          <a:prstGeom prst="rect">
            <a:avLst/>
          </a:prstGeom>
        </p:spPr>
      </p:pic>
    </p:spTree>
    <p:extLst>
      <p:ext uri="{BB962C8B-B14F-4D97-AF65-F5344CB8AC3E}">
        <p14:creationId xmlns:p14="http://schemas.microsoft.com/office/powerpoint/2010/main" val="1641042622"/>
      </p:ext>
    </p:extLst>
  </p:cSld>
  <p:clrMap bg1="lt1" tx1="dk1" bg2="lt2" tx2="dk2" accent1="accent1" accent2="accent2" accent3="accent3" accent4="accent4" accent5="accent5" accent6="accent6" hlink="hlink" folHlink="folHlink"/>
  <p:sldLayoutIdLst>
    <p:sldLayoutId id="2147483699" r:id="rId1"/>
    <p:sldLayoutId id="2147483700" r:id="rId2"/>
    <p:sldLayoutId id="2147483701" r:id="rId3"/>
    <p:sldLayoutId id="2147483702" r:id="rId4"/>
    <p:sldLayoutId id="2147483703" r:id="rId5"/>
    <p:sldLayoutId id="2147483704" r:id="rId6"/>
    <p:sldLayoutId id="2147483705" r:id="rId7"/>
    <p:sldLayoutId id="2147483706" r:id="rId8"/>
    <p:sldLayoutId id="2147483707" r:id="rId9"/>
    <p:sldLayoutId id="2147483708" r:id="rId10"/>
    <p:sldLayoutId id="214748370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image" Target="../media/image4.png"/></Relationships>
</file>

<file path=ppt/slides/_rels/slide2.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image" Target="../media/image6.emf"/><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3">
            <a:extLst>
              <a:ext uri="{FF2B5EF4-FFF2-40B4-BE49-F238E27FC236}">
                <a16:creationId xmlns:a16="http://schemas.microsoft.com/office/drawing/2014/main" id="{ADDD016B-2A30-477C-A655-26349C7C89A1}"/>
              </a:ext>
            </a:extLst>
          </p:cNvPr>
          <p:cNvSpPr txBox="1"/>
          <p:nvPr/>
        </p:nvSpPr>
        <p:spPr>
          <a:xfrm>
            <a:off x="1235688" y="1454842"/>
            <a:ext cx="5943168" cy="1457090"/>
          </a:xfrm>
          <a:prstGeom prst="rect">
            <a:avLst/>
          </a:prstGeom>
          <a:noFill/>
        </p:spPr>
        <p:txBody>
          <a:bodyPr wrap="square" lIns="91399" tIns="45700" rIns="91399" bIns="45700" rtlCol="0">
            <a:spAutoFit/>
          </a:bodyPr>
          <a:lstStyle/>
          <a:p>
            <a:pPr algn="ctr" defTabSz="1605015">
              <a:lnSpc>
                <a:spcPct val="200000"/>
              </a:lnSpc>
            </a:pPr>
            <a:r>
              <a:rPr lang="en-US" altLang="zh-CN" sz="2400" b="1" dirty="0">
                <a:solidFill>
                  <a:prstClr val="white"/>
                </a:solidFill>
                <a:effectLst>
                  <a:outerShdw blurRad="38100" dist="38100" dir="2700000" algn="tl">
                    <a:srgbClr val="000000">
                      <a:alpha val="43137"/>
                    </a:srgbClr>
                  </a:outerShdw>
                </a:effectLst>
                <a:latin typeface="Times New Roman" panose="02020603050405020304" pitchFamily="18" charset="0"/>
                <a:ea typeface="微软雅黑" panose="020B0503020204020204" pitchFamily="34" charset="-122"/>
                <a:cs typeface="Times New Roman" panose="02020603050405020304" pitchFamily="18" charset="0"/>
              </a:rPr>
              <a:t>Motivation for Study on Enhancement for Disaggregated </a:t>
            </a:r>
            <a:r>
              <a:rPr lang="en-US" altLang="zh-CN" sz="2400" b="1" dirty="0" err="1">
                <a:solidFill>
                  <a:prstClr val="white"/>
                </a:solidFill>
                <a:effectLst>
                  <a:outerShdw blurRad="38100" dist="38100" dir="2700000" algn="tl">
                    <a:srgbClr val="000000">
                      <a:alpha val="43137"/>
                    </a:srgbClr>
                  </a:outerShdw>
                </a:effectLst>
                <a:latin typeface="Times New Roman" panose="02020603050405020304" pitchFamily="18" charset="0"/>
                <a:ea typeface="微软雅黑" panose="020B0503020204020204" pitchFamily="34" charset="-122"/>
                <a:cs typeface="Times New Roman" panose="02020603050405020304" pitchFamily="18" charset="0"/>
              </a:rPr>
              <a:t>gNB</a:t>
            </a:r>
            <a:r>
              <a:rPr lang="en-US" altLang="zh-CN" sz="2400" b="1" dirty="0">
                <a:solidFill>
                  <a:prstClr val="white"/>
                </a:solidFill>
                <a:effectLst>
                  <a:outerShdw blurRad="38100" dist="38100" dir="2700000" algn="tl">
                    <a:srgbClr val="000000">
                      <a:alpha val="43137"/>
                    </a:srgbClr>
                  </a:outerShdw>
                </a:effectLst>
                <a:latin typeface="Times New Roman" panose="02020603050405020304" pitchFamily="18" charset="0"/>
                <a:ea typeface="微软雅黑" panose="020B0503020204020204" pitchFamily="34" charset="-122"/>
                <a:cs typeface="Times New Roman" panose="02020603050405020304" pitchFamily="18" charset="0"/>
              </a:rPr>
              <a:t> Architecture</a:t>
            </a:r>
            <a:endParaRPr lang="zh-CN" altLang="en-US" sz="2400" b="1" dirty="0">
              <a:solidFill>
                <a:prstClr val="white"/>
              </a:solidFill>
              <a:effectLst>
                <a:outerShdw blurRad="38100" dist="38100" dir="2700000" algn="tl">
                  <a:srgbClr val="000000">
                    <a:alpha val="43137"/>
                  </a:srgbClr>
                </a:outerShdw>
              </a:effectLst>
              <a:latin typeface="Times New Roman" panose="02020603050405020304" pitchFamily="18" charset="0"/>
              <a:ea typeface="微软雅黑" panose="020B0503020204020204" pitchFamily="34" charset="-122"/>
              <a:cs typeface="Times New Roman" panose="02020603050405020304" pitchFamily="18" charset="0"/>
            </a:endParaRPr>
          </a:p>
        </p:txBody>
      </p:sp>
      <p:pic>
        <p:nvPicPr>
          <p:cNvPr id="7" name="图片 6">
            <a:extLst>
              <a:ext uri="{FF2B5EF4-FFF2-40B4-BE49-F238E27FC236}">
                <a16:creationId xmlns:a16="http://schemas.microsoft.com/office/drawing/2014/main" id="{1F8C65A3-4E68-4D26-A5A2-E6560D1FBD7C}"/>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32268"/>
          <a:stretch/>
        </p:blipFill>
        <p:spPr>
          <a:xfrm rot="11428411">
            <a:off x="-519768" y="-1551785"/>
            <a:ext cx="6586071" cy="3646033"/>
          </a:xfrm>
          <a:prstGeom prst="rect">
            <a:avLst/>
          </a:prstGeom>
        </p:spPr>
      </p:pic>
      <p:pic>
        <p:nvPicPr>
          <p:cNvPr id="8" name="图片 7">
            <a:extLst>
              <a:ext uri="{FF2B5EF4-FFF2-40B4-BE49-F238E27FC236}">
                <a16:creationId xmlns:a16="http://schemas.microsoft.com/office/drawing/2014/main" id="{CCEF4BEE-2D98-4AEB-A529-6F81F8E4CBC0}"/>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32268"/>
          <a:stretch/>
        </p:blipFill>
        <p:spPr>
          <a:xfrm rot="11433233" flipH="1" flipV="1">
            <a:off x="3049793" y="3091304"/>
            <a:ext cx="6586071" cy="3646033"/>
          </a:xfrm>
          <a:prstGeom prst="rect">
            <a:avLst/>
          </a:prstGeom>
        </p:spPr>
      </p:pic>
      <p:pic>
        <p:nvPicPr>
          <p:cNvPr id="6" name="图片 5" descr="电信logo-01.png">
            <a:extLst>
              <a:ext uri="{FF2B5EF4-FFF2-40B4-BE49-F238E27FC236}">
                <a16:creationId xmlns:a16="http://schemas.microsoft.com/office/drawing/2014/main" id="{5EF1F516-22D7-4EFF-A9B8-CE5454DDC845}"/>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t="13130" b="38518"/>
          <a:stretch/>
        </p:blipFill>
        <p:spPr>
          <a:xfrm>
            <a:off x="7094103" y="0"/>
            <a:ext cx="2238604" cy="619947"/>
          </a:xfrm>
          <a:prstGeom prst="rect">
            <a:avLst/>
          </a:prstGeom>
        </p:spPr>
      </p:pic>
      <p:sp>
        <p:nvSpPr>
          <p:cNvPr id="2" name="矩形 1"/>
          <p:cNvSpPr/>
          <p:nvPr/>
        </p:nvSpPr>
        <p:spPr>
          <a:xfrm>
            <a:off x="0" y="40437"/>
            <a:ext cx="7346005" cy="1184940"/>
          </a:xfrm>
          <a:prstGeom prst="rect">
            <a:avLst/>
          </a:prstGeom>
        </p:spPr>
        <p:txBody>
          <a:bodyPr wrap="square">
            <a:spAutoFit/>
          </a:bodyPr>
          <a:lstStyle/>
          <a:p>
            <a:r>
              <a:rPr lang="en-GB" altLang="zh-CN" sz="1400" b="1" dirty="0">
                <a:solidFill>
                  <a:schemeClr val="bg1"/>
                </a:solidFill>
                <a:latin typeface="Arial" panose="020B0604020202020204" pitchFamily="34" charset="0"/>
                <a:ea typeface="Times New Roman" panose="02020603050405020304" pitchFamily="18" charset="0"/>
              </a:rPr>
              <a:t>3GPP TSG RAN Meeting #</a:t>
            </a:r>
            <a:r>
              <a:rPr lang="en-GB" altLang="zh-CN" sz="1400" b="1" dirty="0" smtClean="0">
                <a:solidFill>
                  <a:schemeClr val="bg1"/>
                </a:solidFill>
                <a:latin typeface="Arial" panose="020B0604020202020204" pitchFamily="34" charset="0"/>
                <a:ea typeface="Times New Roman" panose="02020603050405020304" pitchFamily="18" charset="0"/>
              </a:rPr>
              <a:t>81</a:t>
            </a:r>
            <a:r>
              <a:rPr lang="en-GB" altLang="zh-CN" sz="1400" b="1" dirty="0">
                <a:solidFill>
                  <a:schemeClr val="bg1"/>
                </a:solidFill>
                <a:latin typeface="Arial" panose="020B0604020202020204" pitchFamily="34" charset="0"/>
                <a:ea typeface="Times New Roman" panose="02020603050405020304" pitchFamily="18" charset="0"/>
              </a:rPr>
              <a:t>				</a:t>
            </a:r>
            <a:r>
              <a:rPr lang="en-GB" altLang="zh-CN" sz="1400" b="1" dirty="0">
                <a:solidFill>
                  <a:schemeClr val="bg1"/>
                </a:solidFill>
                <a:latin typeface="Arial" panose="020B0604020202020204" pitchFamily="34" charset="0"/>
                <a:ea typeface="MS Mincho" panose="02020609040205080304" pitchFamily="49" charset="-128"/>
              </a:rPr>
              <a:t>				</a:t>
            </a:r>
            <a:r>
              <a:rPr lang="en-GB" altLang="zh-CN" sz="1400" b="1" dirty="0" smtClean="0">
                <a:solidFill>
                  <a:schemeClr val="bg1"/>
                </a:solidFill>
                <a:latin typeface="Arial" panose="020B0604020202020204" pitchFamily="34" charset="0"/>
                <a:ea typeface="MS Mincho" panose="02020609040205080304" pitchFamily="49" charset="-128"/>
              </a:rPr>
              <a:t>      RP-181777</a:t>
            </a:r>
            <a:endParaRPr lang="zh-CN" altLang="zh-CN" sz="1400" dirty="0">
              <a:solidFill>
                <a:schemeClr val="bg1"/>
              </a:solidFill>
              <a:latin typeface="Times New Roman" panose="02020603050405020304" pitchFamily="18" charset="0"/>
              <a:ea typeface="Times New Roman" panose="02020603050405020304" pitchFamily="18" charset="0"/>
            </a:endParaRPr>
          </a:p>
          <a:p>
            <a:pPr hangingPunct="0">
              <a:spcAft>
                <a:spcPts val="900"/>
              </a:spcAft>
            </a:pPr>
            <a:r>
              <a:rPr lang="en-GB" altLang="zh-CN" sz="1400" b="1" dirty="0" smtClean="0">
                <a:solidFill>
                  <a:schemeClr val="bg1"/>
                </a:solidFill>
                <a:latin typeface="Arial" panose="020B0604020202020204" pitchFamily="34" charset="0"/>
                <a:ea typeface="Times New Roman" panose="02020603050405020304" pitchFamily="18" charset="0"/>
              </a:rPr>
              <a:t>Golden Coast, Australia, Sep10 </a:t>
            </a:r>
            <a:r>
              <a:rPr lang="en-GB" altLang="zh-CN" sz="1400" b="1" dirty="0">
                <a:solidFill>
                  <a:schemeClr val="bg1"/>
                </a:solidFill>
                <a:latin typeface="Arial" panose="020B0604020202020204" pitchFamily="34" charset="0"/>
                <a:ea typeface="Times New Roman" panose="02020603050405020304" pitchFamily="18" charset="0"/>
              </a:rPr>
              <a:t>- </a:t>
            </a:r>
            <a:r>
              <a:rPr lang="en-GB" altLang="zh-CN" sz="1400" b="1" dirty="0" smtClean="0">
                <a:solidFill>
                  <a:schemeClr val="bg1"/>
                </a:solidFill>
                <a:latin typeface="Arial" panose="020B0604020202020204" pitchFamily="34" charset="0"/>
                <a:ea typeface="Times New Roman" panose="02020603050405020304" pitchFamily="18" charset="0"/>
              </a:rPr>
              <a:t>13, 2018</a:t>
            </a:r>
          </a:p>
          <a:p>
            <a:pPr hangingPunct="0">
              <a:spcAft>
                <a:spcPts val="900"/>
              </a:spcAft>
            </a:pPr>
            <a:r>
              <a:rPr lang="en-US" altLang="zh-CN" sz="1400" b="1" dirty="0">
                <a:solidFill>
                  <a:schemeClr val="bg1"/>
                </a:solidFill>
                <a:latin typeface="Arial" panose="020B0604020202020204" pitchFamily="34" charset="0"/>
                <a:ea typeface="Times New Roman" panose="02020603050405020304" pitchFamily="18" charset="0"/>
              </a:rPr>
              <a:t>Agenda Item:	</a:t>
            </a:r>
            <a:r>
              <a:rPr lang="en-US" altLang="zh-CN" sz="1400" b="1" dirty="0" smtClean="0">
                <a:solidFill>
                  <a:schemeClr val="bg1"/>
                </a:solidFill>
                <a:latin typeface="Arial" panose="020B0604020202020204" pitchFamily="34" charset="0"/>
                <a:ea typeface="Times New Roman" panose="02020603050405020304" pitchFamily="18" charset="0"/>
              </a:rPr>
              <a:t>9.1.3</a:t>
            </a:r>
            <a:endParaRPr lang="en-US" altLang="zh-CN" sz="1400" b="1" dirty="0">
              <a:solidFill>
                <a:schemeClr val="bg1"/>
              </a:solidFill>
              <a:latin typeface="Arial" panose="020B0604020202020204" pitchFamily="34" charset="0"/>
              <a:ea typeface="Times New Roman" panose="02020603050405020304" pitchFamily="18" charset="0"/>
            </a:endParaRPr>
          </a:p>
          <a:p>
            <a:pPr hangingPunct="0">
              <a:spcAft>
                <a:spcPts val="900"/>
              </a:spcAft>
            </a:pPr>
            <a:r>
              <a:rPr lang="en-US" altLang="zh-CN" sz="1400" b="1" dirty="0">
                <a:solidFill>
                  <a:schemeClr val="bg1"/>
                </a:solidFill>
                <a:latin typeface="Arial" panose="020B0604020202020204" pitchFamily="34" charset="0"/>
                <a:ea typeface="Times New Roman" panose="02020603050405020304" pitchFamily="18" charset="0"/>
              </a:rPr>
              <a:t>Document for:	Discussion</a:t>
            </a:r>
          </a:p>
        </p:txBody>
      </p:sp>
      <p:sp>
        <p:nvSpPr>
          <p:cNvPr id="3" name="文本框 2"/>
          <p:cNvSpPr txBox="1"/>
          <p:nvPr/>
        </p:nvSpPr>
        <p:spPr>
          <a:xfrm>
            <a:off x="2153265" y="3726635"/>
            <a:ext cx="5025591" cy="338554"/>
          </a:xfrm>
          <a:prstGeom prst="rect">
            <a:avLst/>
          </a:prstGeom>
          <a:noFill/>
        </p:spPr>
        <p:txBody>
          <a:bodyPr wrap="square" rtlCol="0">
            <a:spAutoFit/>
          </a:bodyPr>
          <a:lstStyle/>
          <a:p>
            <a:r>
              <a:rPr lang="it-IT" altLang="zh-CN" sz="1600" b="1" dirty="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Source: China Telecom, </a:t>
            </a:r>
            <a:r>
              <a:rPr lang="it-IT" altLang="zh-CN" sz="1600" b="1" dirty="0" smtClean="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CATT , China Unicom,Dish</a:t>
            </a:r>
            <a:endParaRPr lang="it-IT" altLang="zh-CN" sz="1600" b="1" dirty="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68484183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txBox="1">
            <a:spLocks/>
          </p:cNvSpPr>
          <p:nvPr/>
        </p:nvSpPr>
        <p:spPr>
          <a:xfrm>
            <a:off x="628552" y="18569"/>
            <a:ext cx="7885984" cy="559464"/>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altLang="zh-CN" sz="3200" b="1" dirty="0" smtClean="0">
                <a:solidFill>
                  <a:prstClr val="white"/>
                </a:solidFill>
                <a:latin typeface="Times New Roman" panose="02020603050405020304" pitchFamily="18" charset="0"/>
                <a:ea typeface="微软雅黑" panose="020B0503020204020204" pitchFamily="34" charset="-122"/>
                <a:cs typeface="Times New Roman" panose="02020603050405020304" pitchFamily="18" charset="0"/>
              </a:rPr>
              <a:t>Background</a:t>
            </a:r>
            <a:endParaRPr lang="zh-CN" altLang="en-US" sz="3200" b="1" dirty="0">
              <a:solidFill>
                <a:prstClr val="white"/>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3" name="内容占位符 2"/>
          <p:cNvSpPr txBox="1">
            <a:spLocks/>
          </p:cNvSpPr>
          <p:nvPr/>
        </p:nvSpPr>
        <p:spPr>
          <a:xfrm>
            <a:off x="-456" y="496753"/>
            <a:ext cx="9144000" cy="1382847"/>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buNone/>
            </a:pPr>
            <a:r>
              <a:rPr lang="en-US" altLang="zh-CN" sz="1600" dirty="0">
                <a:solidFill>
                  <a:prstClr val="white"/>
                </a:solidFill>
                <a:latin typeface="Times New Roman" panose="02020603050405020304" pitchFamily="18" charset="0"/>
                <a:ea typeface="微软雅黑" panose="020B0503020204020204" pitchFamily="34" charset="-122"/>
                <a:cs typeface="Times New Roman" panose="02020603050405020304" pitchFamily="18" charset="0"/>
              </a:rPr>
              <a:t>For NR system, the disaggregated deployment has been introduced for </a:t>
            </a:r>
            <a:r>
              <a:rPr lang="en-US" altLang="zh-CN" sz="1600" dirty="0" err="1">
                <a:solidFill>
                  <a:prstClr val="white"/>
                </a:solidFill>
                <a:latin typeface="Times New Roman" panose="02020603050405020304" pitchFamily="18" charset="0"/>
                <a:ea typeface="微软雅黑" panose="020B0503020204020204" pitchFamily="34" charset="-122"/>
                <a:cs typeface="Times New Roman" panose="02020603050405020304" pitchFamily="18" charset="0"/>
              </a:rPr>
              <a:t>gNB</a:t>
            </a:r>
            <a:r>
              <a:rPr lang="en-US" altLang="zh-CN" sz="1600" dirty="0">
                <a:solidFill>
                  <a:prstClr val="white"/>
                </a:solidFill>
                <a:latin typeface="Times New Roman" panose="02020603050405020304" pitchFamily="18" charset="0"/>
                <a:ea typeface="微软雅黑" panose="020B0503020204020204" pitchFamily="34" charset="-122"/>
                <a:cs typeface="Times New Roman" panose="02020603050405020304" pitchFamily="18" charset="0"/>
              </a:rPr>
              <a:t>. In this deployment, </a:t>
            </a:r>
            <a:r>
              <a:rPr lang="en-US" altLang="zh-CN" sz="1600" dirty="0" err="1">
                <a:solidFill>
                  <a:prstClr val="white"/>
                </a:solidFill>
                <a:latin typeface="Times New Roman" panose="02020603050405020304" pitchFamily="18" charset="0"/>
                <a:ea typeface="微软雅黑" panose="020B0503020204020204" pitchFamily="34" charset="-122"/>
                <a:cs typeface="Times New Roman" panose="02020603050405020304" pitchFamily="18" charset="0"/>
              </a:rPr>
              <a:t>gNB</a:t>
            </a:r>
            <a:r>
              <a:rPr lang="en-US" altLang="zh-CN" sz="1600" dirty="0">
                <a:solidFill>
                  <a:prstClr val="white"/>
                </a:solidFill>
                <a:latin typeface="Times New Roman" panose="02020603050405020304" pitchFamily="18" charset="0"/>
                <a:ea typeface="微软雅黑" panose="020B0503020204020204" pitchFamily="34" charset="-122"/>
                <a:cs typeface="Times New Roman" panose="02020603050405020304" pitchFamily="18" charset="0"/>
              </a:rPr>
              <a:t> node is further split into two entities, namely </a:t>
            </a:r>
            <a:r>
              <a:rPr lang="en-US" altLang="zh-CN" sz="1600" dirty="0" err="1">
                <a:solidFill>
                  <a:prstClr val="white"/>
                </a:solidFill>
                <a:latin typeface="Times New Roman" panose="02020603050405020304" pitchFamily="18" charset="0"/>
                <a:ea typeface="微软雅黑" panose="020B0503020204020204" pitchFamily="34" charset="-122"/>
                <a:cs typeface="Times New Roman" panose="02020603050405020304" pitchFamily="18" charset="0"/>
              </a:rPr>
              <a:t>gNB</a:t>
            </a:r>
            <a:r>
              <a:rPr lang="en-US" altLang="zh-CN" sz="1600" dirty="0">
                <a:solidFill>
                  <a:prstClr val="white"/>
                </a:solidFill>
                <a:latin typeface="Times New Roman" panose="02020603050405020304" pitchFamily="18" charset="0"/>
                <a:ea typeface="微软雅黑" panose="020B0503020204020204" pitchFamily="34" charset="-122"/>
                <a:cs typeface="Times New Roman" panose="02020603050405020304" pitchFamily="18" charset="0"/>
              </a:rPr>
              <a:t>-DU (</a:t>
            </a:r>
            <a:r>
              <a:rPr lang="en-US" altLang="zh-CN" sz="1600" dirty="0" err="1">
                <a:solidFill>
                  <a:prstClr val="white"/>
                </a:solidFill>
                <a:latin typeface="Times New Roman" panose="02020603050405020304" pitchFamily="18" charset="0"/>
                <a:ea typeface="微软雅黑" panose="020B0503020204020204" pitchFamily="34" charset="-122"/>
                <a:cs typeface="Times New Roman" panose="02020603050405020304" pitchFamily="18" charset="0"/>
              </a:rPr>
              <a:t>gNB</a:t>
            </a:r>
            <a:r>
              <a:rPr lang="en-US" altLang="zh-CN" sz="1600" dirty="0">
                <a:solidFill>
                  <a:prstClr val="white"/>
                </a:solidFill>
                <a:latin typeface="Times New Roman" panose="02020603050405020304" pitchFamily="18" charset="0"/>
                <a:ea typeface="微软雅黑" panose="020B0503020204020204" pitchFamily="34" charset="-122"/>
                <a:cs typeface="Times New Roman" panose="02020603050405020304" pitchFamily="18" charset="0"/>
              </a:rPr>
              <a:t> Distributed Unit) and </a:t>
            </a:r>
            <a:r>
              <a:rPr lang="en-US" altLang="zh-CN" sz="1600" dirty="0" err="1">
                <a:solidFill>
                  <a:prstClr val="white"/>
                </a:solidFill>
                <a:latin typeface="Times New Roman" panose="02020603050405020304" pitchFamily="18" charset="0"/>
                <a:ea typeface="微软雅黑" panose="020B0503020204020204" pitchFamily="34" charset="-122"/>
                <a:cs typeface="Times New Roman" panose="02020603050405020304" pitchFamily="18" charset="0"/>
              </a:rPr>
              <a:t>gNB</a:t>
            </a:r>
            <a:r>
              <a:rPr lang="en-US" altLang="zh-CN" sz="1600" dirty="0">
                <a:solidFill>
                  <a:prstClr val="white"/>
                </a:solidFill>
                <a:latin typeface="Times New Roman" panose="02020603050405020304" pitchFamily="18" charset="0"/>
                <a:ea typeface="微软雅黑" panose="020B0503020204020204" pitchFamily="34" charset="-122"/>
                <a:cs typeface="Times New Roman" panose="02020603050405020304" pitchFamily="18" charset="0"/>
              </a:rPr>
              <a:t>-CU (</a:t>
            </a:r>
            <a:r>
              <a:rPr lang="en-US" altLang="zh-CN" sz="1600" dirty="0" err="1">
                <a:solidFill>
                  <a:prstClr val="white"/>
                </a:solidFill>
                <a:latin typeface="Times New Roman" panose="02020603050405020304" pitchFamily="18" charset="0"/>
                <a:ea typeface="微软雅黑" panose="020B0503020204020204" pitchFamily="34" charset="-122"/>
                <a:cs typeface="Times New Roman" panose="02020603050405020304" pitchFamily="18" charset="0"/>
              </a:rPr>
              <a:t>gNB</a:t>
            </a:r>
            <a:r>
              <a:rPr lang="en-US" altLang="zh-CN" sz="1600" dirty="0">
                <a:solidFill>
                  <a:prstClr val="white"/>
                </a:solidFill>
                <a:latin typeface="Times New Roman" panose="02020603050405020304" pitchFamily="18" charset="0"/>
                <a:ea typeface="微软雅黑" panose="020B0503020204020204" pitchFamily="34" charset="-122"/>
                <a:cs typeface="Times New Roman" panose="02020603050405020304" pitchFamily="18" charset="0"/>
              </a:rPr>
              <a:t> Central Unit). Furthermore, the benefits and scenarios for a separation of CP and UP functions have also been identified in Rel-15. In order to provides the possibility of optimizing the location of different RAN functions based on the scenario and desired performance, the CU entity is further split into two entities, namely </a:t>
            </a:r>
            <a:r>
              <a:rPr lang="en-US" altLang="zh-CN" sz="1600" dirty="0" err="1">
                <a:solidFill>
                  <a:prstClr val="white"/>
                </a:solidFill>
                <a:latin typeface="Times New Roman" panose="02020603050405020304" pitchFamily="18" charset="0"/>
                <a:ea typeface="微软雅黑" panose="020B0503020204020204" pitchFamily="34" charset="-122"/>
                <a:cs typeface="Times New Roman" panose="02020603050405020304" pitchFamily="18" charset="0"/>
              </a:rPr>
              <a:t>gNB</a:t>
            </a:r>
            <a:r>
              <a:rPr lang="en-US" altLang="zh-CN" sz="1600" dirty="0">
                <a:solidFill>
                  <a:prstClr val="white"/>
                </a:solidFill>
                <a:latin typeface="Times New Roman" panose="02020603050405020304" pitchFamily="18" charset="0"/>
                <a:ea typeface="微软雅黑" panose="020B0503020204020204" pitchFamily="34" charset="-122"/>
                <a:cs typeface="Times New Roman" panose="02020603050405020304" pitchFamily="18" charset="0"/>
              </a:rPr>
              <a:t>-CU-CP (</a:t>
            </a:r>
            <a:r>
              <a:rPr lang="en-US" altLang="zh-CN" sz="1600" dirty="0" err="1">
                <a:solidFill>
                  <a:prstClr val="white"/>
                </a:solidFill>
                <a:latin typeface="Times New Roman" panose="02020603050405020304" pitchFamily="18" charset="0"/>
                <a:ea typeface="微软雅黑" panose="020B0503020204020204" pitchFamily="34" charset="-122"/>
                <a:cs typeface="Times New Roman" panose="02020603050405020304" pitchFamily="18" charset="0"/>
              </a:rPr>
              <a:t>gNB</a:t>
            </a:r>
            <a:r>
              <a:rPr lang="en-US" altLang="zh-CN" sz="1600" dirty="0">
                <a:solidFill>
                  <a:prstClr val="white"/>
                </a:solidFill>
                <a:latin typeface="Times New Roman" panose="02020603050405020304" pitchFamily="18" charset="0"/>
                <a:ea typeface="微软雅黑" panose="020B0503020204020204" pitchFamily="34" charset="-122"/>
                <a:cs typeface="Times New Roman" panose="02020603050405020304" pitchFamily="18" charset="0"/>
              </a:rPr>
              <a:t> Central Unit control plane) and </a:t>
            </a:r>
            <a:r>
              <a:rPr lang="en-US" altLang="zh-CN" sz="1600" dirty="0" err="1">
                <a:solidFill>
                  <a:prstClr val="white"/>
                </a:solidFill>
                <a:latin typeface="Times New Roman" panose="02020603050405020304" pitchFamily="18" charset="0"/>
                <a:ea typeface="微软雅黑" panose="020B0503020204020204" pitchFamily="34" charset="-122"/>
                <a:cs typeface="Times New Roman" panose="02020603050405020304" pitchFamily="18" charset="0"/>
              </a:rPr>
              <a:t>gNB</a:t>
            </a:r>
            <a:r>
              <a:rPr lang="en-US" altLang="zh-CN" sz="1600" dirty="0">
                <a:solidFill>
                  <a:prstClr val="white"/>
                </a:solidFill>
                <a:latin typeface="Times New Roman" panose="02020603050405020304" pitchFamily="18" charset="0"/>
                <a:ea typeface="微软雅黑" panose="020B0503020204020204" pitchFamily="34" charset="-122"/>
                <a:cs typeface="Times New Roman" panose="02020603050405020304" pitchFamily="18" charset="0"/>
              </a:rPr>
              <a:t>-CU-UP (</a:t>
            </a:r>
            <a:r>
              <a:rPr lang="en-US" altLang="zh-CN" sz="1600" dirty="0" err="1">
                <a:solidFill>
                  <a:prstClr val="white"/>
                </a:solidFill>
                <a:latin typeface="Times New Roman" panose="02020603050405020304" pitchFamily="18" charset="0"/>
                <a:ea typeface="微软雅黑" panose="020B0503020204020204" pitchFamily="34" charset="-122"/>
                <a:cs typeface="Times New Roman" panose="02020603050405020304" pitchFamily="18" charset="0"/>
              </a:rPr>
              <a:t>gNB</a:t>
            </a:r>
            <a:r>
              <a:rPr lang="en-US" altLang="zh-CN" sz="1600" dirty="0">
                <a:solidFill>
                  <a:prstClr val="white"/>
                </a:solidFill>
                <a:latin typeface="Times New Roman" panose="02020603050405020304" pitchFamily="18" charset="0"/>
                <a:ea typeface="微软雅黑" panose="020B0503020204020204" pitchFamily="34" charset="-122"/>
                <a:cs typeface="Times New Roman" panose="02020603050405020304" pitchFamily="18" charset="0"/>
              </a:rPr>
              <a:t> Central Unit user plane). </a:t>
            </a:r>
            <a:endParaRPr lang="zh-CN" altLang="en-US" sz="1600" dirty="0"/>
          </a:p>
        </p:txBody>
      </p:sp>
      <p:pic>
        <p:nvPicPr>
          <p:cNvPr id="53" name="图片 52"/>
          <p:cNvPicPr>
            <a:picLocks noChangeAspect="1"/>
          </p:cNvPicPr>
          <p:nvPr/>
        </p:nvPicPr>
        <p:blipFill>
          <a:blip r:embed="rId2"/>
          <a:stretch>
            <a:fillRect/>
          </a:stretch>
        </p:blipFill>
        <p:spPr>
          <a:xfrm>
            <a:off x="2074303" y="1879600"/>
            <a:ext cx="3926914" cy="3147849"/>
          </a:xfrm>
          <a:prstGeom prst="rect">
            <a:avLst/>
          </a:prstGeom>
        </p:spPr>
      </p:pic>
    </p:spTree>
    <p:extLst>
      <p:ext uri="{BB962C8B-B14F-4D97-AF65-F5344CB8AC3E}">
        <p14:creationId xmlns:p14="http://schemas.microsoft.com/office/powerpoint/2010/main" val="29057665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txBox="1">
            <a:spLocks/>
          </p:cNvSpPr>
          <p:nvPr/>
        </p:nvSpPr>
        <p:spPr>
          <a:xfrm>
            <a:off x="628552" y="18569"/>
            <a:ext cx="7885984" cy="559464"/>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altLang="zh-CN" sz="3200" b="1" dirty="0">
                <a:solidFill>
                  <a:prstClr val="white"/>
                </a:solidFill>
                <a:latin typeface="Times New Roman" panose="02020603050405020304" pitchFamily="18" charset="0"/>
                <a:ea typeface="微软雅黑" panose="020B0503020204020204" pitchFamily="34" charset="-122"/>
                <a:cs typeface="Times New Roman" panose="02020603050405020304" pitchFamily="18" charset="0"/>
              </a:rPr>
              <a:t>Intra-CU/Inter-DU Resource Aggregation</a:t>
            </a:r>
            <a:endParaRPr lang="zh-CN" altLang="en-US" sz="3200" b="1" dirty="0">
              <a:solidFill>
                <a:prstClr val="white"/>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3" name="文本框 2"/>
          <p:cNvSpPr txBox="1"/>
          <p:nvPr/>
        </p:nvSpPr>
        <p:spPr>
          <a:xfrm>
            <a:off x="101600" y="578033"/>
            <a:ext cx="9042400" cy="1077218"/>
          </a:xfrm>
          <a:prstGeom prst="rect">
            <a:avLst/>
          </a:prstGeom>
          <a:noFill/>
        </p:spPr>
        <p:txBody>
          <a:bodyPr wrap="square" rtlCol="0">
            <a:spAutoFit/>
          </a:bodyPr>
          <a:lstStyle/>
          <a:p>
            <a:pPr algn="just"/>
            <a:r>
              <a:rPr lang="en-US" altLang="zh-CN" sz="1600" dirty="0">
                <a:solidFill>
                  <a:prstClr val="white"/>
                </a:solidFill>
                <a:latin typeface="Times New Roman" panose="02020603050405020304" pitchFamily="18" charset="0"/>
                <a:ea typeface="微软雅黑" panose="020B0503020204020204" pitchFamily="34" charset="-122"/>
                <a:cs typeface="Times New Roman" panose="02020603050405020304" pitchFamily="18" charset="0"/>
              </a:rPr>
              <a:t>It was agreed to include NR-NR DC in Rel-15 as late drop. At the same time, with the introduction of CU/DU split and </a:t>
            </a:r>
            <a:r>
              <a:rPr lang="en-US" altLang="zh-CN" sz="1600" dirty="0" smtClean="0">
                <a:solidFill>
                  <a:prstClr val="white"/>
                </a:solidFill>
                <a:latin typeface="Times New Roman" panose="02020603050405020304" pitchFamily="18" charset="0"/>
                <a:ea typeface="微软雅黑" panose="020B0503020204020204" pitchFamily="34" charset="-122"/>
                <a:cs typeface="Times New Roman" panose="02020603050405020304" pitchFamily="18" charset="0"/>
              </a:rPr>
              <a:t>millimeter </a:t>
            </a:r>
            <a:r>
              <a:rPr lang="en-US" altLang="zh-CN" sz="1600" dirty="0">
                <a:solidFill>
                  <a:prstClr val="white"/>
                </a:solidFill>
                <a:latin typeface="Times New Roman" panose="02020603050405020304" pitchFamily="18" charset="0"/>
                <a:ea typeface="微软雅黑" panose="020B0503020204020204" pitchFamily="34" charset="-122"/>
                <a:cs typeface="Times New Roman" panose="02020603050405020304" pitchFamily="18" charset="0"/>
              </a:rPr>
              <a:t>waves in network, there may be one case that two adjacent DUs have overlapping coverage for the coverage performance of FR1 is much more than that of FR2. In this case, it is reasonable to aggregate the radio resource from the two </a:t>
            </a:r>
            <a:r>
              <a:rPr lang="en-US" altLang="zh-CN" sz="1600" dirty="0" err="1">
                <a:solidFill>
                  <a:prstClr val="white"/>
                </a:solidFill>
                <a:latin typeface="Times New Roman" panose="02020603050405020304" pitchFamily="18" charset="0"/>
                <a:ea typeface="微软雅黑" panose="020B0503020204020204" pitchFamily="34" charset="-122"/>
                <a:cs typeface="Times New Roman" panose="02020603050405020304" pitchFamily="18" charset="0"/>
              </a:rPr>
              <a:t>gNB</a:t>
            </a:r>
            <a:r>
              <a:rPr lang="en-US" altLang="zh-CN" sz="1600" dirty="0">
                <a:solidFill>
                  <a:prstClr val="white"/>
                </a:solidFill>
                <a:latin typeface="Times New Roman" panose="02020603050405020304" pitchFamily="18" charset="0"/>
                <a:ea typeface="微软雅黑" panose="020B0503020204020204" pitchFamily="34" charset="-122"/>
                <a:cs typeface="Times New Roman" panose="02020603050405020304" pitchFamily="18" charset="0"/>
              </a:rPr>
              <a:t>-DUs to achieve the optimal performance.</a:t>
            </a:r>
            <a:endParaRPr lang="zh-CN" altLang="en-US" sz="1600" dirty="0">
              <a:solidFill>
                <a:prstClr val="white"/>
              </a:solidFill>
              <a:latin typeface="Times New Roman" panose="02020603050405020304" pitchFamily="18" charset="0"/>
              <a:ea typeface="微软雅黑" panose="020B0503020204020204" pitchFamily="34" charset="-122"/>
              <a:cs typeface="Times New Roman" panose="02020603050405020304" pitchFamily="18" charset="0"/>
            </a:endParaRPr>
          </a:p>
        </p:txBody>
      </p:sp>
      <p:pic>
        <p:nvPicPr>
          <p:cNvPr id="7" name="图片 6"/>
          <p:cNvPicPr>
            <a:picLocks noChangeAspect="1"/>
          </p:cNvPicPr>
          <p:nvPr/>
        </p:nvPicPr>
        <p:blipFill>
          <a:blip r:embed="rId2"/>
          <a:stretch>
            <a:fillRect/>
          </a:stretch>
        </p:blipFill>
        <p:spPr>
          <a:xfrm>
            <a:off x="307837" y="1774830"/>
            <a:ext cx="2668946" cy="2809864"/>
          </a:xfrm>
          <a:prstGeom prst="rect">
            <a:avLst/>
          </a:prstGeom>
        </p:spPr>
      </p:pic>
      <p:pic>
        <p:nvPicPr>
          <p:cNvPr id="11" name="图片 10"/>
          <p:cNvPicPr>
            <a:picLocks noChangeAspect="1"/>
          </p:cNvPicPr>
          <p:nvPr/>
        </p:nvPicPr>
        <p:blipFill>
          <a:blip r:embed="rId3"/>
          <a:stretch>
            <a:fillRect/>
          </a:stretch>
        </p:blipFill>
        <p:spPr>
          <a:xfrm>
            <a:off x="6197600" y="1774830"/>
            <a:ext cx="2740163" cy="2856843"/>
          </a:xfrm>
          <a:prstGeom prst="rect">
            <a:avLst/>
          </a:prstGeom>
        </p:spPr>
      </p:pic>
      <p:sp>
        <p:nvSpPr>
          <p:cNvPr id="12" name="文本框 11"/>
          <p:cNvSpPr txBox="1"/>
          <p:nvPr/>
        </p:nvSpPr>
        <p:spPr>
          <a:xfrm>
            <a:off x="2397736" y="4046085"/>
            <a:ext cx="4450128" cy="1077218"/>
          </a:xfrm>
          <a:prstGeom prst="rect">
            <a:avLst/>
          </a:prstGeom>
          <a:noFill/>
        </p:spPr>
        <p:txBody>
          <a:bodyPr wrap="square" rtlCol="0">
            <a:spAutoFit/>
          </a:bodyPr>
          <a:lstStyle/>
          <a:p>
            <a:r>
              <a:rPr lang="en-US" altLang="zh-CN" sz="1600" b="1" dirty="0">
                <a:solidFill>
                  <a:prstClr val="white"/>
                </a:solidFill>
                <a:latin typeface="Times New Roman" panose="02020603050405020304" pitchFamily="18" charset="0"/>
                <a:ea typeface="微软雅黑" panose="020B0503020204020204" pitchFamily="34" charset="-122"/>
                <a:cs typeface="Times New Roman" panose="02020603050405020304" pitchFamily="18" charset="0"/>
              </a:rPr>
              <a:t>Considering the intra-CU/inter-DU resource aggregation scenario has some difference with NR-NR DC architecture, further discussion and analysis on this scenario are needed</a:t>
            </a:r>
            <a:endParaRPr lang="zh-CN" altLang="en-US" sz="1600" b="1" dirty="0">
              <a:solidFill>
                <a:prstClr val="white"/>
              </a:solidFill>
              <a:latin typeface="Times New Roman" panose="02020603050405020304" pitchFamily="18" charset="0"/>
              <a:ea typeface="微软雅黑" panose="020B0503020204020204" pitchFamily="34" charset="-122"/>
              <a:cs typeface="Times New Roman" panose="02020603050405020304" pitchFamily="18" charset="0"/>
            </a:endParaRPr>
          </a:p>
        </p:txBody>
      </p:sp>
    </p:spTree>
    <p:extLst>
      <p:ext uri="{BB962C8B-B14F-4D97-AF65-F5344CB8AC3E}">
        <p14:creationId xmlns:p14="http://schemas.microsoft.com/office/powerpoint/2010/main" val="193752986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txBox="1">
            <a:spLocks/>
          </p:cNvSpPr>
          <p:nvPr/>
        </p:nvSpPr>
        <p:spPr>
          <a:xfrm>
            <a:off x="-72488" y="0"/>
            <a:ext cx="8891368" cy="559464"/>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altLang="zh-CN" sz="3200" b="1" dirty="0">
                <a:solidFill>
                  <a:prstClr val="white"/>
                </a:solidFill>
                <a:latin typeface="Times New Roman" panose="02020603050405020304" pitchFamily="18" charset="0"/>
                <a:ea typeface="微软雅黑" panose="020B0503020204020204" pitchFamily="34" charset="-122"/>
                <a:cs typeface="Times New Roman" panose="02020603050405020304" pitchFamily="18" charset="0"/>
              </a:rPr>
              <a:t>Assistance Information for Handover Decision</a:t>
            </a:r>
            <a:endParaRPr lang="zh-CN" altLang="en-US" sz="3200" b="1" dirty="0">
              <a:solidFill>
                <a:prstClr val="white"/>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3" name="文本框 2"/>
          <p:cNvSpPr txBox="1"/>
          <p:nvPr/>
        </p:nvSpPr>
        <p:spPr>
          <a:xfrm>
            <a:off x="136476" y="1056640"/>
            <a:ext cx="4236720" cy="3293209"/>
          </a:xfrm>
          <a:prstGeom prst="rect">
            <a:avLst/>
          </a:prstGeom>
          <a:noFill/>
        </p:spPr>
        <p:txBody>
          <a:bodyPr wrap="square" rtlCol="0">
            <a:spAutoFit/>
          </a:bodyPr>
          <a:lstStyle/>
          <a:p>
            <a:pPr marL="285750" indent="-285750" algn="just">
              <a:buFont typeface="Wingdings" panose="05000000000000000000" pitchFamily="2" charset="2"/>
              <a:buChar char="l"/>
            </a:pPr>
            <a:r>
              <a:rPr lang="en-US" altLang="zh-CN" sz="1600" dirty="0">
                <a:solidFill>
                  <a:prstClr val="white"/>
                </a:solidFill>
                <a:latin typeface="Times New Roman" panose="02020603050405020304" pitchFamily="18" charset="0"/>
                <a:ea typeface="微软雅黑" panose="020B0503020204020204" pitchFamily="34" charset="-122"/>
                <a:cs typeface="Times New Roman" panose="02020603050405020304" pitchFamily="18" charset="0"/>
              </a:rPr>
              <a:t>For intra-</a:t>
            </a:r>
            <a:r>
              <a:rPr lang="en-US" altLang="zh-CN" sz="1600" dirty="0" err="1">
                <a:solidFill>
                  <a:prstClr val="white"/>
                </a:solidFill>
                <a:latin typeface="Times New Roman" panose="02020603050405020304" pitchFamily="18" charset="0"/>
                <a:ea typeface="微软雅黑" panose="020B0503020204020204" pitchFamily="34" charset="-122"/>
                <a:cs typeface="Times New Roman" panose="02020603050405020304" pitchFamily="18" charset="0"/>
              </a:rPr>
              <a:t>gNB</a:t>
            </a:r>
            <a:r>
              <a:rPr lang="en-US" altLang="zh-CN" sz="1600" dirty="0">
                <a:solidFill>
                  <a:prstClr val="white"/>
                </a:solidFill>
                <a:latin typeface="Times New Roman" panose="02020603050405020304" pitchFamily="18" charset="0"/>
                <a:ea typeface="微软雅黑" panose="020B0503020204020204" pitchFamily="34" charset="-122"/>
                <a:cs typeface="Times New Roman" panose="02020603050405020304" pitchFamily="18" charset="0"/>
              </a:rPr>
              <a:t>-CU/inter-cell handover, </a:t>
            </a:r>
            <a:r>
              <a:rPr lang="en-US" altLang="zh-CN" sz="1600" dirty="0" err="1">
                <a:solidFill>
                  <a:prstClr val="white"/>
                </a:solidFill>
                <a:latin typeface="Times New Roman" panose="02020603050405020304" pitchFamily="18" charset="0"/>
                <a:ea typeface="微软雅黑" panose="020B0503020204020204" pitchFamily="34" charset="-122"/>
                <a:cs typeface="Times New Roman" panose="02020603050405020304" pitchFamily="18" charset="0"/>
              </a:rPr>
              <a:t>gNB</a:t>
            </a:r>
            <a:r>
              <a:rPr lang="en-US" altLang="zh-CN" sz="1600" dirty="0">
                <a:solidFill>
                  <a:prstClr val="white"/>
                </a:solidFill>
                <a:latin typeface="Times New Roman" panose="02020603050405020304" pitchFamily="18" charset="0"/>
                <a:ea typeface="微软雅黑" panose="020B0503020204020204" pitchFamily="34" charset="-122"/>
                <a:cs typeface="Times New Roman" panose="02020603050405020304" pitchFamily="18" charset="0"/>
              </a:rPr>
              <a:t>-CU decides the target </a:t>
            </a:r>
            <a:r>
              <a:rPr lang="en-US" altLang="zh-CN" sz="1600" dirty="0" err="1">
                <a:solidFill>
                  <a:prstClr val="white"/>
                </a:solidFill>
                <a:latin typeface="Times New Roman" panose="02020603050405020304" pitchFamily="18" charset="0"/>
                <a:ea typeface="微软雅黑" panose="020B0503020204020204" pitchFamily="34" charset="-122"/>
                <a:cs typeface="Times New Roman" panose="02020603050405020304" pitchFamily="18" charset="0"/>
              </a:rPr>
              <a:t>SpCell</a:t>
            </a:r>
            <a:r>
              <a:rPr lang="en-US" altLang="zh-CN" sz="1600" dirty="0">
                <a:solidFill>
                  <a:prstClr val="white"/>
                </a:solidFill>
                <a:latin typeface="Times New Roman" panose="02020603050405020304" pitchFamily="18" charset="0"/>
                <a:ea typeface="微软雅黑" panose="020B0503020204020204" pitchFamily="34" charset="-122"/>
                <a:cs typeface="Times New Roman" panose="02020603050405020304" pitchFamily="18" charset="0"/>
              </a:rPr>
              <a:t>. Since </a:t>
            </a:r>
            <a:r>
              <a:rPr lang="en-US" altLang="zh-CN" sz="1600" dirty="0" err="1">
                <a:solidFill>
                  <a:prstClr val="white"/>
                </a:solidFill>
                <a:latin typeface="Times New Roman" panose="02020603050405020304" pitchFamily="18" charset="0"/>
                <a:ea typeface="微软雅黑" panose="020B0503020204020204" pitchFamily="34" charset="-122"/>
                <a:cs typeface="Times New Roman" panose="02020603050405020304" pitchFamily="18" charset="0"/>
              </a:rPr>
              <a:t>gNB</a:t>
            </a:r>
            <a:r>
              <a:rPr lang="en-US" altLang="zh-CN" sz="1600" dirty="0">
                <a:solidFill>
                  <a:prstClr val="white"/>
                </a:solidFill>
                <a:latin typeface="Times New Roman" panose="02020603050405020304" pitchFamily="18" charset="0"/>
                <a:ea typeface="微软雅黑" panose="020B0503020204020204" pitchFamily="34" charset="-122"/>
                <a:cs typeface="Times New Roman" panose="02020603050405020304" pitchFamily="18" charset="0"/>
              </a:rPr>
              <a:t>-CU doesn’t have the load status of each cell, </a:t>
            </a:r>
            <a:r>
              <a:rPr lang="en-US" altLang="zh-CN" sz="1600" dirty="0" err="1">
                <a:solidFill>
                  <a:prstClr val="white"/>
                </a:solidFill>
                <a:latin typeface="Times New Roman" panose="02020603050405020304" pitchFamily="18" charset="0"/>
                <a:ea typeface="微软雅黑" panose="020B0503020204020204" pitchFamily="34" charset="-122"/>
                <a:cs typeface="Times New Roman" panose="02020603050405020304" pitchFamily="18" charset="0"/>
              </a:rPr>
              <a:t>gNB</a:t>
            </a:r>
            <a:r>
              <a:rPr lang="en-US" altLang="zh-CN" sz="1600" dirty="0">
                <a:solidFill>
                  <a:prstClr val="white"/>
                </a:solidFill>
                <a:latin typeface="Times New Roman" panose="02020603050405020304" pitchFamily="18" charset="0"/>
                <a:ea typeface="微软雅黑" panose="020B0503020204020204" pitchFamily="34" charset="-122"/>
                <a:cs typeface="Times New Roman" panose="02020603050405020304" pitchFamily="18" charset="0"/>
              </a:rPr>
              <a:t>-CU may select a cell that is overloaded and the selected </a:t>
            </a:r>
            <a:r>
              <a:rPr lang="en-US" altLang="zh-CN" sz="1600" dirty="0" err="1">
                <a:solidFill>
                  <a:prstClr val="white"/>
                </a:solidFill>
                <a:latin typeface="Times New Roman" panose="02020603050405020304" pitchFamily="18" charset="0"/>
                <a:ea typeface="微软雅黑" panose="020B0503020204020204" pitchFamily="34" charset="-122"/>
                <a:cs typeface="Times New Roman" panose="02020603050405020304" pitchFamily="18" charset="0"/>
              </a:rPr>
              <a:t>SpCell</a:t>
            </a:r>
            <a:r>
              <a:rPr lang="en-US" altLang="zh-CN" sz="1600" dirty="0">
                <a:solidFill>
                  <a:prstClr val="white"/>
                </a:solidFill>
                <a:latin typeface="Times New Roman" panose="02020603050405020304" pitchFamily="18" charset="0"/>
                <a:ea typeface="微软雅黑" panose="020B0503020204020204" pitchFamily="34" charset="-122"/>
                <a:cs typeface="Times New Roman" panose="02020603050405020304" pitchFamily="18" charset="0"/>
              </a:rPr>
              <a:t> may be rejected by the </a:t>
            </a:r>
            <a:r>
              <a:rPr lang="en-US" altLang="zh-CN" sz="1600" dirty="0" err="1">
                <a:solidFill>
                  <a:prstClr val="white"/>
                </a:solidFill>
                <a:latin typeface="Times New Roman" panose="02020603050405020304" pitchFamily="18" charset="0"/>
                <a:ea typeface="微软雅黑" panose="020B0503020204020204" pitchFamily="34" charset="-122"/>
                <a:cs typeface="Times New Roman" panose="02020603050405020304" pitchFamily="18" charset="0"/>
              </a:rPr>
              <a:t>gNB</a:t>
            </a:r>
            <a:r>
              <a:rPr lang="en-US" altLang="zh-CN" sz="1600" dirty="0">
                <a:solidFill>
                  <a:prstClr val="white"/>
                </a:solidFill>
                <a:latin typeface="Times New Roman" panose="02020603050405020304" pitchFamily="18" charset="0"/>
                <a:ea typeface="微软雅黑" panose="020B0503020204020204" pitchFamily="34" charset="-122"/>
                <a:cs typeface="Times New Roman" panose="02020603050405020304" pitchFamily="18" charset="0"/>
              </a:rPr>
              <a:t>-DU. </a:t>
            </a:r>
          </a:p>
          <a:p>
            <a:pPr marL="285750" indent="-285750" algn="just">
              <a:buFont typeface="Wingdings" panose="05000000000000000000" pitchFamily="2" charset="2"/>
              <a:buChar char="l"/>
            </a:pPr>
            <a:r>
              <a:rPr lang="en-US" altLang="zh-CN" sz="1600" dirty="0">
                <a:solidFill>
                  <a:prstClr val="white"/>
                </a:solidFill>
                <a:latin typeface="Times New Roman" panose="02020603050405020304" pitchFamily="18" charset="0"/>
                <a:ea typeface="微软雅黑" panose="020B0503020204020204" pitchFamily="34" charset="-122"/>
                <a:cs typeface="Times New Roman" panose="02020603050405020304" pitchFamily="18" charset="0"/>
              </a:rPr>
              <a:t>In this case, extra delay for handover preparation would be introduced which would impact the overall performance of the handover procedure. If the handover is urgent, handover failure may happen since the suitable target </a:t>
            </a:r>
            <a:r>
              <a:rPr lang="en-US" altLang="zh-CN" sz="1600" dirty="0" err="1">
                <a:solidFill>
                  <a:prstClr val="white"/>
                </a:solidFill>
                <a:latin typeface="Times New Roman" panose="02020603050405020304" pitchFamily="18" charset="0"/>
                <a:ea typeface="微软雅黑" panose="020B0503020204020204" pitchFamily="34" charset="-122"/>
                <a:cs typeface="Times New Roman" panose="02020603050405020304" pitchFamily="18" charset="0"/>
              </a:rPr>
              <a:t>SpCell</a:t>
            </a:r>
            <a:r>
              <a:rPr lang="en-US" altLang="zh-CN" sz="1600" dirty="0">
                <a:solidFill>
                  <a:prstClr val="white"/>
                </a:solidFill>
                <a:latin typeface="Times New Roman" panose="02020603050405020304" pitchFamily="18" charset="0"/>
                <a:ea typeface="微软雅黑" panose="020B0503020204020204" pitchFamily="34" charset="-122"/>
                <a:cs typeface="Times New Roman" panose="02020603050405020304" pitchFamily="18" charset="0"/>
              </a:rPr>
              <a:t> could not be found promptly. </a:t>
            </a:r>
            <a:endParaRPr lang="zh-CN" altLang="en-US" sz="1600" dirty="0">
              <a:solidFill>
                <a:prstClr val="white"/>
              </a:solidFill>
              <a:latin typeface="Times New Roman" panose="02020603050405020304" pitchFamily="18" charset="0"/>
              <a:ea typeface="微软雅黑" panose="020B0503020204020204" pitchFamily="34" charset="-122"/>
              <a:cs typeface="Times New Roman" panose="02020603050405020304" pitchFamily="18" charset="0"/>
            </a:endParaRPr>
          </a:p>
        </p:txBody>
      </p:sp>
      <p:pic>
        <p:nvPicPr>
          <p:cNvPr id="5" name="图片 4"/>
          <p:cNvPicPr>
            <a:picLocks noChangeAspect="1"/>
          </p:cNvPicPr>
          <p:nvPr/>
        </p:nvPicPr>
        <p:blipFill>
          <a:blip r:embed="rId2"/>
          <a:stretch>
            <a:fillRect/>
          </a:stretch>
        </p:blipFill>
        <p:spPr>
          <a:xfrm>
            <a:off x="4517201" y="754321"/>
            <a:ext cx="4497401" cy="3727608"/>
          </a:xfrm>
          <a:prstGeom prst="rect">
            <a:avLst/>
          </a:prstGeom>
        </p:spPr>
      </p:pic>
    </p:spTree>
    <p:extLst>
      <p:ext uri="{BB962C8B-B14F-4D97-AF65-F5344CB8AC3E}">
        <p14:creationId xmlns:p14="http://schemas.microsoft.com/office/powerpoint/2010/main" val="193181221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713065" y="0"/>
            <a:ext cx="6336543" cy="584775"/>
          </a:xfrm>
          <a:prstGeom prst="rect">
            <a:avLst/>
          </a:prstGeom>
        </p:spPr>
        <p:txBody>
          <a:bodyPr wrap="none">
            <a:spAutoFit/>
          </a:bodyPr>
          <a:lstStyle/>
          <a:p>
            <a:r>
              <a:rPr lang="en-US" altLang="zh-CN" sz="3200" b="1" dirty="0">
                <a:solidFill>
                  <a:prstClr val="white"/>
                </a:solidFill>
                <a:latin typeface="Times New Roman" panose="02020603050405020304" pitchFamily="18" charset="0"/>
                <a:ea typeface="微软雅黑" panose="020B0503020204020204" pitchFamily="34" charset="-122"/>
                <a:cs typeface="Times New Roman" panose="02020603050405020304" pitchFamily="18" charset="0"/>
              </a:rPr>
              <a:t>Resource Utilization Improvement </a:t>
            </a:r>
            <a:endParaRPr lang="zh-CN" altLang="en-US" sz="3200" b="1" dirty="0">
              <a:solidFill>
                <a:prstClr val="white"/>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5" name="文本框 4"/>
          <p:cNvSpPr txBox="1"/>
          <p:nvPr/>
        </p:nvSpPr>
        <p:spPr>
          <a:xfrm>
            <a:off x="71120" y="731520"/>
            <a:ext cx="8930640" cy="3002745"/>
          </a:xfrm>
          <a:prstGeom prst="rect">
            <a:avLst/>
          </a:prstGeom>
          <a:noFill/>
        </p:spPr>
        <p:txBody>
          <a:bodyPr wrap="square" rtlCol="0">
            <a:spAutoFit/>
          </a:bodyPr>
          <a:lstStyle/>
          <a:p>
            <a:pPr marL="285750" indent="-285750">
              <a:lnSpc>
                <a:spcPct val="150000"/>
              </a:lnSpc>
              <a:buFont typeface="Wingdings" panose="05000000000000000000" pitchFamily="2" charset="2"/>
              <a:buChar char="l"/>
            </a:pPr>
            <a:r>
              <a:rPr lang="en-US" altLang="zh-CN" sz="1600" b="1" dirty="0">
                <a:solidFill>
                  <a:prstClr val="white"/>
                </a:solidFill>
                <a:latin typeface="Times New Roman" panose="02020603050405020304" pitchFamily="18" charset="0"/>
                <a:ea typeface="微软雅黑" panose="020B0503020204020204" pitchFamily="34" charset="-122"/>
                <a:cs typeface="Times New Roman" panose="02020603050405020304" pitchFamily="18" charset="0"/>
              </a:rPr>
              <a:t>For duplicated transmission within two </a:t>
            </a:r>
            <a:r>
              <a:rPr lang="en-US" altLang="zh-CN" sz="1600" b="1" dirty="0" err="1">
                <a:solidFill>
                  <a:prstClr val="white"/>
                </a:solidFill>
                <a:latin typeface="Times New Roman" panose="02020603050405020304" pitchFamily="18" charset="0"/>
                <a:ea typeface="微软雅黑" panose="020B0503020204020204" pitchFamily="34" charset="-122"/>
                <a:cs typeface="Times New Roman" panose="02020603050405020304" pitchFamily="18" charset="0"/>
              </a:rPr>
              <a:t>gNB</a:t>
            </a:r>
            <a:r>
              <a:rPr lang="en-US" altLang="zh-CN" sz="1600" b="1" dirty="0">
                <a:solidFill>
                  <a:prstClr val="white"/>
                </a:solidFill>
                <a:latin typeface="Times New Roman" panose="02020603050405020304" pitchFamily="18" charset="0"/>
                <a:ea typeface="微软雅黑" panose="020B0503020204020204" pitchFamily="34" charset="-122"/>
                <a:cs typeface="Times New Roman" panose="02020603050405020304" pitchFamily="18" charset="0"/>
              </a:rPr>
              <a:t>-DUs, duplicated resources would be allocated to the UE which maybe unnecessary, especially for DRB with AM mode. </a:t>
            </a:r>
          </a:p>
          <a:p>
            <a:pPr marL="285750" indent="-285750">
              <a:lnSpc>
                <a:spcPct val="150000"/>
              </a:lnSpc>
              <a:buFont typeface="Wingdings" panose="05000000000000000000" pitchFamily="2" charset="2"/>
              <a:buChar char="l"/>
            </a:pPr>
            <a:r>
              <a:rPr lang="en-US" altLang="zh-CN" sz="1600" b="1" dirty="0">
                <a:solidFill>
                  <a:prstClr val="white"/>
                </a:solidFill>
                <a:latin typeface="Times New Roman" panose="02020603050405020304" pitchFamily="18" charset="0"/>
                <a:ea typeface="微软雅黑" panose="020B0503020204020204" pitchFamily="34" charset="-122"/>
                <a:cs typeface="Times New Roman" panose="02020603050405020304" pitchFamily="18" charset="0"/>
              </a:rPr>
              <a:t>For intra-</a:t>
            </a:r>
            <a:r>
              <a:rPr lang="en-US" altLang="zh-CN" sz="1600" b="1" dirty="0" err="1">
                <a:solidFill>
                  <a:prstClr val="white"/>
                </a:solidFill>
                <a:latin typeface="Times New Roman" panose="02020603050405020304" pitchFamily="18" charset="0"/>
                <a:ea typeface="微软雅黑" panose="020B0503020204020204" pitchFamily="34" charset="-122"/>
                <a:cs typeface="Times New Roman" panose="02020603050405020304" pitchFamily="18" charset="0"/>
              </a:rPr>
              <a:t>gNB</a:t>
            </a:r>
            <a:r>
              <a:rPr lang="en-US" altLang="zh-CN" sz="1600" b="1" dirty="0">
                <a:solidFill>
                  <a:prstClr val="white"/>
                </a:solidFill>
                <a:latin typeface="Times New Roman" panose="02020603050405020304" pitchFamily="18" charset="0"/>
                <a:ea typeface="微软雅黑" panose="020B0503020204020204" pitchFamily="34" charset="-122"/>
                <a:cs typeface="Times New Roman" panose="02020603050405020304" pitchFamily="18" charset="0"/>
              </a:rPr>
              <a:t>/ inter-</a:t>
            </a:r>
            <a:r>
              <a:rPr lang="en-US" altLang="zh-CN" sz="1600" b="1" dirty="0" err="1">
                <a:solidFill>
                  <a:prstClr val="white"/>
                </a:solidFill>
                <a:latin typeface="Times New Roman" panose="02020603050405020304" pitchFamily="18" charset="0"/>
                <a:ea typeface="微软雅黑" panose="020B0503020204020204" pitchFamily="34" charset="-122"/>
                <a:cs typeface="Times New Roman" panose="02020603050405020304" pitchFamily="18" charset="0"/>
              </a:rPr>
              <a:t>gNB</a:t>
            </a:r>
            <a:r>
              <a:rPr lang="en-US" altLang="zh-CN" sz="1600" b="1" dirty="0">
                <a:solidFill>
                  <a:prstClr val="white"/>
                </a:solidFill>
                <a:latin typeface="Times New Roman" panose="02020603050405020304" pitchFamily="18" charset="0"/>
                <a:ea typeface="微软雅黑" panose="020B0503020204020204" pitchFamily="34" charset="-122"/>
                <a:cs typeface="Times New Roman" panose="02020603050405020304" pitchFamily="18" charset="0"/>
              </a:rPr>
              <a:t>-DU fast re-transmission scenario, if some RLC PDU segments are lost in one leg, currently, the whole PDCP PDU will be re-transmitted in another leg. Similarly, in case of duplication transmission, currently, the discard mechanism only focus on PDCP PDU.</a:t>
            </a:r>
          </a:p>
          <a:p>
            <a:pPr marL="285750" indent="-285750">
              <a:lnSpc>
                <a:spcPct val="150000"/>
              </a:lnSpc>
              <a:buFont typeface="Wingdings" panose="05000000000000000000" pitchFamily="2" charset="2"/>
              <a:buChar char="l"/>
            </a:pPr>
            <a:r>
              <a:rPr lang="en-US" altLang="zh-CN" sz="1600" b="1" dirty="0">
                <a:solidFill>
                  <a:prstClr val="white"/>
                </a:solidFill>
                <a:latin typeface="Times New Roman" panose="02020603050405020304" pitchFamily="18" charset="0"/>
                <a:ea typeface="微软雅黑" panose="020B0503020204020204" pitchFamily="34" charset="-122"/>
                <a:cs typeface="Times New Roman" panose="02020603050405020304" pitchFamily="18" charset="0"/>
              </a:rPr>
              <a:t>However, it is possible that other part of the data which share the same PDCP SN has already been transmitted successfully in the first leg. In this case, it is not necessary to re-transmit these data to save radio resources.</a:t>
            </a:r>
          </a:p>
        </p:txBody>
      </p:sp>
      <p:sp>
        <p:nvSpPr>
          <p:cNvPr id="6" name="文本框 5"/>
          <p:cNvSpPr txBox="1"/>
          <p:nvPr/>
        </p:nvSpPr>
        <p:spPr>
          <a:xfrm>
            <a:off x="477520" y="4174897"/>
            <a:ext cx="7355840" cy="707886"/>
          </a:xfrm>
          <a:prstGeom prst="rect">
            <a:avLst/>
          </a:prstGeom>
          <a:noFill/>
        </p:spPr>
        <p:txBody>
          <a:bodyPr wrap="square" rtlCol="0">
            <a:spAutoFit/>
          </a:bodyPr>
          <a:lstStyle/>
          <a:p>
            <a:pPr algn="ctr"/>
            <a:r>
              <a:rPr lang="en-US" altLang="zh-CN" sz="2000" b="1" dirty="0">
                <a:solidFill>
                  <a:prstClr val="white"/>
                </a:solidFill>
                <a:latin typeface="Times New Roman" panose="02020603050405020304" pitchFamily="18" charset="0"/>
                <a:ea typeface="微软雅黑" panose="020B0503020204020204" pitchFamily="34" charset="-122"/>
                <a:cs typeface="Times New Roman" panose="02020603050405020304" pitchFamily="18" charset="0"/>
              </a:rPr>
              <a:t>Further optimization of radio resource utilization for duplicated transmission and fast re-transmission should  be considered</a:t>
            </a:r>
          </a:p>
        </p:txBody>
      </p:sp>
    </p:spTree>
    <p:extLst>
      <p:ext uri="{BB962C8B-B14F-4D97-AF65-F5344CB8AC3E}">
        <p14:creationId xmlns:p14="http://schemas.microsoft.com/office/powerpoint/2010/main" val="426605197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0" y="202537"/>
            <a:ext cx="9235440" cy="650904"/>
          </a:xfrm>
        </p:spPr>
        <p:txBody>
          <a:bodyPr/>
          <a:lstStyle/>
          <a:p>
            <a:r>
              <a:rPr lang="en-US" altLang="zh-CN" sz="3200" b="1" dirty="0">
                <a:solidFill>
                  <a:prstClr val="white"/>
                </a:solidFill>
                <a:latin typeface="Times New Roman" panose="02020603050405020304" pitchFamily="18" charset="0"/>
                <a:ea typeface="微软雅黑" panose="020B0503020204020204" pitchFamily="34" charset="-122"/>
                <a:cs typeface="Times New Roman" panose="02020603050405020304" pitchFamily="18" charset="0"/>
              </a:rPr>
              <a:t>Scenario for </a:t>
            </a:r>
            <a:r>
              <a:rPr lang="en-US" altLang="zh-CN" sz="3200" b="1" dirty="0" smtClean="0">
                <a:solidFill>
                  <a:prstClr val="white"/>
                </a:solidFill>
                <a:latin typeface="Times New Roman" panose="02020603050405020304" pitchFamily="18" charset="0"/>
                <a:ea typeface="微软雅黑" panose="020B0503020204020204" pitchFamily="34" charset="-122"/>
                <a:cs typeface="Times New Roman" panose="02020603050405020304" pitchFamily="18" charset="0"/>
              </a:rPr>
              <a:t>Multiple </a:t>
            </a:r>
            <a:r>
              <a:rPr lang="en-US" altLang="zh-CN" sz="3200" b="1" dirty="0" err="1">
                <a:solidFill>
                  <a:prstClr val="white"/>
                </a:solidFill>
                <a:latin typeface="Times New Roman" panose="02020603050405020304" pitchFamily="18" charset="0"/>
                <a:ea typeface="微软雅黑" panose="020B0503020204020204" pitchFamily="34" charset="-122"/>
                <a:cs typeface="Times New Roman" panose="02020603050405020304" pitchFamily="18" charset="0"/>
              </a:rPr>
              <a:t>gNB</a:t>
            </a:r>
            <a:r>
              <a:rPr lang="en-US" altLang="zh-CN" sz="3200" b="1" dirty="0">
                <a:solidFill>
                  <a:prstClr val="white"/>
                </a:solidFill>
                <a:latin typeface="Times New Roman" panose="02020603050405020304" pitchFamily="18" charset="0"/>
                <a:ea typeface="微软雅黑" panose="020B0503020204020204" pitchFamily="34" charset="-122"/>
                <a:cs typeface="Times New Roman" panose="02020603050405020304" pitchFamily="18" charset="0"/>
              </a:rPr>
              <a:t>-CU-UPs Connectivity </a:t>
            </a:r>
            <a:endParaRPr lang="zh-CN" altLang="en-US" sz="3200" b="1" dirty="0">
              <a:solidFill>
                <a:prstClr val="white"/>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4" name="文本框 3"/>
          <p:cNvSpPr txBox="1"/>
          <p:nvPr/>
        </p:nvSpPr>
        <p:spPr>
          <a:xfrm>
            <a:off x="71120" y="853441"/>
            <a:ext cx="4775200" cy="3046988"/>
          </a:xfrm>
          <a:prstGeom prst="rect">
            <a:avLst/>
          </a:prstGeom>
          <a:noFill/>
        </p:spPr>
        <p:txBody>
          <a:bodyPr wrap="square" rtlCol="0">
            <a:spAutoFit/>
          </a:bodyPr>
          <a:lstStyle/>
          <a:p>
            <a:pPr algn="just"/>
            <a:r>
              <a:rPr lang="en-US" altLang="zh-CN" sz="1600" b="1" dirty="0">
                <a:solidFill>
                  <a:prstClr val="white"/>
                </a:solidFill>
                <a:latin typeface="Times New Roman" panose="02020603050405020304" pitchFamily="18" charset="0"/>
                <a:ea typeface="微软雅黑" panose="020B0503020204020204" pitchFamily="34" charset="-122"/>
                <a:cs typeface="Times New Roman" panose="02020603050405020304" pitchFamily="18" charset="0"/>
              </a:rPr>
              <a:t>For the CP/UP separation, in the SI phase, several scenarios are identified in which the </a:t>
            </a:r>
            <a:r>
              <a:rPr lang="en-US" altLang="zh-CN" sz="1600" b="1" dirty="0" err="1">
                <a:solidFill>
                  <a:prstClr val="white"/>
                </a:solidFill>
                <a:latin typeface="Times New Roman" panose="02020603050405020304" pitchFamily="18" charset="0"/>
                <a:ea typeface="微软雅黑" panose="020B0503020204020204" pitchFamily="34" charset="-122"/>
                <a:cs typeface="Times New Roman" panose="02020603050405020304" pitchFamily="18" charset="0"/>
              </a:rPr>
              <a:t>gNB</a:t>
            </a:r>
            <a:r>
              <a:rPr lang="en-US" altLang="zh-CN" sz="1600" b="1" dirty="0">
                <a:solidFill>
                  <a:prstClr val="white"/>
                </a:solidFill>
                <a:latin typeface="Times New Roman" panose="02020603050405020304" pitchFamily="18" charset="0"/>
                <a:ea typeface="微软雅黑" panose="020B0503020204020204" pitchFamily="34" charset="-122"/>
                <a:cs typeface="Times New Roman" panose="02020603050405020304" pitchFamily="18" charset="0"/>
              </a:rPr>
              <a:t>-CU-UP may be either centralized or distributed. It is also </a:t>
            </a:r>
            <a:r>
              <a:rPr lang="en-US" altLang="zh-CN" sz="1600" b="1" dirty="0" err="1" smtClean="0">
                <a:solidFill>
                  <a:prstClr val="white"/>
                </a:solidFill>
                <a:latin typeface="Times New Roman" panose="02020603050405020304" pitchFamily="18" charset="0"/>
                <a:ea typeface="微软雅黑" panose="020B0503020204020204" pitchFamily="34" charset="-122"/>
                <a:cs typeface="Times New Roman" panose="02020603050405020304" pitchFamily="18" charset="0"/>
              </a:rPr>
              <a:t>analysed</a:t>
            </a:r>
            <a:r>
              <a:rPr lang="en-US" altLang="zh-CN" sz="1600" b="1" dirty="0" smtClean="0">
                <a:solidFill>
                  <a:prstClr val="white"/>
                </a:solidFill>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1600" b="1" dirty="0">
                <a:solidFill>
                  <a:prstClr val="white"/>
                </a:solidFill>
                <a:latin typeface="Times New Roman" panose="02020603050405020304" pitchFamily="18" charset="0"/>
                <a:ea typeface="微软雅黑" panose="020B0503020204020204" pitchFamily="34" charset="-122"/>
                <a:cs typeface="Times New Roman" panose="02020603050405020304" pitchFamily="18" charset="0"/>
              </a:rPr>
              <a:t>that different scenarios may be beneficial for different applications, for example, the distributed </a:t>
            </a:r>
            <a:r>
              <a:rPr lang="en-US" altLang="zh-CN" sz="1600" b="1" dirty="0" err="1">
                <a:solidFill>
                  <a:prstClr val="white"/>
                </a:solidFill>
                <a:latin typeface="Times New Roman" panose="02020603050405020304" pitchFamily="18" charset="0"/>
                <a:ea typeface="微软雅黑" panose="020B0503020204020204" pitchFamily="34" charset="-122"/>
                <a:cs typeface="Times New Roman" panose="02020603050405020304" pitchFamily="18" charset="0"/>
              </a:rPr>
              <a:t>gNB</a:t>
            </a:r>
            <a:r>
              <a:rPr lang="en-US" altLang="zh-CN" sz="1600" b="1" dirty="0">
                <a:solidFill>
                  <a:prstClr val="white"/>
                </a:solidFill>
                <a:latin typeface="Times New Roman" panose="02020603050405020304" pitchFamily="18" charset="0"/>
                <a:ea typeface="微软雅黑" panose="020B0503020204020204" pitchFamily="34" charset="-122"/>
                <a:cs typeface="Times New Roman" panose="02020603050405020304" pitchFamily="18" charset="0"/>
              </a:rPr>
              <a:t>-CU-UP may be beneficial for user plane delay critical application while central </a:t>
            </a:r>
            <a:r>
              <a:rPr lang="en-US" altLang="zh-CN" sz="1600" b="1" dirty="0" err="1">
                <a:solidFill>
                  <a:prstClr val="white"/>
                </a:solidFill>
                <a:latin typeface="Times New Roman" panose="02020603050405020304" pitchFamily="18" charset="0"/>
                <a:ea typeface="微软雅黑" panose="020B0503020204020204" pitchFamily="34" charset="-122"/>
                <a:cs typeface="Times New Roman" panose="02020603050405020304" pitchFamily="18" charset="0"/>
              </a:rPr>
              <a:t>gNB</a:t>
            </a:r>
            <a:r>
              <a:rPr lang="en-US" altLang="zh-CN" sz="1600" b="1" dirty="0">
                <a:solidFill>
                  <a:prstClr val="white"/>
                </a:solidFill>
                <a:latin typeface="Times New Roman" panose="02020603050405020304" pitchFamily="18" charset="0"/>
                <a:ea typeface="微软雅黑" panose="020B0503020204020204" pitchFamily="34" charset="-122"/>
                <a:cs typeface="Times New Roman" panose="02020603050405020304" pitchFamily="18" charset="0"/>
              </a:rPr>
              <a:t>-CU-UP may enable virtual deployment and applied to </a:t>
            </a:r>
            <a:r>
              <a:rPr lang="en-US" altLang="zh-CN" sz="1600" b="1" dirty="0" err="1">
                <a:solidFill>
                  <a:prstClr val="white"/>
                </a:solidFill>
                <a:latin typeface="Times New Roman" panose="02020603050405020304" pitchFamily="18" charset="0"/>
                <a:ea typeface="微软雅黑" panose="020B0503020204020204" pitchFamily="34" charset="-122"/>
                <a:cs typeface="Times New Roman" panose="02020603050405020304" pitchFamily="18" charset="0"/>
              </a:rPr>
              <a:t>eMBB</a:t>
            </a:r>
            <a:r>
              <a:rPr lang="en-US" altLang="zh-CN" sz="1600" b="1" dirty="0">
                <a:solidFill>
                  <a:prstClr val="white"/>
                </a:solidFill>
                <a:latin typeface="Times New Roman" panose="02020603050405020304" pitchFamily="18" charset="0"/>
                <a:ea typeface="微软雅黑" panose="020B0503020204020204" pitchFamily="34" charset="-122"/>
                <a:cs typeface="Times New Roman" panose="02020603050405020304" pitchFamily="18" charset="0"/>
              </a:rPr>
              <a:t> applications. For one UE, it is possible that it has both delay critical service and service with enormous traffic at the same time in which case the corresponding UP may be deployed separately. </a:t>
            </a:r>
            <a:endParaRPr lang="zh-CN" altLang="en-US" sz="1600" b="1" dirty="0">
              <a:solidFill>
                <a:prstClr val="white"/>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7" name="文本框 6"/>
          <p:cNvSpPr txBox="1"/>
          <p:nvPr/>
        </p:nvSpPr>
        <p:spPr>
          <a:xfrm>
            <a:off x="71120" y="4197390"/>
            <a:ext cx="7640320" cy="707886"/>
          </a:xfrm>
          <a:prstGeom prst="rect">
            <a:avLst/>
          </a:prstGeom>
          <a:noFill/>
        </p:spPr>
        <p:txBody>
          <a:bodyPr wrap="square" rtlCol="0">
            <a:spAutoFit/>
          </a:bodyPr>
          <a:lstStyle/>
          <a:p>
            <a:pPr algn="ctr"/>
            <a:r>
              <a:rPr lang="en-US" altLang="zh-CN" sz="2000" b="1" dirty="0">
                <a:solidFill>
                  <a:prstClr val="white"/>
                </a:solidFill>
                <a:latin typeface="Times New Roman" panose="02020603050405020304" pitchFamily="18" charset="0"/>
                <a:ea typeface="微软雅黑" panose="020B0503020204020204" pitchFamily="34" charset="-122"/>
                <a:cs typeface="Times New Roman" panose="02020603050405020304" pitchFamily="18" charset="0"/>
              </a:rPr>
              <a:t>T</a:t>
            </a:r>
            <a:r>
              <a:rPr lang="en-US" altLang="zh-CN" sz="2000" b="1" dirty="0" smtClean="0">
                <a:solidFill>
                  <a:prstClr val="white"/>
                </a:solidFill>
                <a:latin typeface="Times New Roman" panose="02020603050405020304" pitchFamily="18" charset="0"/>
                <a:ea typeface="微软雅黑" panose="020B0503020204020204" pitchFamily="34" charset="-122"/>
                <a:cs typeface="Times New Roman" panose="02020603050405020304" pitchFamily="18" charset="0"/>
              </a:rPr>
              <a:t>he </a:t>
            </a:r>
            <a:r>
              <a:rPr lang="en-US" altLang="zh-CN" sz="2000" b="1" dirty="0">
                <a:solidFill>
                  <a:prstClr val="white"/>
                </a:solidFill>
                <a:latin typeface="Times New Roman" panose="02020603050405020304" pitchFamily="18" charset="0"/>
                <a:ea typeface="微软雅黑" panose="020B0503020204020204" pitchFamily="34" charset="-122"/>
                <a:cs typeface="Times New Roman" panose="02020603050405020304" pitchFamily="18" charset="0"/>
              </a:rPr>
              <a:t>scenario that one UE connects to several </a:t>
            </a:r>
            <a:r>
              <a:rPr lang="en-US" altLang="zh-CN" sz="2000" b="1" dirty="0" err="1">
                <a:solidFill>
                  <a:prstClr val="white"/>
                </a:solidFill>
                <a:latin typeface="Times New Roman" panose="02020603050405020304" pitchFamily="18" charset="0"/>
                <a:ea typeface="微软雅黑" panose="020B0503020204020204" pitchFamily="34" charset="-122"/>
                <a:cs typeface="Times New Roman" panose="02020603050405020304" pitchFamily="18" charset="0"/>
              </a:rPr>
              <a:t>gNB</a:t>
            </a:r>
            <a:r>
              <a:rPr lang="en-US" altLang="zh-CN" sz="2000" b="1" dirty="0">
                <a:solidFill>
                  <a:prstClr val="white"/>
                </a:solidFill>
                <a:latin typeface="Times New Roman" panose="02020603050405020304" pitchFamily="18" charset="0"/>
                <a:ea typeface="微软雅黑" panose="020B0503020204020204" pitchFamily="34" charset="-122"/>
                <a:cs typeface="Times New Roman" panose="02020603050405020304" pitchFamily="18" charset="0"/>
              </a:rPr>
              <a:t>-CU-UPs needs to be considered.</a:t>
            </a:r>
            <a:endParaRPr lang="zh-CN" altLang="en-US" sz="2000" b="1" dirty="0">
              <a:solidFill>
                <a:prstClr val="white"/>
              </a:solidFill>
              <a:latin typeface="Times New Roman" panose="02020603050405020304" pitchFamily="18" charset="0"/>
              <a:ea typeface="微软雅黑" panose="020B0503020204020204" pitchFamily="34" charset="-122"/>
              <a:cs typeface="Times New Roman" panose="02020603050405020304" pitchFamily="18" charset="0"/>
            </a:endParaRPr>
          </a:p>
        </p:txBody>
      </p:sp>
      <p:pic>
        <p:nvPicPr>
          <p:cNvPr id="11" name="图片 10"/>
          <p:cNvPicPr>
            <a:picLocks noChangeAspect="1"/>
          </p:cNvPicPr>
          <p:nvPr/>
        </p:nvPicPr>
        <p:blipFill>
          <a:blip r:embed="rId2"/>
          <a:stretch>
            <a:fillRect/>
          </a:stretch>
        </p:blipFill>
        <p:spPr>
          <a:xfrm>
            <a:off x="4846320" y="1015999"/>
            <a:ext cx="4277175" cy="2616511"/>
          </a:xfrm>
          <a:prstGeom prst="rect">
            <a:avLst/>
          </a:prstGeom>
        </p:spPr>
      </p:pic>
    </p:spTree>
    <p:extLst>
      <p:ext uri="{BB962C8B-B14F-4D97-AF65-F5344CB8AC3E}">
        <p14:creationId xmlns:p14="http://schemas.microsoft.com/office/powerpoint/2010/main" val="377121665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91440" y="192377"/>
            <a:ext cx="9235440" cy="650904"/>
          </a:xfrm>
        </p:spPr>
        <p:txBody>
          <a:bodyPr/>
          <a:lstStyle/>
          <a:p>
            <a:r>
              <a:rPr lang="en-US" altLang="zh-CN" sz="2800" b="1" dirty="0">
                <a:solidFill>
                  <a:prstClr val="white"/>
                </a:solidFill>
                <a:latin typeface="Times New Roman" panose="02020603050405020304" pitchFamily="18" charset="0"/>
                <a:ea typeface="微软雅黑" panose="020B0503020204020204" pitchFamily="34" charset="-122"/>
                <a:cs typeface="Times New Roman" panose="02020603050405020304" pitchFamily="18" charset="0"/>
              </a:rPr>
              <a:t>Multiple </a:t>
            </a:r>
            <a:r>
              <a:rPr lang="en-US" altLang="zh-CN" sz="2800" b="1" dirty="0" err="1">
                <a:solidFill>
                  <a:prstClr val="white"/>
                </a:solidFill>
                <a:latin typeface="Times New Roman" panose="02020603050405020304" pitchFamily="18" charset="0"/>
                <a:ea typeface="微软雅黑" panose="020B0503020204020204" pitchFamily="34" charset="-122"/>
                <a:cs typeface="Times New Roman" panose="02020603050405020304" pitchFamily="18" charset="0"/>
              </a:rPr>
              <a:t>gNB</a:t>
            </a:r>
            <a:r>
              <a:rPr lang="en-US" altLang="zh-CN" sz="2800" b="1" dirty="0">
                <a:solidFill>
                  <a:prstClr val="white"/>
                </a:solidFill>
                <a:latin typeface="Times New Roman" panose="02020603050405020304" pitchFamily="18" charset="0"/>
                <a:ea typeface="微软雅黑" panose="020B0503020204020204" pitchFamily="34" charset="-122"/>
                <a:cs typeface="Times New Roman" panose="02020603050405020304" pitchFamily="18" charset="0"/>
              </a:rPr>
              <a:t>-DUs connectivity for EN-DC/NGEN-DC</a:t>
            </a:r>
            <a:endParaRPr lang="zh-CN" altLang="en-US" sz="2800" b="1" dirty="0">
              <a:solidFill>
                <a:prstClr val="white"/>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5" name="文本框 4"/>
          <p:cNvSpPr txBox="1"/>
          <p:nvPr/>
        </p:nvSpPr>
        <p:spPr>
          <a:xfrm>
            <a:off x="91440" y="1016002"/>
            <a:ext cx="5384800" cy="2677656"/>
          </a:xfrm>
          <a:prstGeom prst="rect">
            <a:avLst/>
          </a:prstGeom>
          <a:noFill/>
        </p:spPr>
        <p:txBody>
          <a:bodyPr wrap="square" rtlCol="0">
            <a:spAutoFit/>
          </a:bodyPr>
          <a:lstStyle/>
          <a:p>
            <a:pPr>
              <a:lnSpc>
                <a:spcPct val="150000"/>
              </a:lnSpc>
            </a:pPr>
            <a:r>
              <a:rPr lang="en-US" altLang="zh-CN" sz="1600" b="1" dirty="0">
                <a:solidFill>
                  <a:prstClr val="white"/>
                </a:solidFill>
                <a:latin typeface="Times New Roman" panose="02020603050405020304" pitchFamily="18" charset="0"/>
                <a:ea typeface="微软雅黑" panose="020B0503020204020204" pitchFamily="34" charset="-122"/>
                <a:cs typeface="Times New Roman" panose="02020603050405020304" pitchFamily="18" charset="0"/>
              </a:rPr>
              <a:t>In EN-DC/NGEN-DC scenario, for the UE located in the overlapping area of two adjacent </a:t>
            </a:r>
            <a:r>
              <a:rPr lang="en-US" altLang="zh-CN" sz="1600" b="1" dirty="0" err="1">
                <a:solidFill>
                  <a:prstClr val="white"/>
                </a:solidFill>
                <a:latin typeface="Times New Roman" panose="02020603050405020304" pitchFamily="18" charset="0"/>
                <a:ea typeface="微软雅黑" panose="020B0503020204020204" pitchFamily="34" charset="-122"/>
                <a:cs typeface="Times New Roman" panose="02020603050405020304" pitchFamily="18" charset="0"/>
              </a:rPr>
              <a:t>gNB</a:t>
            </a:r>
            <a:r>
              <a:rPr lang="en-US" altLang="zh-CN" sz="1600" b="1" dirty="0">
                <a:solidFill>
                  <a:prstClr val="white"/>
                </a:solidFill>
                <a:latin typeface="Times New Roman" panose="02020603050405020304" pitchFamily="18" charset="0"/>
                <a:ea typeface="微软雅黑" panose="020B0503020204020204" pitchFamily="34" charset="-122"/>
                <a:cs typeface="Times New Roman" panose="02020603050405020304" pitchFamily="18" charset="0"/>
              </a:rPr>
              <a:t>-DUs, it is optimal to enable the UE to connect with both of the </a:t>
            </a:r>
            <a:r>
              <a:rPr lang="en-US" altLang="zh-CN" sz="1600" b="1" dirty="0" err="1">
                <a:solidFill>
                  <a:prstClr val="white"/>
                </a:solidFill>
                <a:latin typeface="Times New Roman" panose="02020603050405020304" pitchFamily="18" charset="0"/>
                <a:ea typeface="微软雅黑" panose="020B0503020204020204" pitchFamily="34" charset="-122"/>
                <a:cs typeface="Times New Roman" panose="02020603050405020304" pitchFamily="18" charset="0"/>
              </a:rPr>
              <a:t>gNB</a:t>
            </a:r>
            <a:r>
              <a:rPr lang="en-US" altLang="zh-CN" sz="1600" b="1" dirty="0">
                <a:solidFill>
                  <a:prstClr val="white"/>
                </a:solidFill>
                <a:latin typeface="Times New Roman" panose="02020603050405020304" pitchFamily="18" charset="0"/>
                <a:ea typeface="微软雅黑" panose="020B0503020204020204" pitchFamily="34" charset="-122"/>
                <a:cs typeface="Times New Roman" panose="02020603050405020304" pitchFamily="18" charset="0"/>
              </a:rPr>
              <a:t>-DUs and </a:t>
            </a:r>
            <a:r>
              <a:rPr lang="en-US" altLang="zh-CN" sz="1600" b="1" dirty="0" err="1">
                <a:solidFill>
                  <a:prstClr val="white"/>
                </a:solidFill>
                <a:latin typeface="Times New Roman" panose="02020603050405020304" pitchFamily="18" charset="0"/>
                <a:ea typeface="微软雅黑" panose="020B0503020204020204" pitchFamily="34" charset="-122"/>
                <a:cs typeface="Times New Roman" panose="02020603050405020304" pitchFamily="18" charset="0"/>
              </a:rPr>
              <a:t>eNB</a:t>
            </a:r>
            <a:r>
              <a:rPr lang="en-US" altLang="zh-CN" sz="1600" b="1" dirty="0">
                <a:solidFill>
                  <a:prstClr val="white"/>
                </a:solidFill>
                <a:latin typeface="Times New Roman" panose="02020603050405020304" pitchFamily="18" charset="0"/>
                <a:ea typeface="微软雅黑" panose="020B0503020204020204" pitchFamily="34" charset="-122"/>
                <a:cs typeface="Times New Roman" panose="02020603050405020304" pitchFamily="18" charset="0"/>
              </a:rPr>
              <a:t>. The following benefits are foreseen:</a:t>
            </a:r>
          </a:p>
          <a:p>
            <a:pPr marL="285750" indent="-285750">
              <a:lnSpc>
                <a:spcPct val="150000"/>
              </a:lnSpc>
              <a:buFont typeface="Wingdings" panose="05000000000000000000" pitchFamily="2" charset="2"/>
              <a:buChar char="l"/>
            </a:pPr>
            <a:r>
              <a:rPr lang="en-US" altLang="zh-CN" sz="1600" b="1" dirty="0">
                <a:solidFill>
                  <a:prstClr val="white"/>
                </a:solidFill>
                <a:latin typeface="Times New Roman" panose="02020603050405020304" pitchFamily="18" charset="0"/>
                <a:ea typeface="微软雅黑" panose="020B0503020204020204" pitchFamily="34" charset="-122"/>
                <a:cs typeface="Times New Roman" panose="02020603050405020304" pitchFamily="18" charset="0"/>
              </a:rPr>
              <a:t>Improve the throughput for the UE </a:t>
            </a:r>
          </a:p>
          <a:p>
            <a:pPr marL="285750" indent="-285750">
              <a:lnSpc>
                <a:spcPct val="150000"/>
              </a:lnSpc>
              <a:buFont typeface="Wingdings" panose="05000000000000000000" pitchFamily="2" charset="2"/>
              <a:buChar char="l"/>
            </a:pPr>
            <a:r>
              <a:rPr lang="en-US" altLang="zh-CN" sz="1600" b="1" dirty="0">
                <a:solidFill>
                  <a:prstClr val="white"/>
                </a:solidFill>
                <a:latin typeface="Times New Roman" panose="02020603050405020304" pitchFamily="18" charset="0"/>
                <a:ea typeface="微软雅黑" panose="020B0503020204020204" pitchFamily="34" charset="-122"/>
                <a:cs typeface="Times New Roman" panose="02020603050405020304" pitchFamily="18" charset="0"/>
              </a:rPr>
              <a:t>Enable MBB during inter-</a:t>
            </a:r>
            <a:r>
              <a:rPr lang="en-US" altLang="zh-CN" sz="1600" b="1" dirty="0" err="1">
                <a:solidFill>
                  <a:prstClr val="white"/>
                </a:solidFill>
                <a:latin typeface="Times New Roman" panose="02020603050405020304" pitchFamily="18" charset="0"/>
                <a:ea typeface="微软雅黑" panose="020B0503020204020204" pitchFamily="34" charset="-122"/>
                <a:cs typeface="Times New Roman" panose="02020603050405020304" pitchFamily="18" charset="0"/>
              </a:rPr>
              <a:t>gNB</a:t>
            </a:r>
            <a:r>
              <a:rPr lang="en-US" altLang="zh-CN" sz="1600" b="1" dirty="0">
                <a:solidFill>
                  <a:prstClr val="white"/>
                </a:solidFill>
                <a:latin typeface="Times New Roman" panose="02020603050405020304" pitchFamily="18" charset="0"/>
                <a:ea typeface="微软雅黑" panose="020B0503020204020204" pitchFamily="34" charset="-122"/>
                <a:cs typeface="Times New Roman" panose="02020603050405020304" pitchFamily="18" charset="0"/>
              </a:rPr>
              <a:t>-DU change </a:t>
            </a:r>
            <a:r>
              <a:rPr lang="en-US" altLang="zh-CN" sz="1600" b="1" dirty="0" smtClean="0">
                <a:solidFill>
                  <a:prstClr val="white"/>
                </a:solidFill>
                <a:latin typeface="Times New Roman" panose="02020603050405020304" pitchFamily="18" charset="0"/>
                <a:ea typeface="微软雅黑" panose="020B0503020204020204" pitchFamily="34" charset="-122"/>
                <a:cs typeface="Times New Roman" panose="02020603050405020304" pitchFamily="18" charset="0"/>
              </a:rPr>
              <a:t>procedure</a:t>
            </a:r>
          </a:p>
          <a:p>
            <a:pPr marL="285750" indent="-285750">
              <a:lnSpc>
                <a:spcPct val="150000"/>
              </a:lnSpc>
              <a:buFont typeface="Wingdings" panose="05000000000000000000" pitchFamily="2" charset="2"/>
              <a:buChar char="l"/>
            </a:pPr>
            <a:r>
              <a:rPr lang="en-US" altLang="zh-CN" sz="1600" b="1" dirty="0">
                <a:solidFill>
                  <a:prstClr val="white"/>
                </a:solidFill>
                <a:latin typeface="Times New Roman" panose="02020603050405020304" pitchFamily="18" charset="0"/>
                <a:ea typeface="微软雅黑" panose="020B0503020204020204" pitchFamily="34" charset="-122"/>
                <a:cs typeface="Times New Roman" panose="02020603050405020304" pitchFamily="18" charset="0"/>
              </a:rPr>
              <a:t>Enable fast re-transmission in NR side</a:t>
            </a:r>
            <a:endParaRPr lang="zh-CN" altLang="en-US" sz="1600" b="1" dirty="0">
              <a:solidFill>
                <a:prstClr val="white"/>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7" name="文本框 6"/>
          <p:cNvSpPr txBox="1"/>
          <p:nvPr/>
        </p:nvSpPr>
        <p:spPr>
          <a:xfrm>
            <a:off x="91440" y="4305821"/>
            <a:ext cx="7609840" cy="707886"/>
          </a:xfrm>
          <a:prstGeom prst="rect">
            <a:avLst/>
          </a:prstGeom>
          <a:noFill/>
        </p:spPr>
        <p:txBody>
          <a:bodyPr wrap="square" rtlCol="0">
            <a:spAutoFit/>
          </a:bodyPr>
          <a:lstStyle/>
          <a:p>
            <a:r>
              <a:rPr lang="en-US" altLang="zh-CN" sz="2000" b="1" dirty="0">
                <a:solidFill>
                  <a:prstClr val="white"/>
                </a:solidFill>
                <a:latin typeface="Times New Roman" panose="02020603050405020304" pitchFamily="18" charset="0"/>
                <a:ea typeface="微软雅黑" panose="020B0503020204020204" pitchFamily="34" charset="-122"/>
                <a:cs typeface="Times New Roman" panose="02020603050405020304" pitchFamily="18" charset="0"/>
              </a:rPr>
              <a:t>It is proposed to consider how to support one UE connecting with two </a:t>
            </a:r>
            <a:r>
              <a:rPr lang="en-US" altLang="zh-CN" sz="2000" b="1" dirty="0" err="1">
                <a:solidFill>
                  <a:prstClr val="white"/>
                </a:solidFill>
                <a:latin typeface="Times New Roman" panose="02020603050405020304" pitchFamily="18" charset="0"/>
                <a:ea typeface="微软雅黑" panose="020B0503020204020204" pitchFamily="34" charset="-122"/>
                <a:cs typeface="Times New Roman" panose="02020603050405020304" pitchFamily="18" charset="0"/>
              </a:rPr>
              <a:t>gNB</a:t>
            </a:r>
            <a:r>
              <a:rPr lang="en-US" altLang="zh-CN" sz="2000" b="1" dirty="0">
                <a:solidFill>
                  <a:prstClr val="white"/>
                </a:solidFill>
                <a:latin typeface="Times New Roman" panose="02020603050405020304" pitchFamily="18" charset="0"/>
                <a:ea typeface="微软雅黑" panose="020B0503020204020204" pitchFamily="34" charset="-122"/>
                <a:cs typeface="Times New Roman" panose="02020603050405020304" pitchFamily="18" charset="0"/>
              </a:rPr>
              <a:t>-DUs for ENDC/NGEN-DC scenario.</a:t>
            </a:r>
            <a:endParaRPr lang="zh-CN" altLang="en-US" sz="2000" b="1" dirty="0">
              <a:solidFill>
                <a:prstClr val="white"/>
              </a:solidFill>
              <a:latin typeface="Times New Roman" panose="02020603050405020304" pitchFamily="18" charset="0"/>
              <a:ea typeface="微软雅黑" panose="020B0503020204020204" pitchFamily="34" charset="-122"/>
              <a:cs typeface="Times New Roman" panose="02020603050405020304" pitchFamily="18" charset="0"/>
            </a:endParaRPr>
          </a:p>
        </p:txBody>
      </p:sp>
      <p:pic>
        <p:nvPicPr>
          <p:cNvPr id="3" name="图片 2"/>
          <p:cNvPicPr>
            <a:picLocks noChangeAspect="1"/>
          </p:cNvPicPr>
          <p:nvPr/>
        </p:nvPicPr>
        <p:blipFill>
          <a:blip r:embed="rId2"/>
          <a:stretch>
            <a:fillRect/>
          </a:stretch>
        </p:blipFill>
        <p:spPr>
          <a:xfrm>
            <a:off x="5476240" y="703490"/>
            <a:ext cx="3583510" cy="3742123"/>
          </a:xfrm>
          <a:prstGeom prst="rect">
            <a:avLst/>
          </a:prstGeom>
        </p:spPr>
      </p:pic>
    </p:spTree>
    <p:extLst>
      <p:ext uri="{BB962C8B-B14F-4D97-AF65-F5344CB8AC3E}">
        <p14:creationId xmlns:p14="http://schemas.microsoft.com/office/powerpoint/2010/main" val="69103865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29008" y="111097"/>
            <a:ext cx="7885984" cy="417224"/>
          </a:xfrm>
        </p:spPr>
        <p:txBody>
          <a:bodyPr/>
          <a:lstStyle/>
          <a:p>
            <a:pPr algn="ctr"/>
            <a:r>
              <a:rPr lang="en-US" altLang="zh-CN" sz="2800" b="1" dirty="0">
                <a:solidFill>
                  <a:prstClr val="white"/>
                </a:solidFill>
                <a:latin typeface="Times New Roman" panose="02020603050405020304" pitchFamily="18" charset="0"/>
                <a:ea typeface="微软雅黑" panose="020B0503020204020204" pitchFamily="34" charset="-122"/>
                <a:cs typeface="Times New Roman" panose="02020603050405020304" pitchFamily="18" charset="0"/>
              </a:rPr>
              <a:t>Objective of this Study Item</a:t>
            </a:r>
            <a:endParaRPr lang="zh-CN" altLang="en-US" sz="2800" b="1" dirty="0">
              <a:solidFill>
                <a:prstClr val="white"/>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3" name="内容占位符 2"/>
          <p:cNvSpPr>
            <a:spLocks noGrp="1"/>
          </p:cNvSpPr>
          <p:nvPr>
            <p:ph idx="1"/>
          </p:nvPr>
        </p:nvSpPr>
        <p:spPr>
          <a:xfrm>
            <a:off x="0" y="770346"/>
            <a:ext cx="9144000" cy="3740694"/>
          </a:xfrm>
        </p:spPr>
        <p:txBody>
          <a:bodyPr/>
          <a:lstStyle/>
          <a:p>
            <a:pPr marL="0" indent="0">
              <a:lnSpc>
                <a:spcPct val="150000"/>
              </a:lnSpc>
              <a:buNone/>
            </a:pPr>
            <a:r>
              <a:rPr lang="en-US" altLang="zh-CN" sz="1800" dirty="0">
                <a:solidFill>
                  <a:prstClr val="white"/>
                </a:solidFill>
                <a:latin typeface="Times New Roman" panose="02020603050405020304" pitchFamily="18" charset="0"/>
                <a:ea typeface="微软雅黑" panose="020B0503020204020204" pitchFamily="34" charset="-122"/>
                <a:cs typeface="Times New Roman" panose="02020603050405020304" pitchFamily="18" charset="0"/>
              </a:rPr>
              <a:t>The objectives of this SI are to:</a:t>
            </a:r>
          </a:p>
          <a:p>
            <a:pPr>
              <a:lnSpc>
                <a:spcPct val="100000"/>
              </a:lnSpc>
              <a:buFont typeface="Wingdings" panose="05000000000000000000" pitchFamily="2" charset="2"/>
              <a:buChar char="l"/>
            </a:pPr>
            <a:r>
              <a:rPr lang="en-US" altLang="zh-CN" sz="1600" dirty="0">
                <a:solidFill>
                  <a:prstClr val="white"/>
                </a:solidFill>
                <a:latin typeface="Times New Roman" panose="02020603050405020304" pitchFamily="18" charset="0"/>
                <a:ea typeface="微软雅黑" panose="020B0503020204020204" pitchFamily="34" charset="-122"/>
                <a:cs typeface="Times New Roman" panose="02020603050405020304" pitchFamily="18" charset="0"/>
              </a:rPr>
              <a:t>Identifying detailed solutions to support/optimize the scenario that one UE connects to two </a:t>
            </a:r>
            <a:r>
              <a:rPr lang="en-US" altLang="zh-CN" sz="1600" dirty="0" err="1">
                <a:solidFill>
                  <a:prstClr val="white"/>
                </a:solidFill>
                <a:latin typeface="Times New Roman" panose="02020603050405020304" pitchFamily="18" charset="0"/>
                <a:ea typeface="微软雅黑" panose="020B0503020204020204" pitchFamily="34" charset="-122"/>
                <a:cs typeface="Times New Roman" panose="02020603050405020304" pitchFamily="18" charset="0"/>
              </a:rPr>
              <a:t>gNB</a:t>
            </a:r>
            <a:r>
              <a:rPr lang="en-US" altLang="zh-CN" sz="1600" dirty="0">
                <a:solidFill>
                  <a:prstClr val="white"/>
                </a:solidFill>
                <a:latin typeface="Times New Roman" panose="02020603050405020304" pitchFamily="18" charset="0"/>
                <a:ea typeface="微软雅黑" panose="020B0503020204020204" pitchFamily="34" charset="-122"/>
                <a:cs typeface="Times New Roman" panose="02020603050405020304" pitchFamily="18" charset="0"/>
              </a:rPr>
              <a:t>-DUs within one </a:t>
            </a:r>
            <a:r>
              <a:rPr lang="en-US" altLang="zh-CN" sz="1600" dirty="0" err="1">
                <a:solidFill>
                  <a:prstClr val="white"/>
                </a:solidFill>
                <a:latin typeface="Times New Roman" panose="02020603050405020304" pitchFamily="18" charset="0"/>
                <a:ea typeface="微软雅黑" panose="020B0503020204020204" pitchFamily="34" charset="-122"/>
                <a:cs typeface="Times New Roman" panose="02020603050405020304" pitchFamily="18" charset="0"/>
              </a:rPr>
              <a:t>gNB</a:t>
            </a:r>
            <a:r>
              <a:rPr lang="en-US" altLang="zh-CN" sz="1600" dirty="0">
                <a:solidFill>
                  <a:prstClr val="white"/>
                </a:solidFill>
                <a:latin typeface="Times New Roman" panose="02020603050405020304" pitchFamily="18" charset="0"/>
                <a:ea typeface="微软雅黑" panose="020B0503020204020204" pitchFamily="34" charset="-122"/>
                <a:cs typeface="Times New Roman" panose="02020603050405020304" pitchFamily="18" charset="0"/>
              </a:rPr>
              <a:t>-CU.</a:t>
            </a:r>
          </a:p>
          <a:p>
            <a:pPr>
              <a:lnSpc>
                <a:spcPct val="100000"/>
              </a:lnSpc>
              <a:buFont typeface="Wingdings" panose="05000000000000000000" pitchFamily="2" charset="2"/>
              <a:buChar char="l"/>
            </a:pPr>
            <a:r>
              <a:rPr lang="en-US" altLang="zh-CN" sz="1600" dirty="0">
                <a:solidFill>
                  <a:prstClr val="white"/>
                </a:solidFill>
                <a:latin typeface="Times New Roman" panose="02020603050405020304" pitchFamily="18" charset="0"/>
                <a:ea typeface="微软雅黑" panose="020B0503020204020204" pitchFamily="34" charset="-122"/>
                <a:cs typeface="Times New Roman" panose="02020603050405020304" pitchFamily="18" charset="0"/>
              </a:rPr>
              <a:t>Further enhancement on current flow control mechanism to minimize the unnecessary radio resource utilization</a:t>
            </a:r>
          </a:p>
          <a:p>
            <a:pPr>
              <a:lnSpc>
                <a:spcPct val="100000"/>
              </a:lnSpc>
              <a:buFont typeface="Wingdings" panose="05000000000000000000" pitchFamily="2" charset="2"/>
              <a:buChar char="l"/>
            </a:pPr>
            <a:r>
              <a:rPr lang="en-US" altLang="zh-CN" sz="1600" dirty="0">
                <a:solidFill>
                  <a:prstClr val="white"/>
                </a:solidFill>
                <a:latin typeface="Times New Roman" panose="02020603050405020304" pitchFamily="18" charset="0"/>
                <a:ea typeface="微软雅黑" panose="020B0503020204020204" pitchFamily="34" charset="-122"/>
                <a:cs typeface="Times New Roman" panose="02020603050405020304" pitchFamily="18" charset="0"/>
              </a:rPr>
              <a:t>Study the necessary solutions to help </a:t>
            </a:r>
            <a:r>
              <a:rPr lang="en-US" altLang="zh-CN" sz="1600" dirty="0" err="1">
                <a:solidFill>
                  <a:prstClr val="white"/>
                </a:solidFill>
                <a:latin typeface="Times New Roman" panose="02020603050405020304" pitchFamily="18" charset="0"/>
                <a:ea typeface="微软雅黑" panose="020B0503020204020204" pitchFamily="34" charset="-122"/>
                <a:cs typeface="Times New Roman" panose="02020603050405020304" pitchFamily="18" charset="0"/>
              </a:rPr>
              <a:t>gNB</a:t>
            </a:r>
            <a:r>
              <a:rPr lang="en-US" altLang="zh-CN" sz="1600" dirty="0">
                <a:solidFill>
                  <a:prstClr val="white"/>
                </a:solidFill>
                <a:latin typeface="Times New Roman" panose="02020603050405020304" pitchFamily="18" charset="0"/>
                <a:ea typeface="微软雅黑" panose="020B0503020204020204" pitchFamily="34" charset="-122"/>
                <a:cs typeface="Times New Roman" panose="02020603050405020304" pitchFamily="18" charset="0"/>
              </a:rPr>
              <a:t>-CU make handover decision for intra-</a:t>
            </a:r>
            <a:r>
              <a:rPr lang="en-US" altLang="zh-CN" sz="1600" dirty="0" err="1">
                <a:solidFill>
                  <a:prstClr val="white"/>
                </a:solidFill>
                <a:latin typeface="Times New Roman" panose="02020603050405020304" pitchFamily="18" charset="0"/>
                <a:ea typeface="微软雅黑" panose="020B0503020204020204" pitchFamily="34" charset="-122"/>
                <a:cs typeface="Times New Roman" panose="02020603050405020304" pitchFamily="18" charset="0"/>
              </a:rPr>
              <a:t>gNB</a:t>
            </a:r>
            <a:r>
              <a:rPr lang="en-US" altLang="zh-CN" sz="1600" dirty="0">
                <a:solidFill>
                  <a:prstClr val="white"/>
                </a:solidFill>
                <a:latin typeface="Times New Roman" panose="02020603050405020304" pitchFamily="18" charset="0"/>
                <a:ea typeface="微软雅黑" panose="020B0503020204020204" pitchFamily="34" charset="-122"/>
                <a:cs typeface="Times New Roman" panose="02020603050405020304" pitchFamily="18" charset="0"/>
              </a:rPr>
              <a:t>-CU/inter-</a:t>
            </a:r>
            <a:r>
              <a:rPr lang="en-US" altLang="zh-CN" sz="1600" dirty="0" err="1">
                <a:solidFill>
                  <a:prstClr val="white"/>
                </a:solidFill>
                <a:latin typeface="Times New Roman" panose="02020603050405020304" pitchFamily="18" charset="0"/>
                <a:ea typeface="微软雅黑" panose="020B0503020204020204" pitchFamily="34" charset="-122"/>
                <a:cs typeface="Times New Roman" panose="02020603050405020304" pitchFamily="18" charset="0"/>
              </a:rPr>
              <a:t>gNB</a:t>
            </a:r>
            <a:r>
              <a:rPr lang="en-US" altLang="zh-CN" sz="1600" dirty="0">
                <a:solidFill>
                  <a:prstClr val="white"/>
                </a:solidFill>
                <a:latin typeface="Times New Roman" panose="02020603050405020304" pitchFamily="18" charset="0"/>
                <a:ea typeface="微软雅黑" panose="020B0503020204020204" pitchFamily="34" charset="-122"/>
                <a:cs typeface="Times New Roman" panose="02020603050405020304" pitchFamily="18" charset="0"/>
              </a:rPr>
              <a:t>-DU mobility</a:t>
            </a:r>
          </a:p>
          <a:p>
            <a:pPr>
              <a:lnSpc>
                <a:spcPct val="100000"/>
              </a:lnSpc>
              <a:buFont typeface="Wingdings" panose="05000000000000000000" pitchFamily="2" charset="2"/>
              <a:buChar char="l"/>
            </a:pPr>
            <a:r>
              <a:rPr lang="en-US" altLang="zh-CN" sz="1600" dirty="0">
                <a:solidFill>
                  <a:prstClr val="white"/>
                </a:solidFill>
                <a:latin typeface="Times New Roman" panose="02020603050405020304" pitchFamily="18" charset="0"/>
                <a:ea typeface="微软雅黑" panose="020B0503020204020204" pitchFamily="34" charset="-122"/>
                <a:cs typeface="Times New Roman" panose="02020603050405020304" pitchFamily="18" charset="0"/>
              </a:rPr>
              <a:t>Identifying detailed solutions to solve the left open issues on CP/UP separation e.g. how to support the scenario that one UE connects to several </a:t>
            </a:r>
            <a:r>
              <a:rPr lang="en-US" altLang="zh-CN" sz="1600" dirty="0" err="1">
                <a:solidFill>
                  <a:prstClr val="white"/>
                </a:solidFill>
                <a:latin typeface="Times New Roman" panose="02020603050405020304" pitchFamily="18" charset="0"/>
                <a:ea typeface="微软雅黑" panose="020B0503020204020204" pitchFamily="34" charset="-122"/>
                <a:cs typeface="Times New Roman" panose="02020603050405020304" pitchFamily="18" charset="0"/>
              </a:rPr>
              <a:t>gNB</a:t>
            </a:r>
            <a:r>
              <a:rPr lang="en-US" altLang="zh-CN" sz="1600" dirty="0">
                <a:solidFill>
                  <a:prstClr val="white"/>
                </a:solidFill>
                <a:latin typeface="Times New Roman" panose="02020603050405020304" pitchFamily="18" charset="0"/>
                <a:ea typeface="微软雅黑" panose="020B0503020204020204" pitchFamily="34" charset="-122"/>
                <a:cs typeface="Times New Roman" panose="02020603050405020304" pitchFamily="18" charset="0"/>
              </a:rPr>
              <a:t>-CU-UPs.</a:t>
            </a:r>
          </a:p>
          <a:p>
            <a:pPr>
              <a:lnSpc>
                <a:spcPct val="100000"/>
              </a:lnSpc>
              <a:buFont typeface="Wingdings" panose="05000000000000000000" pitchFamily="2" charset="2"/>
              <a:buChar char="l"/>
            </a:pPr>
            <a:r>
              <a:rPr lang="en-US" altLang="zh-CN" sz="1600" dirty="0">
                <a:solidFill>
                  <a:prstClr val="white"/>
                </a:solidFill>
                <a:latin typeface="Times New Roman" panose="02020603050405020304" pitchFamily="18" charset="0"/>
                <a:ea typeface="微软雅黑" panose="020B0503020204020204" pitchFamily="34" charset="-122"/>
                <a:cs typeface="Times New Roman" panose="02020603050405020304" pitchFamily="18" charset="0"/>
              </a:rPr>
              <a:t>Identifying detailed solutions to support multiple </a:t>
            </a:r>
            <a:r>
              <a:rPr lang="en-US" altLang="zh-CN" sz="1600" dirty="0" err="1">
                <a:solidFill>
                  <a:prstClr val="white"/>
                </a:solidFill>
                <a:latin typeface="Times New Roman" panose="02020603050405020304" pitchFamily="18" charset="0"/>
                <a:ea typeface="微软雅黑" panose="020B0503020204020204" pitchFamily="34" charset="-122"/>
                <a:cs typeface="Times New Roman" panose="02020603050405020304" pitchFamily="18" charset="0"/>
              </a:rPr>
              <a:t>gNB</a:t>
            </a:r>
            <a:r>
              <a:rPr lang="en-US" altLang="zh-CN" sz="1600" dirty="0">
                <a:solidFill>
                  <a:prstClr val="white"/>
                </a:solidFill>
                <a:latin typeface="Times New Roman" panose="02020603050405020304" pitchFamily="18" charset="0"/>
                <a:ea typeface="微软雅黑" panose="020B0503020204020204" pitchFamily="34" charset="-122"/>
                <a:cs typeface="Times New Roman" panose="02020603050405020304" pitchFamily="18" charset="0"/>
              </a:rPr>
              <a:t>-DUs connectivity for EN-DC/NGEN-DC scenario</a:t>
            </a:r>
          </a:p>
          <a:p>
            <a:endParaRPr lang="zh-CN" altLang="en-US" dirty="0"/>
          </a:p>
        </p:txBody>
      </p:sp>
      <p:sp>
        <p:nvSpPr>
          <p:cNvPr id="4" name="文本框 3"/>
          <p:cNvSpPr txBox="1"/>
          <p:nvPr/>
        </p:nvSpPr>
        <p:spPr>
          <a:xfrm>
            <a:off x="2214880" y="4609703"/>
            <a:ext cx="3911600" cy="369332"/>
          </a:xfrm>
          <a:prstGeom prst="rect">
            <a:avLst/>
          </a:prstGeom>
          <a:noFill/>
        </p:spPr>
        <p:txBody>
          <a:bodyPr wrap="square" rtlCol="0">
            <a:spAutoFit/>
          </a:bodyPr>
          <a:lstStyle/>
          <a:p>
            <a:r>
              <a:rPr lang="en-US" altLang="zh-CN" sz="1800" b="1"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Time Budget: </a:t>
            </a:r>
            <a:r>
              <a:rPr lang="en-US" altLang="zh-CN" sz="1800" b="1" dirty="0" smtClean="0">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Jan,2019~June,2019</a:t>
            </a:r>
            <a:endParaRPr lang="en-US" altLang="zh-CN" sz="1800" b="1"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endParaRPr>
          </a:p>
        </p:txBody>
      </p:sp>
    </p:spTree>
    <p:extLst>
      <p:ext uri="{BB962C8B-B14F-4D97-AF65-F5344CB8AC3E}">
        <p14:creationId xmlns:p14="http://schemas.microsoft.com/office/powerpoint/2010/main" val="381276442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148080" y="1798320"/>
            <a:ext cx="6918960" cy="769441"/>
          </a:xfrm>
          <a:prstGeom prst="rect">
            <a:avLst/>
          </a:prstGeom>
          <a:noFill/>
        </p:spPr>
        <p:txBody>
          <a:bodyPr wrap="square" rtlCol="0">
            <a:spAutoFit/>
          </a:bodyPr>
          <a:lstStyle/>
          <a:p>
            <a:r>
              <a:rPr lang="en-US" altLang="zh-CN" sz="4400" b="1" dirty="0">
                <a:solidFill>
                  <a:prstClr val="white"/>
                </a:solidFill>
                <a:effectLst>
                  <a:outerShdw blurRad="38100" dist="38100" dir="2700000" algn="tl">
                    <a:srgbClr val="000000">
                      <a:alpha val="43137"/>
                    </a:srgbClr>
                  </a:outerShdw>
                </a:effectLst>
                <a:latin typeface="Times New Roman" panose="02020603050405020304" pitchFamily="18" charset="0"/>
                <a:ea typeface="微软雅黑" panose="020B0503020204020204" pitchFamily="34" charset="-122"/>
                <a:cs typeface="Times New Roman" panose="02020603050405020304" pitchFamily="18" charset="0"/>
              </a:rPr>
              <a:t>Thanks For </a:t>
            </a:r>
            <a:r>
              <a:rPr lang="en-US" altLang="zh-CN" sz="4400" b="1" dirty="0" smtClean="0">
                <a:solidFill>
                  <a:prstClr val="white"/>
                </a:solidFill>
                <a:effectLst>
                  <a:outerShdw blurRad="38100" dist="38100" dir="2700000" algn="tl">
                    <a:srgbClr val="000000">
                      <a:alpha val="43137"/>
                    </a:srgbClr>
                  </a:outerShdw>
                </a:effectLst>
                <a:latin typeface="Times New Roman" panose="02020603050405020304" pitchFamily="18" charset="0"/>
                <a:ea typeface="微软雅黑" panose="020B0503020204020204" pitchFamily="34" charset="-122"/>
                <a:cs typeface="Times New Roman" panose="02020603050405020304" pitchFamily="18" charset="0"/>
              </a:rPr>
              <a:t>Your </a:t>
            </a:r>
            <a:r>
              <a:rPr lang="en-US" altLang="zh-CN" sz="4400" b="1" dirty="0">
                <a:solidFill>
                  <a:prstClr val="white"/>
                </a:solidFill>
                <a:effectLst>
                  <a:outerShdw blurRad="38100" dist="38100" dir="2700000" algn="tl">
                    <a:srgbClr val="000000">
                      <a:alpha val="43137"/>
                    </a:srgbClr>
                  </a:outerShdw>
                </a:effectLst>
                <a:latin typeface="Times New Roman" panose="02020603050405020304" pitchFamily="18" charset="0"/>
                <a:ea typeface="微软雅黑" panose="020B0503020204020204" pitchFamily="34" charset="-122"/>
                <a:cs typeface="Times New Roman" panose="02020603050405020304" pitchFamily="18" charset="0"/>
              </a:rPr>
              <a:t>Attention</a:t>
            </a:r>
          </a:p>
        </p:txBody>
      </p:sp>
    </p:spTree>
    <p:extLst>
      <p:ext uri="{BB962C8B-B14F-4D97-AF65-F5344CB8AC3E}">
        <p14:creationId xmlns:p14="http://schemas.microsoft.com/office/powerpoint/2010/main" val="3650260989"/>
      </p:ext>
    </p:extLst>
  </p:cSld>
  <p:clrMapOvr>
    <a:masterClrMapping/>
  </p:clrMapOvr>
</p:sld>
</file>

<file path=ppt/theme/theme1.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5240</TotalTime>
  <Words>774</Words>
  <Application>Microsoft Office PowerPoint</Application>
  <PresentationFormat>全屏显示(16:9)</PresentationFormat>
  <Paragraphs>38</Paragraphs>
  <Slides>9</Slides>
  <Notes>1</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9</vt:i4>
      </vt:variant>
    </vt:vector>
  </HeadingPairs>
  <TitlesOfParts>
    <vt:vector size="17" baseType="lpstr">
      <vt:lpstr>MS Mincho</vt:lpstr>
      <vt:lpstr>等线</vt:lpstr>
      <vt:lpstr>等线 Light</vt:lpstr>
      <vt:lpstr>微软雅黑</vt:lpstr>
      <vt:lpstr>Arial</vt:lpstr>
      <vt:lpstr>Times New Roman</vt:lpstr>
      <vt:lpstr>Wingdings</vt:lpstr>
      <vt:lpstr>自定义设计方案</vt:lpstr>
      <vt:lpstr>PowerPoint 演示文稿</vt:lpstr>
      <vt:lpstr>PowerPoint 演示文稿</vt:lpstr>
      <vt:lpstr>PowerPoint 演示文稿</vt:lpstr>
      <vt:lpstr>PowerPoint 演示文稿</vt:lpstr>
      <vt:lpstr>PowerPoint 演示文稿</vt:lpstr>
      <vt:lpstr>Scenario for Multiple gNB-CU-UPs Connectivity </vt:lpstr>
      <vt:lpstr>Multiple gNB-DUs connectivity for EN-DC/NGEN-DC</vt:lpstr>
      <vt:lpstr>Objective of this Study Item</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lenovo</dc:creator>
  <cp:lastModifiedBy>crazycat</cp:lastModifiedBy>
  <cp:revision>2051</cp:revision>
  <cp:lastPrinted>2018-09-03T04:28:19Z</cp:lastPrinted>
  <dcterms:created xsi:type="dcterms:W3CDTF">2017-07-12T00:58:22Z</dcterms:created>
  <dcterms:modified xsi:type="dcterms:W3CDTF">2018-09-03T06:27:01Z</dcterms:modified>
</cp:coreProperties>
</file>