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49" r:id="rId6"/>
    <p:sldId id="738" r:id="rId7"/>
    <p:sldId id="750" r:id="rId8"/>
    <p:sldId id="739" r:id="rId9"/>
    <p:sldId id="741" r:id="rId10"/>
    <p:sldId id="747" r:id="rId11"/>
    <p:sldId id="743" r:id="rId12"/>
    <p:sldId id="744" r:id="rId13"/>
    <p:sldId id="748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828"/>
    <p:restoredTop sz="91922"/>
  </p:normalViewPr>
  <p:slideViewPr>
    <p:cSldViewPr snapToGrid="0">
      <p:cViewPr varScale="1">
        <p:scale>
          <a:sx n="110" d="100"/>
          <a:sy n="110" d="100"/>
        </p:scale>
        <p:origin x="-158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9/6/2018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9/6/2018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8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RP-181505 – SP-180859 -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#81, 10-14  September, 2018, Gold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Coast, Australia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TSG SA Report to TSG </a:t>
            </a:r>
            <a:r>
              <a:rPr lang="de-DE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RAN #81</a:t>
            </a:r>
            <a:endParaRPr lang="en-GB" sz="2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198" y="727364"/>
            <a:ext cx="7005665" cy="404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6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446" y="824361"/>
            <a:ext cx="6732430" cy="304917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(1/2)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Incoming SA &amp; SA WG LSs</a:t>
            </a: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893188"/>
              </p:ext>
            </p:extLst>
          </p:nvPr>
        </p:nvGraphicFramePr>
        <p:xfrm>
          <a:off x="677331" y="1528657"/>
          <a:ext cx="8068735" cy="1953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60"/>
                <a:gridCol w="1613747"/>
                <a:gridCol w="482202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From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RP-181510</a:t>
                      </a:r>
                      <a:r>
                        <a:rPr lang="en-US" sz="1050" baseline="0" dirty="0" smtClean="0"/>
                        <a:t> | SP-180608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GB" sz="1400" dirty="0" smtClean="0"/>
                        <a:t>Reply LS on 5G for Industrial Communication </a:t>
                      </a:r>
                      <a:r>
                        <a:rPr lang="en-GB" sz="1400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*</a:t>
                      </a:r>
                      <a:endParaRPr lang="en-GB" sz="1400" i="1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3400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RP-181511</a:t>
                      </a:r>
                      <a:r>
                        <a:rPr lang="en-US" sz="1050" baseline="0" dirty="0" smtClean="0"/>
                        <a:t> | SP-180601</a:t>
                      </a:r>
                      <a:endParaRPr lang="en-GB" sz="105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GB" sz="1400" dirty="0" smtClean="0"/>
                        <a:t>Reply LS on Prioritized Vehicle to Cloud Automotive Use Cases</a:t>
                      </a:r>
                      <a:r>
                        <a:rPr lang="en-GB" sz="1400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*</a:t>
                      </a:r>
                    </a:p>
                  </a:txBody>
                  <a:tcPr/>
                </a:tc>
              </a:tr>
              <a:tr h="23918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RP-181513</a:t>
                      </a:r>
                      <a:r>
                        <a:rPr lang="en-US" sz="1050" baseline="0" dirty="0" smtClean="0"/>
                        <a:t> | S2-187617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LS on Data Analytics in SA WG2 / NWDAF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GB" sz="1400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*</a:t>
                      </a:r>
                    </a:p>
                  </a:txBody>
                  <a:tcPr/>
                </a:tc>
              </a:tr>
              <a:tr h="256116"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RP-18zzzz |</a:t>
                      </a:r>
                      <a:r>
                        <a:rPr lang="en-US" sz="1050" baseline="0" dirty="0" smtClean="0"/>
                        <a:t> S2-189051</a:t>
                      </a:r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LS</a:t>
                      </a:r>
                      <a:r>
                        <a:rPr lang="en-US" sz="1400" b="0" baseline="0" dirty="0" smtClean="0"/>
                        <a:t> on TSN integration in the 5G System</a:t>
                      </a:r>
                      <a:endParaRPr lang="en-GB" sz="1400" b="0" dirty="0"/>
                    </a:p>
                  </a:txBody>
                  <a:tcPr/>
                </a:tc>
              </a:tr>
              <a:tr h="17991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RP-181529 | S5-185404</a:t>
                      </a:r>
                      <a:endParaRPr kumimoji="0" lang="en-GB" sz="10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Reply LS on Data Analytics in SA WG2 / NWDAF </a:t>
                      </a:r>
                      <a:r>
                        <a:rPr lang="en-GB" sz="1400" i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*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61079" y="3570858"/>
            <a:ext cx="8963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* </a:t>
            </a:r>
            <a:r>
              <a:rPr lang="en-GB" i="1" dirty="0" smtClean="0">
                <a:solidFill>
                  <a:schemeClr val="accent5">
                    <a:lumMod val="75000"/>
                  </a:schemeClr>
                </a:solidFill>
              </a:rPr>
              <a:t>RAN </a:t>
            </a:r>
            <a:r>
              <a:rPr lang="en-GB" i="1" dirty="0">
                <a:solidFill>
                  <a:schemeClr val="accent5">
                    <a:lumMod val="75000"/>
                  </a:schemeClr>
                </a:solidFill>
              </a:rPr>
              <a:t>in CC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 Rel-16 Focus Area</a:t>
            </a:r>
            <a:r>
              <a:rPr lang="en-US" sz="2400" dirty="0"/>
              <a:t> </a:t>
            </a:r>
            <a:r>
              <a:rPr lang="en-US" sz="2400" dirty="0" smtClean="0"/>
              <a:t>at TSG 80 set by RAN &amp; SA (SP-180581)</a:t>
            </a:r>
          </a:p>
          <a:p>
            <a:pPr lvl="1"/>
            <a:r>
              <a:rPr lang="en-US" sz="2000" dirty="0" smtClean="0"/>
              <a:t>Identified 5 focus areas &amp; related WIDs in SA and RAN.</a:t>
            </a:r>
          </a:p>
          <a:p>
            <a:pPr lvl="1"/>
            <a:r>
              <a:rPr lang="en-US" sz="2000" dirty="0" smtClean="0"/>
              <a:t>At TSG#81, decide how coordination process will work.</a:t>
            </a:r>
          </a:p>
          <a:p>
            <a:pPr lvl="2"/>
            <a:r>
              <a:rPr lang="en-US" sz="1800" dirty="0" smtClean="0"/>
              <a:t>See SP-180842, which will be discussed at TSG SA#81.</a:t>
            </a:r>
          </a:p>
          <a:p>
            <a:pPr lvl="2"/>
            <a:r>
              <a:rPr lang="en-US" sz="1800" dirty="0" smtClean="0"/>
              <a:t>It is likely that the Status Report Template will be used. </a:t>
            </a:r>
            <a:br>
              <a:rPr lang="en-US" sz="1800" dirty="0" smtClean="0"/>
            </a:br>
            <a:r>
              <a:rPr lang="en-US" sz="1800" dirty="0" smtClean="0"/>
              <a:t>(How is TBD.)</a:t>
            </a:r>
          </a:p>
          <a:p>
            <a:pPr lvl="1"/>
            <a:r>
              <a:rPr lang="en-US" sz="2000" dirty="0" smtClean="0"/>
              <a:t>At TSG#82, begin to pursue that process.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SA WG2 request (see slide 7) on Local RRM Policy Specific UE Differentiation. SA2 seeks guidance from RAN and SA.</a:t>
            </a:r>
            <a:endParaRPr lang="en-US" sz="1800" i="1" dirty="0" smtClean="0">
              <a:solidFill>
                <a:srgbClr val="FF0000"/>
              </a:solidFill>
            </a:endParaRP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792074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</a:t>
            </a:r>
            <a:r>
              <a:rPr lang="en-US" altLang="en-US" sz="2400" dirty="0" smtClean="0">
                <a:ea typeface="ＭＳ Ｐゴシック" charset="-128"/>
              </a:rPr>
              <a:t>SA#80. Items agreed at the WG level but not approved are shown in </a:t>
            </a:r>
            <a:r>
              <a:rPr lang="en-US" altLang="en-US" sz="2400" b="1" dirty="0" smtClean="0">
                <a:solidFill>
                  <a:schemeClr val="accent6">
                    <a:lumMod val="50000"/>
                  </a:schemeClr>
                </a:solidFill>
                <a:ea typeface="ＭＳ Ｐゴシック" charset="-128"/>
              </a:rPr>
              <a:t>bold brown</a:t>
            </a:r>
            <a:r>
              <a:rPr lang="en-US" altLang="en-US" sz="2400" dirty="0" smtClean="0">
                <a:ea typeface="ＭＳ Ｐゴシック" charset="-128"/>
              </a:rPr>
              <a:t>.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 smtClean="0">
                <a:ea typeface="ＭＳ Ｐゴシック" charset="-128"/>
              </a:rPr>
              <a:t>Questions and Requests for Action at the conclusion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 smtClean="0">
              <a:ea typeface="ＭＳ Ｐゴシック" charset="-128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81805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1800" dirty="0" smtClean="0">
                <a:ea typeface="ＭＳ Ｐゴシック" charset="-128"/>
              </a:rPr>
              <a:t>Rel-15 </a:t>
            </a:r>
            <a:r>
              <a:rPr lang="de-DE" altLang="en-US" sz="1800" dirty="0" smtClean="0">
                <a:ea typeface="ＭＳ Ｐゴシック" charset="-128"/>
              </a:rPr>
              <a:t>ongoing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Stage 2 is completely frozen. Stage 3 also, SA4 and SA5 exceptions concluding TSG#81.</a:t>
            </a:r>
            <a:endParaRPr lang="de-DE" altLang="en-US" sz="1600" dirty="0" smtClean="0">
              <a:ea typeface="ＭＳ Ｐゴシック" charset="-128"/>
            </a:endParaRP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A few items continue: legal intercept, SMS charging (tbd).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Maintenance, alignment, etc. continues.</a:t>
            </a:r>
            <a:endParaRPr lang="de-DE" altLang="en-US" sz="1600" dirty="0" smtClean="0">
              <a:ea typeface="ＭＳ Ｐゴシック" charset="-128"/>
            </a:endParaRPr>
          </a:p>
          <a:p>
            <a:pPr marL="341273" indent="-341313"/>
            <a:r>
              <a:rPr lang="de-DE" altLang="en-US" sz="1800" dirty="0" smtClean="0">
                <a:ea typeface="ＭＳ Ｐゴシック" charset="-128"/>
              </a:rPr>
              <a:t>Rel-16 </a:t>
            </a:r>
            <a:r>
              <a:rPr lang="de-DE" altLang="en-US" sz="1800" dirty="0" smtClean="0">
                <a:ea typeface="ＭＳ Ｐゴシック" charset="-128"/>
              </a:rPr>
              <a:t>advances</a:t>
            </a:r>
            <a:endParaRPr lang="de-DE" altLang="en-US" sz="1800" dirty="0" smtClean="0">
              <a:ea typeface="ＭＳ Ｐゴシック" charset="-128"/>
            </a:endParaRP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Much stage 1 will conclude at TSG#81. Studies progress in SA2, SA3, SA4, SA6.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443"/>
            <a:ext cx="9144000" cy="214819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65" y="713509"/>
            <a:ext cx="5646435" cy="4070811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WG1 Items for RAN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RAN can start using the approved 5G_HYPOS KPIs.</a:t>
            </a:r>
          </a:p>
          <a:p>
            <a:pPr lvl="1"/>
            <a:r>
              <a:rPr lang="en-US" sz="2000" dirty="0" smtClean="0"/>
              <a:t>3GPP </a:t>
            </a:r>
            <a:r>
              <a:rPr lang="en-US" sz="2000" dirty="0"/>
              <a:t>SA1 has completed KPIs for 5G positioning in a set of 22.261 CRs (22.261CR0269r2, 22.261CR0270r2, 22.261CR0271r2 and 22.261CR0272r2) as a result from the 5G_HYPOS work item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Remaining </a:t>
            </a:r>
            <a:r>
              <a:rPr lang="en-US" sz="2000" dirty="0"/>
              <a:t>work will focus on more functional requirements. </a:t>
            </a:r>
            <a:endParaRPr lang="en-US" sz="2000" dirty="0" smtClean="0"/>
          </a:p>
          <a:p>
            <a:r>
              <a:rPr lang="en-US" sz="2400" dirty="0"/>
              <a:t>5GSAT has completed </a:t>
            </a:r>
            <a:r>
              <a:rPr lang="en-US" sz="2400" dirty="0" smtClean="0"/>
              <a:t>requirement </a:t>
            </a:r>
            <a:r>
              <a:rPr lang="en-US" sz="2400" dirty="0"/>
              <a:t>work. </a:t>
            </a:r>
            <a:endParaRPr lang="en-US" sz="2400" dirty="0" smtClean="0"/>
          </a:p>
          <a:p>
            <a:r>
              <a:rPr lang="en-US" sz="2400" dirty="0" err="1" smtClean="0"/>
              <a:t>cyberCAV</a:t>
            </a:r>
            <a:r>
              <a:rPr lang="en-US" sz="2400" dirty="0" smtClean="0"/>
              <a:t> sent for </a:t>
            </a:r>
            <a:r>
              <a:rPr lang="en-US" sz="2400" dirty="0" smtClean="0"/>
              <a:t>information &amp; </a:t>
            </a:r>
            <a:r>
              <a:rPr lang="en-US" sz="2400" dirty="0" smtClean="0"/>
              <a:t>approval </a:t>
            </a:r>
            <a:r>
              <a:rPr lang="en-US" sz="2400" dirty="0" smtClean="0"/>
              <a:t>targeting TSG#82, but some normative specification is already captured in TSs.</a:t>
            </a:r>
            <a:endParaRPr lang="en-US" sz="2400" dirty="0" smtClean="0"/>
          </a:p>
          <a:p>
            <a:r>
              <a:rPr lang="en-US" sz="2400" dirty="0" smtClean="0"/>
              <a:t>5GLAN is 75% but main requirements in TS 22.261.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5358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26" y="801963"/>
            <a:ext cx="6185006" cy="395315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 </a:t>
            </a:r>
            <a:r>
              <a:rPr lang="en-US" dirty="0" smtClean="0"/>
              <a:t>WG2 </a:t>
            </a:r>
            <a:r>
              <a:rPr lang="en-US" dirty="0"/>
              <a:t>Items for RAN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Rel-15 maintenance &amp; alignment related to ongoing discussion with RAN </a:t>
            </a:r>
          </a:p>
          <a:p>
            <a:pPr lvl="1"/>
            <a:r>
              <a:rPr lang="en-US" sz="1800" dirty="0" smtClean="0"/>
              <a:t>Proceeding WG to WG: no TSG coordination requested</a:t>
            </a:r>
          </a:p>
          <a:p>
            <a:pPr lvl="1"/>
            <a:r>
              <a:rPr lang="en-US" sz="1800" dirty="0" smtClean="0"/>
              <a:t>RAN2 dependency on resolving UE support for RRC_INACTIVE indication</a:t>
            </a:r>
          </a:p>
          <a:p>
            <a:pPr lvl="1"/>
            <a:r>
              <a:rPr lang="en-US" sz="1800" dirty="0" smtClean="0"/>
              <a:t>RAN2 LS on handling NSSAI in AS =&gt; potential SA2 updates?</a:t>
            </a:r>
          </a:p>
          <a:p>
            <a:pPr lvl="1"/>
            <a:r>
              <a:rPr lang="en-US" sz="1800" dirty="0" smtClean="0"/>
              <a:t>RAN2 LS on wait time in AS =&gt; potential SA2 updates SA2?</a:t>
            </a:r>
          </a:p>
          <a:p>
            <a:r>
              <a:rPr lang="en-US" sz="2000" dirty="0" smtClean="0"/>
              <a:t>Late R15 drop: No SA2 impact yet identified</a:t>
            </a:r>
          </a:p>
          <a:p>
            <a:r>
              <a:rPr lang="en-US" sz="2000" dirty="0" smtClean="0"/>
              <a:t>LS from RAN2: Reply LS on UE differentiation for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(S2-184667). </a:t>
            </a:r>
          </a:p>
          <a:p>
            <a:pPr lvl="1"/>
            <a:r>
              <a:rPr lang="en-US" sz="1800" dirty="0" smtClean="0"/>
              <a:t>No consensus reached in SA2 on Local RRM Policy Specific UE Differentiation Information – at SA2#127bis, #128 or #128bis meetings.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TSG RAN and TSG SA are asked to provide guidance or resolve the issue.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17937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03" y="817419"/>
            <a:ext cx="6847527" cy="389587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WG4 Summary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394" y="773944"/>
            <a:ext cx="7405253" cy="398422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13527</TotalTime>
  <Words>488</Words>
  <Application>Microsoft Office PowerPoint</Application>
  <PresentationFormat>On-screen Show (16:9)</PresentationFormat>
  <Paragraphs>75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#81</vt:lpstr>
      <vt:lpstr>Contents</vt:lpstr>
      <vt:lpstr>SA Status Overview</vt:lpstr>
      <vt:lpstr>SA WG1 Summary</vt:lpstr>
      <vt:lpstr>SA WG1 Items for RAN</vt:lpstr>
      <vt:lpstr>SA WG2 Summary</vt:lpstr>
      <vt:lpstr>SA WG2 Items for RAN</vt:lpstr>
      <vt:lpstr>SA WG3 Summary</vt:lpstr>
      <vt:lpstr>SA WG4 Summary</vt:lpstr>
      <vt:lpstr>SA WG5 Summary</vt:lpstr>
      <vt:lpstr>SA WG6 Summary</vt:lpstr>
      <vt:lpstr>Topics for RAN-SA Coordination (1/2)</vt:lpstr>
      <vt:lpstr>Topics for RAN-SA Coordination (2/2)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</cp:lastModifiedBy>
  <cp:revision>1234</cp:revision>
  <cp:lastPrinted>2017-02-24T12:37:51Z</cp:lastPrinted>
  <dcterms:created xsi:type="dcterms:W3CDTF">2008-08-30T09:32:10Z</dcterms:created>
  <dcterms:modified xsi:type="dcterms:W3CDTF">2018-09-06T13:46:41Z</dcterms:modified>
</cp:coreProperties>
</file>