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2" r:id="rId2"/>
    <p:sldId id="256" r:id="rId3"/>
    <p:sldId id="263" r:id="rId4"/>
    <p:sldId id="257" r:id="rId5"/>
    <p:sldId id="259" r:id="rId6"/>
    <p:sldId id="260" r:id="rId7"/>
    <p:sldId id="258" r:id="rId8"/>
    <p:sldId id="261" r:id="rId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9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AA4FE1-30CB-4A7E-BE9D-501B92CD78AF}" type="datetimeFigureOut">
              <a:rPr lang="en-US" smtClean="0"/>
              <a:t>6/15/2018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3FD4E8-3EE3-4068-A23D-AC1E88938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553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FD4E8-3EE3-4068-A23D-AC1E8893808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225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D8F301-3E24-4BFC-BBCC-A8BDC79C86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8AA5FDC-6709-43BE-B4C7-DD2924596E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5CA47B2-F3EB-4AFB-A6F2-1909A1A03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B76EF-7206-473C-859F-CA353B5D63EB}" type="datetimeFigureOut">
              <a:rPr kumimoji="1" lang="ja-JP" altLang="en-US" smtClean="0"/>
              <a:t>2018/6/15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0B4461D-37AE-4835-939D-748D915AC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3289ED3-FD31-4DF8-B1FB-91275CD4E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A6334-FE3A-4630-87F9-C2A44A0C04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1019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69516D-4A66-4CBB-88AB-EF110A11E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264FF7A-659B-4B91-AEC8-C3174A58B2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E17B24F-99EF-4617-97A5-07BF192FF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B76EF-7206-473C-859F-CA353B5D63EB}" type="datetimeFigureOut">
              <a:rPr kumimoji="1" lang="ja-JP" altLang="en-US" smtClean="0"/>
              <a:t>2018/6/15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544CF5C-36A5-48BD-9AC2-3D3D8BFB4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8D30534-1360-4677-AD5F-D49DC6825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A6334-FE3A-4630-87F9-C2A44A0C04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7386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0524C1B6-F711-41A4-8B29-2597B19510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B5972F9-BC58-47D9-9273-E3FE664D1B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7D96FF2-1048-4288-83AE-F78DC3FC8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B76EF-7206-473C-859F-CA353B5D63EB}" type="datetimeFigureOut">
              <a:rPr kumimoji="1" lang="ja-JP" altLang="en-US" smtClean="0"/>
              <a:t>2018/6/15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47B02D9-EFB7-421D-8F79-03893DB92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7D8C010-5E34-4EAA-8E22-49C6F8A9B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A6334-FE3A-4630-87F9-C2A44A0C04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11537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1067" y="1139370"/>
            <a:ext cx="11211984" cy="48121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22212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380F8C9-39AE-44EC-907A-10176C14F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94FCDBA-583C-4C14-9141-2635383BA5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867D382-BA50-4C49-A4DA-DBA6D3362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B76EF-7206-473C-859F-CA353B5D63EB}" type="datetimeFigureOut">
              <a:rPr kumimoji="1" lang="ja-JP" altLang="en-US" smtClean="0"/>
              <a:t>2018/6/15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875F1F5-A9B0-4B73-A96D-EB4C49268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D1DDD95-6814-4B94-BD70-18A9B3406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A6334-FE3A-4630-87F9-C2A44A0C04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1613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DC02264-529D-4A8C-A990-0168875E1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675B0AF-DB1A-4E36-A0FD-7CE061B5E3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11D7545-1C24-43E4-A64A-095FC668F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B76EF-7206-473C-859F-CA353B5D63EB}" type="datetimeFigureOut">
              <a:rPr kumimoji="1" lang="ja-JP" altLang="en-US" smtClean="0"/>
              <a:t>2018/6/15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E25E7EE-F4DC-41D3-8A84-6F9867558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0DB701A-C3E7-48AF-86EC-36AD2C548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A6334-FE3A-4630-87F9-C2A44A0C04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9106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6ADFFB-CD72-464D-B0B7-CC34B49CC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78D9524-53E8-447C-88F1-0E7112B4D0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FF6F4D6-2A4E-40CC-92D8-DC75AF08CB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AC8E251-4EF0-4139-AC9C-4165F652F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B76EF-7206-473C-859F-CA353B5D63EB}" type="datetimeFigureOut">
              <a:rPr kumimoji="1" lang="ja-JP" altLang="en-US" smtClean="0"/>
              <a:t>2018/6/15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86DD53A-64A0-4BD8-89D1-53634B976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29DB00C-8445-4656-A97A-D593E723F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A6334-FE3A-4630-87F9-C2A44A0C04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4850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C3EE6C4-F367-4725-9396-0DE781D3B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0F9F3E2-6935-4750-BD35-0D6F986810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72DF745-FB40-4DAC-9765-4A0E8F8898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F626D76-F91C-47BF-ABEA-6DB35E5D75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2D7025D5-1351-4A8A-A4F9-1E85D5021A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3043BA8-D14C-4A71-85D9-EF343D5E9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B76EF-7206-473C-859F-CA353B5D63EB}" type="datetimeFigureOut">
              <a:rPr kumimoji="1" lang="ja-JP" altLang="en-US" smtClean="0"/>
              <a:t>2018/6/15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513D6C9-8F87-4FB2-BFAC-021481D46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C3E46066-04F6-425F-9E35-9DA55984B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A6334-FE3A-4630-87F9-C2A44A0C04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4776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301D293-3D4A-4625-899A-C804CA6F5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A0DBCBD-23D2-48AF-A032-AA86245FA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B76EF-7206-473C-859F-CA353B5D63EB}" type="datetimeFigureOut">
              <a:rPr kumimoji="1" lang="ja-JP" altLang="en-US" smtClean="0"/>
              <a:t>2018/6/15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F2F7D43-94BC-4D81-B76D-8C7F86A00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0B98600-CA57-4237-95EB-06B1BCAB1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A6334-FE3A-4630-87F9-C2A44A0C04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8723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AC6C895-2521-446D-AA36-11ACF076F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B76EF-7206-473C-859F-CA353B5D63EB}" type="datetimeFigureOut">
              <a:rPr kumimoji="1" lang="ja-JP" altLang="en-US" smtClean="0"/>
              <a:t>2018/6/15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D25593D-3F09-4E7D-AB45-F0536F8F3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72F04F5-C004-4738-A504-479E8E8EA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A6334-FE3A-4630-87F9-C2A44A0C04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517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752418-1FA5-49B1-85D6-B344C7AE7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C462330-0367-4824-A4D9-B9C63825C9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16E7C75-B467-4407-B048-338F3E8DC7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3650919-6726-4B5E-A2C3-9BA0EAF78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B76EF-7206-473C-859F-CA353B5D63EB}" type="datetimeFigureOut">
              <a:rPr kumimoji="1" lang="ja-JP" altLang="en-US" smtClean="0"/>
              <a:t>2018/6/15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744344E-A8D5-4D3F-AC83-9D5D12163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6FE3E39-1AE8-46AA-8D85-02DBFEBE1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A6334-FE3A-4630-87F9-C2A44A0C04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8269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419B2E3-42F9-43CF-A938-A7F26297B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6BFC9B24-96A4-4AB7-9FA1-2D5D363405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1E78D74-B24F-4A31-B049-CF1F683081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2E85837-38C0-4797-A485-765A461EA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B76EF-7206-473C-859F-CA353B5D63EB}" type="datetimeFigureOut">
              <a:rPr kumimoji="1" lang="ja-JP" altLang="en-US" smtClean="0"/>
              <a:t>2018/6/15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E683E8D-DA0A-40E9-8571-7F45CD08D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EA52848-29C9-4FE6-9EAA-5931F30E7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A6334-FE3A-4630-87F9-C2A44A0C04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7405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9D742A68-FBF4-4C17-8B1C-EA0C98477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669BBE2-1626-445D-BE0C-4C838E49DA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37F25EB-F7FC-4EB8-93F8-D05D75BCDC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B76EF-7206-473C-859F-CA353B5D63EB}" type="datetimeFigureOut">
              <a:rPr kumimoji="1" lang="ja-JP" altLang="en-US" smtClean="0"/>
              <a:t>2018/6/15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1121C70-CDC6-4844-BB89-37BC40DA7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CCE7B81-A1FE-464A-99DC-60B523D2AD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A6334-FE3A-4630-87F9-C2A44A0C04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9360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28DAE427-295A-4A36-9AD0-68BEAA5F48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50736"/>
            <a:ext cx="8663873" cy="1339232"/>
          </a:xfrm>
        </p:spPr>
        <p:txBody>
          <a:bodyPr>
            <a:normAutofit/>
          </a:bodyPr>
          <a:lstStyle/>
          <a:p>
            <a:r>
              <a:rPr lang="en-US" altLang="ja-JP" sz="4400" dirty="0"/>
              <a:t>Summary of offline discussion on RAN1 NR UE features</a:t>
            </a:r>
            <a:endParaRPr kumimoji="1" lang="ja-JP" altLang="en-US" sz="4400" dirty="0"/>
          </a:p>
        </p:txBody>
      </p:sp>
      <p:sp>
        <p:nvSpPr>
          <p:cNvPr id="8" name="字幕 7">
            <a:extLst>
              <a:ext uri="{FF2B5EF4-FFF2-40B4-BE49-F238E27FC236}">
                <a16:creationId xmlns:a16="http://schemas.microsoft.com/office/drawing/2014/main" id="{190C2BA6-F85D-4301-BAFA-67D5FABD59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309459"/>
            <a:ext cx="9144000" cy="541083"/>
          </a:xfrm>
        </p:spPr>
        <p:txBody>
          <a:bodyPr/>
          <a:lstStyle/>
          <a:p>
            <a:r>
              <a:rPr lang="en-US" altLang="ja-JP" dirty="0"/>
              <a:t>NTT DOCOMO, INC. AT&amp;T</a:t>
            </a:r>
            <a:endParaRPr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AE60F5E-94C3-4E61-9978-97C691E3F7F8}"/>
              </a:ext>
            </a:extLst>
          </p:cNvPr>
          <p:cNvSpPr txBox="1"/>
          <p:nvPr/>
        </p:nvSpPr>
        <p:spPr>
          <a:xfrm>
            <a:off x="169933" y="262170"/>
            <a:ext cx="115227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 RAN Meeting #80								RP-181439</a:t>
            </a:r>
            <a:endParaRPr lang="ja-JP" altLang="ja-JP" dirty="0"/>
          </a:p>
          <a:p>
            <a:pPr hangingPunct="0"/>
            <a:r>
              <a:rPr lang="en-GB" altLang="ja-JP" b="1" dirty="0"/>
              <a:t>La Jolla, USA, June 11 - 14, 2018</a:t>
            </a:r>
            <a:endParaRPr lang="ja-JP" altLang="ja-JP" dirty="0"/>
          </a:p>
          <a:p>
            <a:pPr hangingPunct="0"/>
            <a:r>
              <a:rPr lang="en-US" altLang="ja-JP" b="1" dirty="0"/>
              <a:t>Agenda Item:</a:t>
            </a:r>
            <a:r>
              <a:rPr lang="en-US" altLang="ja-JP" dirty="0"/>
              <a:t>	</a:t>
            </a:r>
            <a:r>
              <a:rPr lang="en-US" altLang="ja-JP" b="1" dirty="0"/>
              <a:t>	9.8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36358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17439B65-DE50-478B-BE10-1B3A15184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4999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Non MIMO part</a:t>
            </a:r>
            <a:endParaRPr kumimoji="1" lang="ja-JP" altLang="en-US" dirty="0"/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FA2D4AAB-3D9E-4410-A9AA-8C3DBF73D2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11504"/>
            <a:ext cx="10515600" cy="5543045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Issue 1: Confirm RAN1 recommendations</a:t>
            </a:r>
          </a:p>
          <a:p>
            <a:pPr lvl="1"/>
            <a:r>
              <a:rPr lang="en-US" altLang="ja-JP" dirty="0">
                <a:highlight>
                  <a:srgbClr val="00FF00"/>
                </a:highlight>
              </a:rPr>
              <a:t>Offline agreement</a:t>
            </a:r>
          </a:p>
          <a:p>
            <a:pPr lvl="2"/>
            <a:r>
              <a:rPr lang="en-US" altLang="ja-JP" sz="2400" dirty="0"/>
              <a:t>Follow </a:t>
            </a:r>
            <a:r>
              <a:rPr kumimoji="1" lang="en-US" altLang="ja-JP" sz="2400" dirty="0"/>
              <a:t>RAN1 recommendation as RAN decision</a:t>
            </a:r>
          </a:p>
          <a:p>
            <a:r>
              <a:rPr lang="en-US" altLang="ja-JP" dirty="0"/>
              <a:t>Issue 2: Discuss component 7) in 5-1</a:t>
            </a:r>
          </a:p>
          <a:p>
            <a:pPr lvl="1"/>
            <a:r>
              <a:rPr lang="en-US" altLang="ja-JP" dirty="0">
                <a:highlight>
                  <a:srgbClr val="00FF00"/>
                </a:highlight>
              </a:rPr>
              <a:t>Offline agreement</a:t>
            </a:r>
          </a:p>
          <a:p>
            <a:pPr lvl="2"/>
            <a:r>
              <a:rPr lang="en-US" altLang="ja-JP" sz="2400" dirty="0"/>
              <a:t>Keep component 7) under feature group “5-1”</a:t>
            </a:r>
          </a:p>
          <a:p>
            <a:r>
              <a:rPr lang="en-US" altLang="ja-JP" dirty="0"/>
              <a:t>Issue 3: </a:t>
            </a:r>
            <a:r>
              <a:rPr kumimoji="1" lang="en-US" altLang="ja-JP" dirty="0"/>
              <a:t>Discuss features which are proposed as mandatory</a:t>
            </a:r>
          </a:p>
          <a:p>
            <a:pPr lvl="1"/>
            <a:r>
              <a:rPr lang="en-US" altLang="ja-JP" dirty="0">
                <a:highlight>
                  <a:srgbClr val="00FF00"/>
                </a:highlight>
              </a:rPr>
              <a:t>Offline agreement</a:t>
            </a:r>
          </a:p>
          <a:p>
            <a:pPr lvl="2"/>
            <a:r>
              <a:rPr kumimoji="1" lang="en-US" altLang="ja-JP" dirty="0"/>
              <a:t>Agree on whether the features are </a:t>
            </a:r>
            <a:r>
              <a:rPr lang="en-US" altLang="ja-JP" dirty="0"/>
              <a:t>mandatory or optional other than 1-8, 4-19, 4-24, 5-4, 5-7, 6-1, 6-13, 6-18, 8-1</a:t>
            </a:r>
          </a:p>
        </p:txBody>
      </p:sp>
    </p:spTree>
    <p:extLst>
      <p:ext uri="{BB962C8B-B14F-4D97-AF65-F5344CB8AC3E}">
        <p14:creationId xmlns:p14="http://schemas.microsoft.com/office/powerpoint/2010/main" val="2501338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31664" y="146762"/>
            <a:ext cx="10515600" cy="740344"/>
          </a:xfrm>
        </p:spPr>
        <p:txBody>
          <a:bodyPr/>
          <a:lstStyle/>
          <a:p>
            <a:r>
              <a:rPr lang="en-US" altLang="ja-JP" dirty="0"/>
              <a:t>Remaining issue for online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06188" y="1170532"/>
            <a:ext cx="11062647" cy="2159521"/>
          </a:xfrm>
        </p:spPr>
        <p:txBody>
          <a:bodyPr>
            <a:noAutofit/>
          </a:bodyPr>
          <a:lstStyle/>
          <a:p>
            <a:r>
              <a:rPr lang="en-US" altLang="ja-JP" sz="3200" dirty="0"/>
              <a:t>Discuss “Case 1 Single </a:t>
            </a:r>
            <a:r>
              <a:rPr lang="en-US" altLang="ja-JP" sz="3200" dirty="0" err="1"/>
              <a:t>Tx</a:t>
            </a:r>
            <a:r>
              <a:rPr lang="en-US" altLang="ja-JP" sz="3200" dirty="0"/>
              <a:t> UL LTE-NR DC” and “8-1: Dynamic power sharing for LTE-NR DC”</a:t>
            </a:r>
          </a:p>
          <a:p>
            <a:pPr lvl="1"/>
            <a:r>
              <a:rPr lang="en-US" altLang="ja-JP" sz="2800" dirty="0"/>
              <a:t>Decide on whether they are mandatory with capability signaling or optional with capability signaling</a:t>
            </a:r>
          </a:p>
          <a:p>
            <a:endParaRPr kumimoji="1" lang="ja-JP" altLang="en-US" sz="3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18" y="4230809"/>
            <a:ext cx="11611052" cy="2174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テキスト ボックス 4"/>
          <p:cNvSpPr txBox="1"/>
          <p:nvPr/>
        </p:nvSpPr>
        <p:spPr>
          <a:xfrm>
            <a:off x="341194" y="3744035"/>
            <a:ext cx="3322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/>
              <a:t>Background (RP-172833)</a:t>
            </a:r>
            <a:endParaRPr kumimoji="1" lang="ja-JP" altLang="en-US" sz="2400" b="1" dirty="0"/>
          </a:p>
        </p:txBody>
      </p:sp>
      <p:cxnSp>
        <p:nvCxnSpPr>
          <p:cNvPr id="7" name="直線コネクタ 6"/>
          <p:cNvCxnSpPr/>
          <p:nvPr/>
        </p:nvCxnSpPr>
        <p:spPr>
          <a:xfrm>
            <a:off x="982641" y="5895835"/>
            <a:ext cx="848890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3934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17439B65-DE50-478B-BE10-1B3A15184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4999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MIMO part</a:t>
            </a:r>
            <a:endParaRPr kumimoji="1" lang="ja-JP" altLang="en-US" dirty="0"/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FA2D4AAB-3D9E-4410-A9AA-8C3DBF73D2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11504"/>
            <a:ext cx="10515600" cy="5543045"/>
          </a:xfrm>
        </p:spPr>
        <p:txBody>
          <a:bodyPr>
            <a:normAutofit/>
          </a:bodyPr>
          <a:lstStyle/>
          <a:p>
            <a:r>
              <a:rPr lang="en-US" altLang="ja-JP" dirty="0">
                <a:highlight>
                  <a:srgbClr val="00FF00"/>
                </a:highlight>
              </a:rPr>
              <a:t>Offline agreement</a:t>
            </a:r>
            <a:endParaRPr lang="en-US" dirty="0"/>
          </a:p>
          <a:p>
            <a:r>
              <a:rPr lang="en-US" dirty="0"/>
              <a:t>Follow RAN1 recommendation on mandatory/option aspect except the following</a:t>
            </a:r>
          </a:p>
          <a:p>
            <a:pPr lvl="1"/>
            <a:r>
              <a:rPr lang="en-US" dirty="0"/>
              <a:t>2-24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Change 2-36 as following: </a:t>
            </a:r>
          </a:p>
          <a:p>
            <a:pPr lvl="1"/>
            <a:r>
              <a:rPr lang="en-US" dirty="0"/>
              <a:t>Component-1: </a:t>
            </a:r>
          </a:p>
          <a:p>
            <a:pPr lvl="1"/>
            <a:r>
              <a:rPr lang="en-US" dirty="0"/>
              <a:t>Maximum size of the list is 16. </a:t>
            </a:r>
          </a:p>
          <a:p>
            <a:pPr lvl="1"/>
            <a:r>
              <a:rPr lang="en-US" dirty="0"/>
              <a:t>the candidate values for the max # of </a:t>
            </a:r>
            <a:r>
              <a:rPr lang="en-US" dirty="0" err="1"/>
              <a:t>Tx</a:t>
            </a:r>
            <a:r>
              <a:rPr lang="en-US" dirty="0"/>
              <a:t> port in one resource is </a:t>
            </a:r>
          </a:p>
          <a:p>
            <a:pPr lvl="1"/>
            <a:r>
              <a:rPr lang="en-US" dirty="0"/>
              <a:t>{</a:t>
            </a:r>
            <a:r>
              <a:rPr lang="en-US" dirty="0">
                <a:solidFill>
                  <a:srgbClr val="FF0000"/>
                </a:solidFill>
              </a:rPr>
              <a:t>2,</a:t>
            </a:r>
            <a:r>
              <a:rPr lang="en-US" dirty="0"/>
              <a:t> 4, 8, 12, 16, 24, 32}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507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5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600" dirty="0">
                <a:highlight>
                  <a:srgbClr val="00FF00"/>
                </a:highlight>
              </a:rPr>
              <a:t>Offline agreement:</a:t>
            </a:r>
          </a:p>
          <a:p>
            <a:r>
              <a:rPr lang="en-US" sz="3600" dirty="0"/>
              <a:t>2-10: Type-1 is mandatory and Type-2 is optional </a:t>
            </a:r>
          </a:p>
          <a:p>
            <a:r>
              <a:rPr lang="en-US" sz="3600" dirty="0"/>
              <a:t>2-7/8: optional</a:t>
            </a:r>
          </a:p>
          <a:p>
            <a:r>
              <a:rPr lang="en-US" sz="3600" dirty="0"/>
              <a:t>2-9: optional </a:t>
            </a:r>
          </a:p>
          <a:p>
            <a:r>
              <a:rPr lang="en-US" sz="3600" dirty="0"/>
              <a:t>2-17: Type-1 is mandatory and Type-2 as mandatory</a:t>
            </a:r>
          </a:p>
          <a:p>
            <a:r>
              <a:rPr lang="en-US" sz="3600" dirty="0"/>
              <a:t>2-18/2-18a: mandatory</a:t>
            </a:r>
          </a:p>
          <a:p>
            <a:r>
              <a:rPr lang="en-US" sz="3600" dirty="0"/>
              <a:t>2-19: optional</a:t>
            </a:r>
          </a:p>
          <a:p>
            <a:endParaRPr lang="en-US" sz="3600" dirty="0"/>
          </a:p>
          <a:p>
            <a:r>
              <a:rPr lang="en-US" sz="3600" dirty="0"/>
              <a:t>Note: the following agreement is with capability signaling 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445122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6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4400" dirty="0">
                <a:highlight>
                  <a:srgbClr val="00FF00"/>
                </a:highlight>
              </a:rPr>
              <a:t>Offline agreement: </a:t>
            </a:r>
          </a:p>
          <a:p>
            <a:r>
              <a:rPr lang="en-US" sz="4400" dirty="0"/>
              <a:t>2-37: optional</a:t>
            </a:r>
          </a:p>
          <a:p>
            <a:r>
              <a:rPr lang="en-US" sz="4400" dirty="0"/>
              <a:t>2-39a: optional</a:t>
            </a:r>
          </a:p>
          <a:p>
            <a:r>
              <a:rPr lang="en-US" sz="4400" dirty="0"/>
              <a:t>2-33b: mandatory </a:t>
            </a:r>
          </a:p>
          <a:p>
            <a:r>
              <a:rPr lang="en-US" sz="4400" dirty="0"/>
              <a:t>2-33c: optional </a:t>
            </a:r>
          </a:p>
          <a:p>
            <a:r>
              <a:rPr lang="en-US" sz="4400" dirty="0"/>
              <a:t>2-42: optional</a:t>
            </a:r>
          </a:p>
          <a:p>
            <a:endParaRPr lang="en-US" sz="4400" dirty="0"/>
          </a:p>
          <a:p>
            <a:r>
              <a:rPr lang="en-US" sz="4400" dirty="0"/>
              <a:t>Note: the following agreement is with capability signaling </a:t>
            </a:r>
          </a:p>
          <a:p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465418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Offline discussion status on FG 2-28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FG 2-28: Minimum time between the DCI triggering of AP-CSI-RS and aperiodic CSI-RS transmission shall be at least </a:t>
            </a:r>
            <a:r>
              <a:rPr lang="en-US" dirty="0" err="1"/>
              <a:t>KB</a:t>
            </a:r>
            <a:r>
              <a:rPr lang="en-US" baseline="-25000" dirty="0" err="1"/>
              <a:t>i</a:t>
            </a:r>
            <a:r>
              <a:rPr lang="en-US" dirty="0"/>
              <a:t> symbols</a:t>
            </a:r>
          </a:p>
          <a:p>
            <a:r>
              <a:rPr lang="en-US" dirty="0"/>
              <a:t>Alt.1: {14, 28, 48}</a:t>
            </a:r>
          </a:p>
          <a:p>
            <a:pPr lvl="1"/>
            <a:r>
              <a:rPr lang="en-US" dirty="0"/>
              <a:t>Support: Huawei, </a:t>
            </a:r>
            <a:r>
              <a:rPr lang="en-US" dirty="0" err="1"/>
              <a:t>HiSi</a:t>
            </a:r>
            <a:r>
              <a:rPr lang="en-US" dirty="0"/>
              <a:t>, LGE, </a:t>
            </a:r>
            <a:r>
              <a:rPr lang="en-US" dirty="0" err="1"/>
              <a:t>Mtk</a:t>
            </a:r>
            <a:r>
              <a:rPr lang="en-US" dirty="0"/>
              <a:t>, CATT (5)</a:t>
            </a:r>
          </a:p>
          <a:p>
            <a:pPr lvl="1"/>
            <a:r>
              <a:rPr lang="en-US" dirty="0" err="1"/>
              <a:t>Obj</a:t>
            </a:r>
            <a:r>
              <a:rPr lang="en-US" dirty="0"/>
              <a:t>: QC, </a:t>
            </a:r>
          </a:p>
          <a:p>
            <a:r>
              <a:rPr lang="en-US" dirty="0"/>
              <a:t>Alt.2: {“14-14”, “28-28”, “48-48”, “14-336”, “28-336”, “48-336”},</a:t>
            </a:r>
          </a:p>
          <a:p>
            <a:pPr lvl="1"/>
            <a:r>
              <a:rPr lang="en-US" dirty="0"/>
              <a:t>Support: AT&amp;T, Verizon, QC, E//, </a:t>
            </a:r>
            <a:r>
              <a:rPr lang="en-US" dirty="0" err="1"/>
              <a:t>Docomo</a:t>
            </a:r>
            <a:r>
              <a:rPr lang="en-US" dirty="0"/>
              <a:t> (5) </a:t>
            </a:r>
          </a:p>
          <a:p>
            <a:pPr lvl="1"/>
            <a:r>
              <a:rPr lang="en-US" dirty="0" err="1"/>
              <a:t>Obj</a:t>
            </a:r>
            <a:r>
              <a:rPr lang="en-US" dirty="0"/>
              <a:t>: Huawei, </a:t>
            </a:r>
            <a:r>
              <a:rPr lang="en-US" dirty="0" err="1"/>
              <a:t>HiSi</a:t>
            </a:r>
            <a:r>
              <a:rPr lang="en-US" dirty="0"/>
              <a:t>, LGE, </a:t>
            </a:r>
            <a:r>
              <a:rPr lang="en-US" dirty="0" err="1"/>
              <a:t>Mtk</a:t>
            </a:r>
            <a:r>
              <a:rPr lang="en-US" dirty="0"/>
              <a:t>, Apple (5)</a:t>
            </a:r>
          </a:p>
          <a:p>
            <a:r>
              <a:rPr lang="en-US" dirty="0"/>
              <a:t>Alt.3: a fixed value which is 224 symbols (according to RAN4 LS) and remove this FG. </a:t>
            </a:r>
          </a:p>
          <a:p>
            <a:pPr lvl="1"/>
            <a:r>
              <a:rPr lang="en-US" dirty="0"/>
              <a:t>Support: Verizon, QC, Intel, LGE, Vivo, </a:t>
            </a:r>
            <a:r>
              <a:rPr lang="en-US" dirty="0" err="1"/>
              <a:t>Mtk</a:t>
            </a:r>
            <a:r>
              <a:rPr lang="en-US" dirty="0"/>
              <a:t> (6)</a:t>
            </a:r>
          </a:p>
          <a:p>
            <a:pPr lvl="1"/>
            <a:r>
              <a:rPr lang="en-US" dirty="0" err="1"/>
              <a:t>Obj</a:t>
            </a:r>
            <a:r>
              <a:rPr lang="en-US" dirty="0"/>
              <a:t>: Huawei, </a:t>
            </a:r>
            <a:r>
              <a:rPr lang="en-US" dirty="0" err="1"/>
              <a:t>HiSi</a:t>
            </a:r>
            <a:r>
              <a:rPr lang="en-US" dirty="0"/>
              <a:t>, CATT, E// (4)</a:t>
            </a:r>
          </a:p>
          <a:p>
            <a:r>
              <a:rPr lang="en-US" dirty="0"/>
              <a:t>Alt.4: {14, 28, 48, 224, 336}</a:t>
            </a:r>
          </a:p>
          <a:p>
            <a:pPr lvl="1"/>
            <a:r>
              <a:rPr lang="en-US" dirty="0"/>
              <a:t>Support: Intel, LGE, CATT, </a:t>
            </a:r>
            <a:r>
              <a:rPr lang="en-US" dirty="0" err="1"/>
              <a:t>Mtk</a:t>
            </a:r>
            <a:r>
              <a:rPr lang="en-US" dirty="0"/>
              <a:t>, E//, Vivo, Apple (7)</a:t>
            </a:r>
          </a:p>
          <a:p>
            <a:pPr lvl="1"/>
            <a:r>
              <a:rPr lang="en-US" dirty="0" err="1"/>
              <a:t>Obj</a:t>
            </a:r>
            <a:r>
              <a:rPr lang="en-US" dirty="0"/>
              <a:t>: QC, Huawei, </a:t>
            </a:r>
            <a:r>
              <a:rPr lang="en-US" dirty="0" err="1"/>
              <a:t>HiSi</a:t>
            </a:r>
            <a:r>
              <a:rPr lang="en-US" dirty="0"/>
              <a:t>. (3)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94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going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 would like to ask RAN1 to further discuss the mandatory/optional aspects for the FGs which have not be agreed in plenary. </a:t>
            </a:r>
          </a:p>
        </p:txBody>
      </p:sp>
    </p:spTree>
    <p:extLst>
      <p:ext uri="{BB962C8B-B14F-4D97-AF65-F5344CB8AC3E}">
        <p14:creationId xmlns:p14="http://schemas.microsoft.com/office/powerpoint/2010/main" val="2964888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</TotalTime>
  <Words>508</Words>
  <Application>Microsoft Office PowerPoint</Application>
  <PresentationFormat>ワイド画面</PresentationFormat>
  <Paragraphs>66</Paragraphs>
  <Slides>8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游ゴシック</vt:lpstr>
      <vt:lpstr>游ゴシック Light</vt:lpstr>
      <vt:lpstr>Arial</vt:lpstr>
      <vt:lpstr>Calibri</vt:lpstr>
      <vt:lpstr>Office テーマ</vt:lpstr>
      <vt:lpstr>Summary of offline discussion on RAN1 NR UE features</vt:lpstr>
      <vt:lpstr>Non MIMO part</vt:lpstr>
      <vt:lpstr>Remaining issue for online</vt:lpstr>
      <vt:lpstr>MIMO part</vt:lpstr>
      <vt:lpstr> </vt:lpstr>
      <vt:lpstr>PowerPoint プレゼンテーション</vt:lpstr>
      <vt:lpstr>Offline discussion status on FG 2-28</vt:lpstr>
      <vt:lpstr>Proposal for going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 MIMO part</dc:title>
  <dc:creator>NTT DOCOMO, INC. 4</dc:creator>
  <cp:lastModifiedBy>NTT DOCOMO, INC. 4</cp:lastModifiedBy>
  <cp:revision>63</cp:revision>
  <dcterms:created xsi:type="dcterms:W3CDTF">2018-06-12T14:24:43Z</dcterms:created>
  <dcterms:modified xsi:type="dcterms:W3CDTF">2018-06-14T17:23:24Z</dcterms:modified>
</cp:coreProperties>
</file>