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8"/>
  </p:notesMasterIdLst>
  <p:handoutMasterIdLst>
    <p:handoutMasterId r:id="rId9"/>
  </p:handoutMasterIdLst>
  <p:sldIdLst>
    <p:sldId id="591" r:id="rId2"/>
    <p:sldId id="634" r:id="rId3"/>
    <p:sldId id="635" r:id="rId4"/>
    <p:sldId id="637" r:id="rId5"/>
    <p:sldId id="638" r:id="rId6"/>
    <p:sldId id="639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74" d="100"/>
          <a:sy n="74" d="100"/>
        </p:scale>
        <p:origin x="13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 smtClean="0"/>
              <a:t>Click to edit Master text styles</a:t>
            </a:r>
          </a:p>
          <a:p>
            <a:pPr lvl="1"/>
            <a:r>
              <a:rPr lang="en-GB" altLang="ja-JP" noProof="0" smtClean="0"/>
              <a:t>Second level</a:t>
            </a:r>
          </a:p>
          <a:p>
            <a:pPr lvl="2"/>
            <a:r>
              <a:rPr lang="en-GB" altLang="ja-JP" noProof="0" smtClean="0"/>
              <a:t>Third level</a:t>
            </a:r>
          </a:p>
          <a:p>
            <a:pPr lvl="3"/>
            <a:r>
              <a:rPr lang="en-GB" altLang="ja-JP" noProof="0" smtClean="0"/>
              <a:t>Fourth level</a:t>
            </a:r>
          </a:p>
          <a:p>
            <a:pPr lvl="4"/>
            <a:r>
              <a:rPr lang="en-GB" altLang="ja-JP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 smtClean="0">
                <a:solidFill>
                  <a:schemeClr val="bg1"/>
                </a:solidFill>
              </a:rPr>
              <a:t>th</a:t>
            </a:r>
            <a:r>
              <a:rPr lang="en-GB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A13A0BDD-3AFA-46E0-83D4-D9714C1D3CD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96939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0409619-6385-44C4-992A-89E4E702399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3061436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A5ECFDC-F436-4906-AD08-C0F89A355EC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66112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53C21A8-BAA1-40CE-9608-44DCC23862B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526351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8BD9E0AF-1BF7-4FEC-8426-77DC43191FD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254356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3630CC2C-5CAC-4B87-9428-15D8122E2E78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2885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DF95215-FF6E-49CB-AE3D-A153BA3CDEE7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1034830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1DE0BED-F0C4-49B0-9738-29A44F3896C5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080778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AF5C2E8-B9D6-4A8C-9364-5DF69F9B69E2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763950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90D5493F-0A9B-4079-8217-891551A2DC26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466930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0AF99C4C-2003-4A9E-B6A3-096574B8D780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4260694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73439B8C-D7CD-400E-B7BA-72D6B44C8109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855428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EA9BFC15-393A-4213-A484-AE140BAC1C0E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68019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B00CF6DF-9675-47CB-BC6B-2D0A7D257D9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5774650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D094A083-7872-47B7-8462-68CD5C96BEED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7406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3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ja-JP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ja-JP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‹#›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  <p:sldLayoutId id="2147489243" r:id="rId3"/>
    <p:sldLayoutId id="2147489244" r:id="rId4"/>
    <p:sldLayoutId id="2147489245" r:id="rId5"/>
    <p:sldLayoutId id="2147489246" r:id="rId6"/>
    <p:sldLayoutId id="2147489247" r:id="rId7"/>
    <p:sldLayoutId id="2147489248" r:id="rId8"/>
    <p:sldLayoutId id="2147489249" r:id="rId9"/>
    <p:sldLayoutId id="2147489250" r:id="rId10"/>
    <p:sldLayoutId id="2147489251" r:id="rId11"/>
    <p:sldLayoutId id="2147489252" r:id="rId12"/>
    <p:sldLayoutId id="2147489253" r:id="rId13"/>
    <p:sldLayoutId id="2147489254" r:id="rId14"/>
    <p:sldLayoutId id="2147489255" r:id="rId15"/>
    <p:sldLayoutId id="2147489256" r:id="rId16"/>
    <p:sldLayoutId id="2147489257" r:id="rId17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21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endParaRPr lang="en-GB" altLang="en-US" sz="2900" smtClean="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694507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 smtClean="0">
                <a:solidFill>
                  <a:srgbClr val="FF0000"/>
                </a:solidFill>
              </a:rPr>
              <a:t>WF on LTE evaluation towards 3GPP Updated Submission</a:t>
            </a:r>
            <a:endParaRPr lang="en-GB" altLang="ja-JP" sz="5400" b="1" dirty="0">
              <a:solidFill>
                <a:srgbClr val="FF0000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808081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Huawei, </a:t>
            </a:r>
            <a:r>
              <a:rPr lang="en-GB" altLang="ja-JP" sz="2400" b="1" dirty="0" smtClean="0">
                <a:ea typeface="MS PGothic" panose="020B0600070205080204" pitchFamily="50" charset="-128"/>
              </a:rPr>
              <a:t>Ericsson</a:t>
            </a:r>
            <a:r>
              <a:rPr lang="en-GB" altLang="ja-JP" sz="2400" b="1" dirty="0" smtClean="0">
                <a:ea typeface="MS PGothic" panose="020B0600070205080204" pitchFamily="50" charset="-128"/>
              </a:rPr>
              <a:t>, Telecom </a:t>
            </a:r>
            <a:r>
              <a:rPr lang="en-GB" altLang="ja-JP" sz="2400" b="1" dirty="0" smtClean="0">
                <a:ea typeface="MS PGothic" panose="020B0600070205080204" pitchFamily="50" charset="-128"/>
              </a:rPr>
              <a:t>Italia</a:t>
            </a:r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785" y="395785"/>
            <a:ext cx="53697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/>
              <a:t>RP-181306</a:t>
            </a:r>
            <a:endParaRPr lang="en-US" altLang="zh-CN" sz="1600" b="1" dirty="0" smtClean="0"/>
          </a:p>
          <a:p>
            <a:r>
              <a:rPr lang="en-US" altLang="zh-CN" sz="1600" b="1" dirty="0" smtClean="0"/>
              <a:t>3GPP TSG RAN#80, La Jolla, USA, June 11 – 14, 2018</a:t>
            </a:r>
          </a:p>
          <a:p>
            <a:r>
              <a:rPr lang="en-US" altLang="zh-CN" sz="1600" b="1" dirty="0" smtClean="0"/>
              <a:t>Agenda Item: 9.4.2</a:t>
            </a:r>
            <a:endParaRPr lang="zh-CN" altLang="en-US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899" y="5773"/>
            <a:ext cx="8611737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000" dirty="0" smtClean="0"/>
              <a:t>It is agreed in RP-172098 that 3GPP </a:t>
            </a:r>
            <a:r>
              <a:rPr lang="en-US" altLang="zh-CN" sz="2000" dirty="0" smtClean="0"/>
              <a:t>will have two submissions to ITU-R</a:t>
            </a:r>
          </a:p>
          <a:p>
            <a:pPr lvl="1"/>
            <a:r>
              <a:rPr lang="en-US" sz="1800" dirty="0" smtClean="0"/>
              <a:t>Submission 1: SRIT including NR and LTE</a:t>
            </a:r>
          </a:p>
          <a:p>
            <a:pPr lvl="1"/>
            <a:r>
              <a:rPr lang="en-US" sz="1800" dirty="0" smtClean="0"/>
              <a:t>Submission 2: NR RIT</a:t>
            </a:r>
          </a:p>
          <a:p>
            <a:pPr lvl="0"/>
            <a:r>
              <a:rPr lang="en-US" sz="2000" dirty="0" smtClean="0"/>
              <a:t>3GPP needs to provide self evaluation for both submissions, including their component RITs.</a:t>
            </a:r>
          </a:p>
          <a:p>
            <a:pPr lvl="0"/>
            <a:r>
              <a:rPr lang="en-US" sz="2000" dirty="0" smtClean="0"/>
              <a:t>As agreed in RP-172098 and RP-172101, 3GPP will make an updated submission at RAN#81 in September 2018; and final submission at RAN#84 in June 2019.</a:t>
            </a:r>
          </a:p>
          <a:p>
            <a:pPr lvl="0"/>
            <a:r>
              <a:rPr lang="en-US" sz="2000" dirty="0" smtClean="0"/>
              <a:t>Both NR and LTE self evaluation are under-going in RAN WGs. To guarantee a good quality evaluation towards September Updated Submission, LTE evaluation needs to be well planned in Q32018.</a:t>
            </a:r>
          </a:p>
          <a:p>
            <a:pPr lvl="1"/>
            <a:r>
              <a:rPr lang="en-US" sz="1800" dirty="0" smtClean="0"/>
              <a:t>To enable LTE as one valid component RIT within SRIT, at least two test environments should be evaluated.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251" y="1678"/>
            <a:ext cx="8639033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81576"/>
            <a:ext cx="8229600" cy="5083935"/>
          </a:xfrm>
        </p:spPr>
        <p:txBody>
          <a:bodyPr/>
          <a:lstStyle/>
          <a:p>
            <a:r>
              <a:rPr lang="en-US" sz="2000" dirty="0" smtClean="0"/>
              <a:t>The self evaluation of LTE targets </a:t>
            </a:r>
            <a:r>
              <a:rPr lang="en-US" altLang="zh-CN" sz="2000" dirty="0"/>
              <a:t>at least </a:t>
            </a:r>
            <a:r>
              <a:rPr lang="en-US" sz="2000" dirty="0" smtClean="0"/>
              <a:t>Urban Macro – </a:t>
            </a:r>
            <a:r>
              <a:rPr lang="en-US" sz="2000" dirty="0" err="1" smtClean="0"/>
              <a:t>mMTC</a:t>
            </a:r>
            <a:r>
              <a:rPr lang="en-US" sz="2000" dirty="0" smtClean="0"/>
              <a:t> and Rural – </a:t>
            </a:r>
            <a:r>
              <a:rPr lang="en-US" sz="2000" dirty="0" err="1" smtClean="0"/>
              <a:t>eMBB</a:t>
            </a:r>
            <a:r>
              <a:rPr lang="en-US" sz="2000" dirty="0" smtClean="0"/>
              <a:t> test environment towards 3GPP Updated Submission in September 2018.</a:t>
            </a:r>
          </a:p>
          <a:p>
            <a:pPr lvl="1"/>
            <a:r>
              <a:rPr lang="en-US" sz="1600" dirty="0" smtClean="0"/>
              <a:t>Best effort for further results.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40021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850" y="1778000"/>
            <a:ext cx="6834188" cy="1824038"/>
          </a:xfrm>
        </p:spPr>
        <p:txBody>
          <a:bodyPr/>
          <a:lstStyle/>
          <a:p>
            <a:r>
              <a:rPr lang="en-US" dirty="0" smtClean="0"/>
              <a:t>For Reference:</a:t>
            </a:r>
            <a:br>
              <a:rPr lang="en-US" dirty="0" smtClean="0"/>
            </a:br>
            <a:r>
              <a:rPr lang="en-US" dirty="0" smtClean="0"/>
              <a:t>Submission </a:t>
            </a:r>
            <a:r>
              <a:rPr lang="en-US" dirty="0" err="1" smtClean="0"/>
              <a:t>Timeplan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(From RP-172098)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B00CF6DF-9675-47CB-BC6B-2D0A7D257D91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687762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3" y="1666943"/>
            <a:ext cx="8201353" cy="371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48651"/>
              </p:ext>
            </p:extLst>
          </p:nvPr>
        </p:nvGraphicFramePr>
        <p:xfrm>
          <a:off x="620393" y="5632837"/>
          <a:ext cx="5924097" cy="913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2452"/>
                <a:gridCol w="3891645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WP 5D Meeting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Deadline for Contributions to WP 5D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22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#29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24 January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#31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  2 October 2018 before 16:00 hours UTC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#32</a:t>
                      </a:r>
                      <a:endParaRPr lang="en-US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  2 July 2019 before 16:00 hours UTC</a:t>
                      </a:r>
                      <a:endParaRPr lang="en-US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981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/>
          </p:nvPr>
        </p:nvGraphicFramePr>
        <p:xfrm>
          <a:off x="327260" y="1022684"/>
          <a:ext cx="8239225" cy="5349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05"/>
                <a:gridCol w="1337912"/>
                <a:gridCol w="1164879"/>
                <a:gridCol w="1424317"/>
                <a:gridCol w="1443789"/>
                <a:gridCol w="1722923"/>
              </a:tblGrid>
              <a:tr h="949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Milestone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Name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3GPP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ITU-R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General 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Content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Submission Templates 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 Evaluation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374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Workshop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77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#28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Overview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726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Initial Templates Only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29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Description Templates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Update &amp;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Final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84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June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32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July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(R15+R16)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(R15+R16) 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Self-Evaluation </a:t>
                      </a:r>
                      <a:endParaRPr lang="it-IT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(R15+R16)  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106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221613</TotalTime>
  <Words>367</Words>
  <Application>Microsoft Office PowerPoint</Application>
  <PresentationFormat>全屏显示(4:3)</PresentationFormat>
  <Paragraphs>93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MS Mincho</vt:lpstr>
      <vt:lpstr>MS PGothic</vt:lpstr>
      <vt:lpstr>MS PMincho</vt:lpstr>
      <vt:lpstr>Arial</vt:lpstr>
      <vt:lpstr>Calibri</vt:lpstr>
      <vt:lpstr>Times New Roman</vt:lpstr>
      <vt:lpstr>1_3gpp</vt:lpstr>
      <vt:lpstr>  </vt:lpstr>
      <vt:lpstr>Background</vt:lpstr>
      <vt:lpstr>Proposal</vt:lpstr>
      <vt:lpstr>For Reference: Submission Timeplan (From RP-172098)</vt:lpstr>
      <vt:lpstr>Submission timeplan</vt:lpstr>
      <vt:lpstr>Submission timeplan</vt:lpstr>
    </vt:vector>
  </TitlesOfParts>
  <Company>FUJITSU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Wuyong (Eric, WRD)</cp:lastModifiedBy>
  <cp:revision>3780</cp:revision>
  <dcterms:created xsi:type="dcterms:W3CDTF">2009-06-03T18:05:22Z</dcterms:created>
  <dcterms:modified xsi:type="dcterms:W3CDTF">2018-06-12T05:17:22Z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(3)fTUD9wh8lKqyh1P92xWui/PwqdoWeqFYxzs8DMGaUy8Nx15w/0krMmnJQs79U+cAzIwxEeL8
wcTClWV58LsFp82Fcmao1Ep7UmTFyM3BKKMuEHoiwmF2oEVcUoFa+0skJ/L5E1+63vBV0FA8
Docmgxpffwznk/lzwfk/uYS0ShBUrdVwBb02zzqFtKaM24tHbspWBTj5UvZMEamky/cGINfC
iCSf/jbHMnb6tsgWCP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tYYrRKWuTJIHe8wwoVKBM5euck9CISZlQMNbeFI2/jzyZeqgA82nXq
QUUN4z3eaIEVox8edRBZnNtZmEDn4yV5QZQOJJOM9D/6+v/VBeAz1Gg92GNpSGBlYxSj5VgV
SoqSIq+iZA+lPwJg0QFaEcMlhbB7y+tZ3vcsTb61K2Q0P0Z65XQnO7RU+nfW/CF0y58ZEbeM
3IullAsuJqnZN+E8TGIvz2CBlF810NNfp3je</vt:lpwstr>
  </property>
  <property fmtid="{D5CDD505-2E9C-101B-9397-08002B2CF9AE}" pid="11" name="_2015_ms_pID_7253431_00">
    <vt:lpwstr>_2015_ms_pID_7253431</vt:lpwstr>
  </property>
  <property fmtid="{D5CDD505-2E9C-101B-9397-08002B2CF9AE}" pid="12" name="_2015_ms_pID_7253432">
    <vt:lpwstr>7A==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1505352163</vt:lpwstr>
  </property>
</Properties>
</file>