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2" r:id="rId5"/>
    <p:sldId id="261" r:id="rId6"/>
    <p:sldId id="260" r:id="rId7"/>
    <p:sldId id="263" r:id="rId8"/>
    <p:sldId id="257" r:id="rId9"/>
    <p:sldId id="264" r:id="rId10"/>
    <p:sldId id="266" r:id="rId11"/>
    <p:sldId id="267" r:id="rId12"/>
    <p:sldId id="265" r:id="rId13"/>
    <p:sldId id="268" r:id="rId14"/>
    <p:sldId id="270" r:id="rId15"/>
    <p:sldId id="271" r:id="rId16"/>
    <p:sldId id="269"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1" d="100"/>
          <a:sy n="61" d="100"/>
        </p:scale>
        <p:origin x="84" y="1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B804CF-211A-4500-88F5-82FAB5F742B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FD4C7C22-EDAD-40CF-8371-EC39D3D9A89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DFCAD9A3-81F5-490C-830F-61110821581B}"/>
              </a:ext>
            </a:extLst>
          </p:cNvPr>
          <p:cNvSpPr>
            <a:spLocks noGrp="1"/>
          </p:cNvSpPr>
          <p:nvPr>
            <p:ph type="dt" sz="half" idx="10"/>
          </p:nvPr>
        </p:nvSpPr>
        <p:spPr/>
        <p:txBody>
          <a:bodyPr/>
          <a:lstStyle/>
          <a:p>
            <a:fld id="{49B2758D-95B7-459E-A81A-E52830EB0B83}" type="datetimeFigureOut">
              <a:rPr lang="en-GB" smtClean="0"/>
              <a:t>04/06/2018</a:t>
            </a:fld>
            <a:endParaRPr lang="en-GB" dirty="0"/>
          </a:p>
        </p:txBody>
      </p:sp>
      <p:sp>
        <p:nvSpPr>
          <p:cNvPr id="5" name="Footer Placeholder 4">
            <a:extLst>
              <a:ext uri="{FF2B5EF4-FFF2-40B4-BE49-F238E27FC236}">
                <a16:creationId xmlns:a16="http://schemas.microsoft.com/office/drawing/2014/main" id="{4D4CF4D9-7532-4DBC-B6E4-FDB6A0458AE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70E18438-4069-429A-82D8-8A90CB16127D}"/>
              </a:ext>
            </a:extLst>
          </p:cNvPr>
          <p:cNvSpPr>
            <a:spLocks noGrp="1"/>
          </p:cNvSpPr>
          <p:nvPr>
            <p:ph type="sldNum" sz="quarter" idx="12"/>
          </p:nvPr>
        </p:nvSpPr>
        <p:spPr/>
        <p:txBody>
          <a:bodyPr/>
          <a:lstStyle/>
          <a:p>
            <a:fld id="{417EC207-573F-4604-93DA-25EBCC9A67C0}" type="slidenum">
              <a:rPr lang="en-GB" smtClean="0"/>
              <a:t>‹#›</a:t>
            </a:fld>
            <a:endParaRPr lang="en-GB" dirty="0"/>
          </a:p>
        </p:txBody>
      </p:sp>
    </p:spTree>
    <p:extLst>
      <p:ext uri="{BB962C8B-B14F-4D97-AF65-F5344CB8AC3E}">
        <p14:creationId xmlns:p14="http://schemas.microsoft.com/office/powerpoint/2010/main" val="2506498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CF4297-6BF6-41AE-9477-07875A6806C2}"/>
              </a:ext>
            </a:extLst>
          </p:cNvPr>
          <p:cNvSpPr>
            <a:spLocks noGrp="1"/>
          </p:cNvSpPr>
          <p:nvPr>
            <p:ph type="title"/>
          </p:nvPr>
        </p:nvSpPr>
        <p:spPr>
          <a:xfrm>
            <a:off x="289559" y="288123"/>
            <a:ext cx="11665017" cy="597401"/>
          </a:xfrm>
        </p:spPr>
        <p:txBody>
          <a:bodyPr anchor="t" anchorCtr="0">
            <a:normAutofit/>
          </a:bodyPr>
          <a:lstStyle>
            <a:lvl1pPr>
              <a:defRPr sz="3600">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5B58F229-D9CD-4327-A080-F8E72F0AD075}"/>
              </a:ext>
            </a:extLst>
          </p:cNvPr>
          <p:cNvSpPr>
            <a:spLocks noGrp="1"/>
          </p:cNvSpPr>
          <p:nvPr>
            <p:ph idx="1"/>
          </p:nvPr>
        </p:nvSpPr>
        <p:spPr>
          <a:xfrm>
            <a:off x="289560" y="1344361"/>
            <a:ext cx="11665016" cy="4351338"/>
          </a:xfrm>
        </p:spPr>
        <p:txBody>
          <a:bodyPr>
            <a:normAutofit/>
          </a:bodyPr>
          <a:lstStyle>
            <a:lvl1pPr>
              <a:defRPr sz="2400">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600">
                <a:latin typeface="Arial" panose="020B0604020202020204" pitchFamily="34" charset="0"/>
                <a:cs typeface="Arial" panose="020B0604020202020204" pitchFamily="34" charset="0"/>
              </a:defRPr>
            </a:lvl4pPr>
            <a:lvl5pPr>
              <a:defRPr sz="1600">
                <a:latin typeface="Arial" panose="020B0604020202020204" pitchFamily="34" charset="0"/>
                <a:cs typeface="Arial" panose="020B0604020202020204" pitchFamily="34" charset="0"/>
              </a:defRPr>
            </a:lvl5pPr>
          </a:lstStyle>
          <a:p>
            <a:pPr lvl="0"/>
            <a:r>
              <a:rPr lang="en-US"/>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a:p>
        </p:txBody>
      </p:sp>
      <p:sp>
        <p:nvSpPr>
          <p:cNvPr id="6" name="Slide Number Placeholder 5">
            <a:extLst>
              <a:ext uri="{FF2B5EF4-FFF2-40B4-BE49-F238E27FC236}">
                <a16:creationId xmlns:a16="http://schemas.microsoft.com/office/drawing/2014/main" id="{222C7BB4-7AE1-45CA-8EDA-EC46C6C33B1A}"/>
              </a:ext>
            </a:extLst>
          </p:cNvPr>
          <p:cNvSpPr>
            <a:spLocks noGrp="1"/>
          </p:cNvSpPr>
          <p:nvPr>
            <p:ph type="sldNum" sz="quarter" idx="12"/>
          </p:nvPr>
        </p:nvSpPr>
        <p:spPr>
          <a:xfrm>
            <a:off x="9211376" y="6337100"/>
            <a:ext cx="2743200" cy="365125"/>
          </a:xfrm>
        </p:spPr>
        <p:txBody>
          <a:bodyPr/>
          <a:lstStyle>
            <a:lvl1pPr>
              <a:defRPr>
                <a:solidFill>
                  <a:schemeClr val="tx1"/>
                </a:solidFill>
              </a:defRPr>
            </a:lvl1pPr>
          </a:lstStyle>
          <a:p>
            <a:fld id="{417EC207-573F-4604-93DA-25EBCC9A67C0}" type="slidenum">
              <a:rPr lang="en-GB" smtClean="0"/>
              <a:pPr/>
              <a:t>‹#›</a:t>
            </a:fld>
            <a:endParaRPr lang="en-GB" dirty="0"/>
          </a:p>
        </p:txBody>
      </p:sp>
    </p:spTree>
    <p:extLst>
      <p:ext uri="{BB962C8B-B14F-4D97-AF65-F5344CB8AC3E}">
        <p14:creationId xmlns:p14="http://schemas.microsoft.com/office/powerpoint/2010/main" val="27545547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734E94-9537-4D72-A3F4-7C7E5154099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D8BB0B9D-F370-4F64-94F4-07A8CDE819B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ADA150B7-8E21-42F1-849A-08B036B66D02}"/>
              </a:ext>
            </a:extLst>
          </p:cNvPr>
          <p:cNvSpPr>
            <a:spLocks noGrp="1"/>
          </p:cNvSpPr>
          <p:nvPr>
            <p:ph type="dt" sz="half" idx="10"/>
          </p:nvPr>
        </p:nvSpPr>
        <p:spPr/>
        <p:txBody>
          <a:bodyPr/>
          <a:lstStyle/>
          <a:p>
            <a:fld id="{49B2758D-95B7-459E-A81A-E52830EB0B83}" type="datetimeFigureOut">
              <a:rPr lang="en-GB" smtClean="0"/>
              <a:t>04/06/2018</a:t>
            </a:fld>
            <a:endParaRPr lang="en-GB" dirty="0"/>
          </a:p>
        </p:txBody>
      </p:sp>
      <p:sp>
        <p:nvSpPr>
          <p:cNvPr id="5" name="Footer Placeholder 4">
            <a:extLst>
              <a:ext uri="{FF2B5EF4-FFF2-40B4-BE49-F238E27FC236}">
                <a16:creationId xmlns:a16="http://schemas.microsoft.com/office/drawing/2014/main" id="{1FB0D5B9-0528-413F-943A-151475840515}"/>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971AE418-FEAA-4A24-B6A2-A132BD5E3278}"/>
              </a:ext>
            </a:extLst>
          </p:cNvPr>
          <p:cNvSpPr>
            <a:spLocks noGrp="1"/>
          </p:cNvSpPr>
          <p:nvPr>
            <p:ph type="sldNum" sz="quarter" idx="12"/>
          </p:nvPr>
        </p:nvSpPr>
        <p:spPr/>
        <p:txBody>
          <a:bodyPr/>
          <a:lstStyle/>
          <a:p>
            <a:fld id="{417EC207-573F-4604-93DA-25EBCC9A67C0}" type="slidenum">
              <a:rPr lang="en-GB" smtClean="0"/>
              <a:t>‹#›</a:t>
            </a:fld>
            <a:endParaRPr lang="en-GB" dirty="0"/>
          </a:p>
        </p:txBody>
      </p:sp>
    </p:spTree>
    <p:extLst>
      <p:ext uri="{BB962C8B-B14F-4D97-AF65-F5344CB8AC3E}">
        <p14:creationId xmlns:p14="http://schemas.microsoft.com/office/powerpoint/2010/main" val="14941828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C4762C2B-9820-4F10-B588-D7A6D41D2F99}"/>
              </a:ext>
            </a:extLst>
          </p:cNvPr>
          <p:cNvSpPr>
            <a:spLocks noGrp="1"/>
          </p:cNvSpPr>
          <p:nvPr>
            <p:ph type="sldNum" sz="quarter" idx="12"/>
          </p:nvPr>
        </p:nvSpPr>
        <p:spPr/>
        <p:txBody>
          <a:bodyPr/>
          <a:lstStyle>
            <a:lvl1pPr>
              <a:defRPr>
                <a:solidFill>
                  <a:schemeClr val="tx1"/>
                </a:solidFill>
              </a:defRPr>
            </a:lvl1pPr>
          </a:lstStyle>
          <a:p>
            <a:fld id="{417EC207-573F-4604-93DA-25EBCC9A67C0}" type="slidenum">
              <a:rPr lang="en-GB" smtClean="0"/>
              <a:pPr/>
              <a:t>‹#›</a:t>
            </a:fld>
            <a:endParaRPr lang="en-GB" dirty="0"/>
          </a:p>
        </p:txBody>
      </p:sp>
      <p:sp>
        <p:nvSpPr>
          <p:cNvPr id="7" name="Title 1">
            <a:extLst>
              <a:ext uri="{FF2B5EF4-FFF2-40B4-BE49-F238E27FC236}">
                <a16:creationId xmlns:a16="http://schemas.microsoft.com/office/drawing/2014/main" id="{54802DA2-5345-4132-8416-2D4406D5D388}"/>
              </a:ext>
            </a:extLst>
          </p:cNvPr>
          <p:cNvSpPr>
            <a:spLocks noGrp="1"/>
          </p:cNvSpPr>
          <p:nvPr>
            <p:ph type="title"/>
          </p:nvPr>
        </p:nvSpPr>
        <p:spPr>
          <a:xfrm>
            <a:off x="289559" y="288123"/>
            <a:ext cx="11665017" cy="597401"/>
          </a:xfrm>
        </p:spPr>
        <p:txBody>
          <a:bodyPr anchor="t" anchorCtr="0">
            <a:normAutofit/>
          </a:bodyPr>
          <a:lstStyle>
            <a:lvl1pPr>
              <a:defRPr sz="3600">
                <a:latin typeface="Arial" panose="020B0604020202020204" pitchFamily="34" charset="0"/>
                <a:cs typeface="Arial" panose="020B0604020202020204" pitchFamily="34" charset="0"/>
              </a:defRPr>
            </a:lvl1pPr>
          </a:lstStyle>
          <a:p>
            <a:r>
              <a:rPr lang="en-US"/>
              <a:t>Click to edit Master title style</a:t>
            </a:r>
            <a:endParaRPr lang="en-GB"/>
          </a:p>
        </p:txBody>
      </p:sp>
    </p:spTree>
    <p:extLst>
      <p:ext uri="{BB962C8B-B14F-4D97-AF65-F5344CB8AC3E}">
        <p14:creationId xmlns:p14="http://schemas.microsoft.com/office/powerpoint/2010/main" val="7199225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FC8110A-F406-4BDF-B863-A65AB20891EF}"/>
              </a:ext>
            </a:extLst>
          </p:cNvPr>
          <p:cNvSpPr>
            <a:spLocks noGrp="1"/>
          </p:cNvSpPr>
          <p:nvPr>
            <p:ph type="sldNum" sz="quarter" idx="12"/>
          </p:nvPr>
        </p:nvSpPr>
        <p:spPr/>
        <p:txBody>
          <a:bodyPr/>
          <a:lstStyle>
            <a:lvl1pPr>
              <a:defRPr>
                <a:solidFill>
                  <a:schemeClr val="tx1"/>
                </a:solidFill>
              </a:defRPr>
            </a:lvl1pPr>
          </a:lstStyle>
          <a:p>
            <a:fld id="{417EC207-573F-4604-93DA-25EBCC9A67C0}" type="slidenum">
              <a:rPr lang="en-GB" smtClean="0"/>
              <a:pPr/>
              <a:t>‹#›</a:t>
            </a:fld>
            <a:endParaRPr lang="en-GB" dirty="0"/>
          </a:p>
        </p:txBody>
      </p:sp>
    </p:spTree>
    <p:extLst>
      <p:ext uri="{BB962C8B-B14F-4D97-AF65-F5344CB8AC3E}">
        <p14:creationId xmlns:p14="http://schemas.microsoft.com/office/powerpoint/2010/main" val="250492394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D520576-D820-47AF-85DB-886C0D27505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5B9BEB8-6F65-4A15-AB4B-637B01B8560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a:p>
        </p:txBody>
      </p:sp>
      <p:sp>
        <p:nvSpPr>
          <p:cNvPr id="4" name="Date Placeholder 3">
            <a:extLst>
              <a:ext uri="{FF2B5EF4-FFF2-40B4-BE49-F238E27FC236}">
                <a16:creationId xmlns:a16="http://schemas.microsoft.com/office/drawing/2014/main" id="{6D29AA13-772A-4C1E-B4FF-07093B3FEF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B2758D-95B7-459E-A81A-E52830EB0B83}" type="datetimeFigureOut">
              <a:rPr lang="en-GB" smtClean="0"/>
              <a:t>04/06/2018</a:t>
            </a:fld>
            <a:endParaRPr lang="en-GB" dirty="0"/>
          </a:p>
        </p:txBody>
      </p:sp>
      <p:sp>
        <p:nvSpPr>
          <p:cNvPr id="5" name="Footer Placeholder 4">
            <a:extLst>
              <a:ext uri="{FF2B5EF4-FFF2-40B4-BE49-F238E27FC236}">
                <a16:creationId xmlns:a16="http://schemas.microsoft.com/office/drawing/2014/main" id="{4AA1B498-7F7C-40C2-A521-334AEFACB94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2919C89D-20AD-4139-9123-7E635B095B3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7EC207-573F-4604-93DA-25EBCC9A67C0}" type="slidenum">
              <a:rPr lang="en-GB" smtClean="0"/>
              <a:t>‹#›</a:t>
            </a:fld>
            <a:endParaRPr lang="en-GB" dirty="0"/>
          </a:p>
        </p:txBody>
      </p:sp>
    </p:spTree>
    <p:extLst>
      <p:ext uri="{BB962C8B-B14F-4D97-AF65-F5344CB8AC3E}">
        <p14:creationId xmlns:p14="http://schemas.microsoft.com/office/powerpoint/2010/main" val="21313722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8.emf"/><Relationship Id="rId13" Type="http://schemas.openxmlformats.org/officeDocument/2006/relationships/image" Target="../media/image13.emf"/><Relationship Id="rId18" Type="http://schemas.openxmlformats.org/officeDocument/2006/relationships/image" Target="../media/image18.emf"/><Relationship Id="rId26" Type="http://schemas.openxmlformats.org/officeDocument/2006/relationships/image" Target="../media/image26.emf"/><Relationship Id="rId3" Type="http://schemas.openxmlformats.org/officeDocument/2006/relationships/image" Target="../media/image3.png"/><Relationship Id="rId21" Type="http://schemas.openxmlformats.org/officeDocument/2006/relationships/image" Target="../media/image21.emf"/><Relationship Id="rId7" Type="http://schemas.openxmlformats.org/officeDocument/2006/relationships/image" Target="../media/image7.emf"/><Relationship Id="rId12" Type="http://schemas.openxmlformats.org/officeDocument/2006/relationships/image" Target="../media/image12.emf"/><Relationship Id="rId17" Type="http://schemas.openxmlformats.org/officeDocument/2006/relationships/image" Target="../media/image17.emf"/><Relationship Id="rId25" Type="http://schemas.openxmlformats.org/officeDocument/2006/relationships/image" Target="../media/image25.emf"/><Relationship Id="rId2" Type="http://schemas.openxmlformats.org/officeDocument/2006/relationships/image" Target="../media/image2.png"/><Relationship Id="rId16" Type="http://schemas.openxmlformats.org/officeDocument/2006/relationships/image" Target="../media/image16.emf"/><Relationship Id="rId20" Type="http://schemas.openxmlformats.org/officeDocument/2006/relationships/image" Target="../media/image20.emf"/><Relationship Id="rId1" Type="http://schemas.openxmlformats.org/officeDocument/2006/relationships/slideLayout" Target="../slideLayouts/slideLayout2.xml"/><Relationship Id="rId6" Type="http://schemas.openxmlformats.org/officeDocument/2006/relationships/image" Target="../media/image6.emf"/><Relationship Id="rId11" Type="http://schemas.openxmlformats.org/officeDocument/2006/relationships/image" Target="../media/image11.emf"/><Relationship Id="rId24" Type="http://schemas.openxmlformats.org/officeDocument/2006/relationships/image" Target="../media/image24.emf"/><Relationship Id="rId5" Type="http://schemas.openxmlformats.org/officeDocument/2006/relationships/image" Target="../media/image5.emf"/><Relationship Id="rId15" Type="http://schemas.openxmlformats.org/officeDocument/2006/relationships/image" Target="../media/image15.emf"/><Relationship Id="rId23" Type="http://schemas.openxmlformats.org/officeDocument/2006/relationships/image" Target="../media/image23.emf"/><Relationship Id="rId10" Type="http://schemas.openxmlformats.org/officeDocument/2006/relationships/image" Target="../media/image10.emf"/><Relationship Id="rId19" Type="http://schemas.openxmlformats.org/officeDocument/2006/relationships/image" Target="../media/image19.emf"/><Relationship Id="rId4" Type="http://schemas.openxmlformats.org/officeDocument/2006/relationships/image" Target="../media/image4.emf"/><Relationship Id="rId9" Type="http://schemas.openxmlformats.org/officeDocument/2006/relationships/image" Target="../media/image9.emf"/><Relationship Id="rId14" Type="http://schemas.openxmlformats.org/officeDocument/2006/relationships/image" Target="../media/image14.emf"/><Relationship Id="rId22" Type="http://schemas.openxmlformats.org/officeDocument/2006/relationships/image" Target="../media/image22.emf"/><Relationship Id="rId27" Type="http://schemas.openxmlformats.org/officeDocument/2006/relationships/image" Target="../media/image27.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event.on24.com/eventRegistration/EventLobbyServlet?target=reg20.jsp&amp;referrer=https%3A%2F%2Fwww.comsoc.org%2Fieee-comsoc-webcast&amp;eventid=1678349&amp;sessionid=1&amp;key=E3F65BF283B30BE2E0566B2550968BA3&amp;regTag=&amp;sourcepage=register" TargetMode="External"/><Relationship Id="rId2" Type="http://schemas.openxmlformats.org/officeDocument/2006/relationships/hyperlink" Target="https://event.on24.com/eventRegistration/EventLobbyServlet?target=reg20.jsp&amp;referrer=https%3A%2F%2Fwww.comsoc.org%2Fieee-comsoc-webcast&amp;eventid=1655226&amp;sessionid=1&amp;key=1965C3FC225758E6FD54E97E6B32480E&amp;regTag=&amp;sourcepage=register"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EAAB3BE-6652-4EA7-90EC-2D9713BCD026}"/>
              </a:ext>
            </a:extLst>
          </p:cNvPr>
          <p:cNvSpPr/>
          <p:nvPr/>
        </p:nvSpPr>
        <p:spPr>
          <a:xfrm>
            <a:off x="452283" y="322458"/>
            <a:ext cx="11454581" cy="646331"/>
          </a:xfrm>
          <a:prstGeom prst="rect">
            <a:avLst/>
          </a:prstGeom>
        </p:spPr>
        <p:txBody>
          <a:bodyPr wrap="square">
            <a:spAutoFit/>
          </a:bodyPr>
          <a:lstStyle/>
          <a:p>
            <a:pPr>
              <a:tabLst>
                <a:tab pos="360045" algn="l"/>
              </a:tabLst>
            </a:pPr>
            <a:r>
              <a:rPr lang="en-GB" b="1" dirty="0">
                <a:latin typeface="Arial" panose="020B0604020202020204" pitchFamily="34" charset="0"/>
                <a:ea typeface="Times New Roman" panose="02020603050405020304" pitchFamily="18" charset="0"/>
              </a:rPr>
              <a:t>3GPP TSG RAN Meeting #80				</a:t>
            </a:r>
            <a:r>
              <a:rPr lang="en-GB" b="1" dirty="0">
                <a:latin typeface="Arial" panose="020B0604020202020204" pitchFamily="34" charset="0"/>
                <a:ea typeface="MS Mincho" panose="02020609040205080304" pitchFamily="49" charset="-128"/>
              </a:rPr>
              <a:t>				</a:t>
            </a:r>
            <a:r>
              <a:rPr lang="en-GB" b="1" dirty="0">
                <a:latin typeface="Arial" panose="020B0604020202020204" pitchFamily="34" charset="0"/>
                <a:ea typeface="Times New Roman" panose="02020603050405020304" pitchFamily="18" charset="0"/>
              </a:rPr>
              <a:t>RP-181129</a:t>
            </a:r>
            <a:endParaRPr lang="en-GB" sz="1100" dirty="0">
              <a:effectLst/>
              <a:latin typeface="Times New Roman" panose="02020603050405020304" pitchFamily="18" charset="0"/>
              <a:ea typeface="Times New Roman" panose="02020603050405020304" pitchFamily="18" charset="0"/>
            </a:endParaRPr>
          </a:p>
          <a:p>
            <a:pPr hangingPunct="0">
              <a:spcAft>
                <a:spcPts val="900"/>
              </a:spcAft>
              <a:tabLst>
                <a:tab pos="360045" algn="l"/>
              </a:tabLst>
            </a:pPr>
            <a:r>
              <a:rPr lang="en-GB" b="1" dirty="0">
                <a:latin typeface="Arial" panose="020B0604020202020204" pitchFamily="34" charset="0"/>
                <a:ea typeface="Times New Roman" panose="02020603050405020304" pitchFamily="18" charset="0"/>
              </a:rPr>
              <a:t>La Jolla, USA, June 11 - 14, 2018</a:t>
            </a:r>
            <a:endParaRPr lang="en-GB" sz="1100" dirty="0">
              <a:effectLst/>
              <a:latin typeface="Times New Roman" panose="02020603050405020304" pitchFamily="18" charset="0"/>
              <a:ea typeface="Times New Roman" panose="02020603050405020304" pitchFamily="18" charset="0"/>
            </a:endParaRPr>
          </a:p>
        </p:txBody>
      </p:sp>
      <p:sp>
        <p:nvSpPr>
          <p:cNvPr id="5" name="Rectangle 4">
            <a:extLst>
              <a:ext uri="{FF2B5EF4-FFF2-40B4-BE49-F238E27FC236}">
                <a16:creationId xmlns:a16="http://schemas.microsoft.com/office/drawing/2014/main" id="{297FEA76-EC4B-4A20-A419-D57F80A63AA8}"/>
              </a:ext>
            </a:extLst>
          </p:cNvPr>
          <p:cNvSpPr/>
          <p:nvPr/>
        </p:nvSpPr>
        <p:spPr>
          <a:xfrm>
            <a:off x="452282" y="1180873"/>
            <a:ext cx="11356259" cy="1546577"/>
          </a:xfrm>
          <a:prstGeom prst="rect">
            <a:avLst/>
          </a:prstGeom>
        </p:spPr>
        <p:txBody>
          <a:bodyPr wrap="square">
            <a:spAutoFit/>
          </a:bodyPr>
          <a:lstStyle/>
          <a:p>
            <a:pPr hangingPunct="0">
              <a:spcAft>
                <a:spcPts val="900"/>
              </a:spcAft>
              <a:tabLst>
                <a:tab pos="360045" algn="l"/>
              </a:tabLst>
            </a:pPr>
            <a:r>
              <a:rPr lang="en-US" b="1" dirty="0">
                <a:latin typeface="Arial" panose="020B0604020202020204" pitchFamily="34" charset="0"/>
                <a:ea typeface="Times New Roman" panose="02020603050405020304" pitchFamily="18" charset="0"/>
                <a:cs typeface="Times New Roman" panose="02020603050405020304" pitchFamily="18" charset="0"/>
              </a:rPr>
              <a:t>Agenda Item:</a:t>
            </a:r>
            <a:r>
              <a:rPr lang="en-US" dirty="0">
                <a:latin typeface="Arial" panose="020B0604020202020204" pitchFamily="34" charset="0"/>
                <a:ea typeface="Times New Roman" panose="02020603050405020304" pitchFamily="18" charset="0"/>
                <a:cs typeface="Times New Roman" panose="02020603050405020304" pitchFamily="18" charset="0"/>
              </a:rPr>
              <a:t>	</a:t>
            </a:r>
            <a:r>
              <a:rPr lang="en-US" b="1" dirty="0">
                <a:latin typeface="Arial" panose="020B0604020202020204" pitchFamily="34" charset="0"/>
                <a:ea typeface="Times New Roman" panose="02020603050405020304" pitchFamily="18" charset="0"/>
                <a:cs typeface="Times New Roman" panose="02020603050405020304" pitchFamily="18" charset="0"/>
              </a:rPr>
              <a:t>	9.2.4</a:t>
            </a:r>
            <a:endParaRPr lang="en-GB" dirty="0">
              <a:latin typeface="Times New Roman" panose="02020603050405020304" pitchFamily="18" charset="0"/>
              <a:ea typeface="Times New Roman" panose="02020603050405020304" pitchFamily="18" charset="0"/>
            </a:endParaRPr>
          </a:p>
          <a:p>
            <a:pPr hangingPunct="0">
              <a:spcAft>
                <a:spcPts val="900"/>
              </a:spcAft>
              <a:tabLst>
                <a:tab pos="360045" algn="l"/>
              </a:tabLst>
            </a:pPr>
            <a:r>
              <a:rPr lang="en-GB" b="1" dirty="0">
                <a:latin typeface="Arial" panose="020B0604020202020204" pitchFamily="34" charset="0"/>
                <a:ea typeface="Times New Roman" panose="02020603050405020304" pitchFamily="18" charset="0"/>
                <a:cs typeface="Times New Roman" panose="02020603050405020304" pitchFamily="18" charset="0"/>
              </a:rPr>
              <a:t>Source:			Keysight Technologies</a:t>
            </a:r>
            <a:endParaRPr lang="en-GB" dirty="0">
              <a:latin typeface="Times New Roman" panose="02020603050405020304" pitchFamily="18" charset="0"/>
              <a:ea typeface="Times New Roman" panose="02020603050405020304" pitchFamily="18" charset="0"/>
            </a:endParaRPr>
          </a:p>
          <a:p>
            <a:pPr hangingPunct="0">
              <a:spcAft>
                <a:spcPts val="900"/>
              </a:spcAft>
              <a:tabLst>
                <a:tab pos="360045" algn="l"/>
              </a:tabLst>
            </a:pPr>
            <a:r>
              <a:rPr lang="en-GB" b="1" dirty="0">
                <a:latin typeface="Arial" panose="020B0604020202020204" pitchFamily="34" charset="0"/>
                <a:ea typeface="Times New Roman" panose="02020603050405020304" pitchFamily="18" charset="0"/>
                <a:cs typeface="Times New Roman" panose="02020603050405020304" pitchFamily="18" charset="0"/>
              </a:rPr>
              <a:t>Title:</a:t>
            </a:r>
            <a:r>
              <a:rPr lang="en-GB" dirty="0">
                <a:latin typeface="Arial" panose="020B0604020202020204" pitchFamily="34" charset="0"/>
                <a:ea typeface="Times New Roman" panose="02020603050405020304" pitchFamily="18" charset="0"/>
                <a:cs typeface="Times New Roman" panose="02020603050405020304" pitchFamily="18" charset="0"/>
              </a:rPr>
              <a:t>			</a:t>
            </a:r>
            <a:r>
              <a:rPr lang="en-US" b="1">
                <a:latin typeface="Arial" panose="020B0604020202020204" pitchFamily="34" charset="0"/>
                <a:ea typeface="Times New Roman" panose="02020603050405020304" pitchFamily="18" charset="0"/>
                <a:cs typeface="Times New Roman" panose="02020603050405020304" pitchFamily="18" charset="0"/>
              </a:rPr>
              <a:t>Motivation for continued development of OTA requirements and test methods</a:t>
            </a:r>
            <a:endParaRPr lang="en-GB" dirty="0">
              <a:latin typeface="Times New Roman" panose="02020603050405020304" pitchFamily="18" charset="0"/>
              <a:ea typeface="Times New Roman" panose="02020603050405020304" pitchFamily="18" charset="0"/>
            </a:endParaRPr>
          </a:p>
          <a:p>
            <a:pPr hangingPunct="0">
              <a:spcAft>
                <a:spcPts val="900"/>
              </a:spcAft>
              <a:tabLst>
                <a:tab pos="360045" algn="l"/>
              </a:tabLst>
            </a:pPr>
            <a:r>
              <a:rPr lang="en-GB" b="1" dirty="0">
                <a:latin typeface="Arial" panose="020B0604020202020204" pitchFamily="34" charset="0"/>
                <a:ea typeface="Times New Roman" panose="02020603050405020304" pitchFamily="18" charset="0"/>
                <a:cs typeface="Times New Roman" panose="02020603050405020304" pitchFamily="18" charset="0"/>
              </a:rPr>
              <a:t>Document for:</a:t>
            </a:r>
            <a:r>
              <a:rPr lang="en-GB" dirty="0">
                <a:latin typeface="Arial" panose="020B0604020202020204" pitchFamily="34" charset="0"/>
                <a:ea typeface="Times New Roman" panose="02020603050405020304" pitchFamily="18" charset="0"/>
                <a:cs typeface="Times New Roman" panose="02020603050405020304" pitchFamily="18" charset="0"/>
              </a:rPr>
              <a:t>		</a:t>
            </a:r>
            <a:r>
              <a:rPr lang="en-GB" b="1" dirty="0">
                <a:latin typeface="Arial" panose="020B0604020202020204" pitchFamily="34" charset="0"/>
                <a:ea typeface="Times New Roman" panose="02020603050405020304" pitchFamily="18" charset="0"/>
                <a:cs typeface="Times New Roman" panose="02020603050405020304" pitchFamily="18" charset="0"/>
              </a:rPr>
              <a:t>Information</a:t>
            </a:r>
            <a:endParaRPr lang="en-GB" dirty="0">
              <a:latin typeface="Times New Roman" panose="02020603050405020304" pitchFamily="18" charset="0"/>
              <a:ea typeface="Times New Roman" panose="02020603050405020304" pitchFamily="18" charset="0"/>
            </a:endParaRPr>
          </a:p>
        </p:txBody>
      </p:sp>
      <p:sp>
        <p:nvSpPr>
          <p:cNvPr id="6" name="Rectangle 5">
            <a:extLst>
              <a:ext uri="{FF2B5EF4-FFF2-40B4-BE49-F238E27FC236}">
                <a16:creationId xmlns:a16="http://schemas.microsoft.com/office/drawing/2014/main" id="{1E5A0A59-BD7B-4B83-96C1-BF25D902000F}"/>
              </a:ext>
            </a:extLst>
          </p:cNvPr>
          <p:cNvSpPr/>
          <p:nvPr/>
        </p:nvSpPr>
        <p:spPr>
          <a:xfrm>
            <a:off x="2059859" y="3784260"/>
            <a:ext cx="8072283" cy="1077218"/>
          </a:xfrm>
          <a:prstGeom prst="rect">
            <a:avLst/>
          </a:prstGeom>
        </p:spPr>
        <p:txBody>
          <a:bodyPr wrap="square">
            <a:spAutoFit/>
          </a:bodyPr>
          <a:lstStyle/>
          <a:p>
            <a:pPr algn="ctr"/>
            <a:r>
              <a:rPr lang="en-US" sz="3200" b="1" dirty="0">
                <a:latin typeface="Arial" panose="020B0604020202020204" pitchFamily="34" charset="0"/>
                <a:ea typeface="Times New Roman" panose="02020603050405020304" pitchFamily="18" charset="0"/>
                <a:cs typeface="Times New Roman" panose="02020603050405020304" pitchFamily="18" charset="0"/>
              </a:rPr>
              <a:t>Motivation for continued development of OTA requirements and test methods</a:t>
            </a:r>
            <a:endParaRPr lang="en-GB" sz="3200"/>
          </a:p>
        </p:txBody>
      </p:sp>
    </p:spTree>
    <p:extLst>
      <p:ext uri="{BB962C8B-B14F-4D97-AF65-F5344CB8AC3E}">
        <p14:creationId xmlns:p14="http://schemas.microsoft.com/office/powerpoint/2010/main" val="21875316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DB84CC-4891-4514-99D5-45E48F4461A6}"/>
              </a:ext>
            </a:extLst>
          </p:cNvPr>
          <p:cNvSpPr>
            <a:spLocks noGrp="1"/>
          </p:cNvSpPr>
          <p:nvPr>
            <p:ph type="title"/>
          </p:nvPr>
        </p:nvSpPr>
        <p:spPr/>
        <p:txBody>
          <a:bodyPr>
            <a:noAutofit/>
          </a:bodyPr>
          <a:lstStyle/>
          <a:p>
            <a:r>
              <a:rPr lang="en-GB" dirty="0"/>
              <a:t>The OTA opportunity for 5G NR @ FR1</a:t>
            </a:r>
            <a:br>
              <a:rPr lang="en-GB" dirty="0"/>
            </a:br>
            <a:r>
              <a:rPr lang="en-GB" dirty="0"/>
              <a:t>Moving to a closed loop metric</a:t>
            </a:r>
          </a:p>
        </p:txBody>
      </p:sp>
      <p:sp>
        <p:nvSpPr>
          <p:cNvPr id="3" name="Content Placeholder 2">
            <a:extLst>
              <a:ext uri="{FF2B5EF4-FFF2-40B4-BE49-F238E27FC236}">
                <a16:creationId xmlns:a16="http://schemas.microsoft.com/office/drawing/2014/main" id="{31074F2F-CB72-4AC3-9E51-BBCC083068E5}"/>
              </a:ext>
            </a:extLst>
          </p:cNvPr>
          <p:cNvSpPr>
            <a:spLocks noGrp="1"/>
          </p:cNvSpPr>
          <p:nvPr>
            <p:ph idx="1"/>
          </p:nvPr>
        </p:nvSpPr>
        <p:spPr>
          <a:xfrm>
            <a:off x="289560" y="1344361"/>
            <a:ext cx="11665016" cy="4909294"/>
          </a:xfrm>
        </p:spPr>
        <p:txBody>
          <a:bodyPr>
            <a:normAutofit/>
          </a:bodyPr>
          <a:lstStyle/>
          <a:p>
            <a:r>
              <a:rPr lang="en-GB" sz="2400" dirty="0"/>
              <a:t>The existing LTE metric Total Radiated Multi-antenna Sensitivity (TRMS) is slow to measure and is not representative of normal closed loop network operation</a:t>
            </a:r>
          </a:p>
        </p:txBody>
      </p:sp>
      <p:grpSp>
        <p:nvGrpSpPr>
          <p:cNvPr id="29" name="Group 28">
            <a:extLst>
              <a:ext uri="{FF2B5EF4-FFF2-40B4-BE49-F238E27FC236}">
                <a16:creationId xmlns:a16="http://schemas.microsoft.com/office/drawing/2014/main" id="{48D5C483-7A24-4EB5-9F41-2EDF8326C8BB}"/>
              </a:ext>
            </a:extLst>
          </p:cNvPr>
          <p:cNvGrpSpPr/>
          <p:nvPr/>
        </p:nvGrpSpPr>
        <p:grpSpPr>
          <a:xfrm>
            <a:off x="170129" y="2316589"/>
            <a:ext cx="8483608" cy="4261945"/>
            <a:chOff x="1648364" y="2140662"/>
            <a:chExt cx="9130199" cy="4717338"/>
          </a:xfrm>
        </p:grpSpPr>
        <p:sp>
          <p:nvSpPr>
            <p:cNvPr id="4" name="Freeform: Shape 3">
              <a:extLst>
                <a:ext uri="{FF2B5EF4-FFF2-40B4-BE49-F238E27FC236}">
                  <a16:creationId xmlns:a16="http://schemas.microsoft.com/office/drawing/2014/main" id="{18549810-242C-4BBD-9E46-70CF61F3D2CD}"/>
                </a:ext>
              </a:extLst>
            </p:cNvPr>
            <p:cNvSpPr/>
            <p:nvPr/>
          </p:nvSpPr>
          <p:spPr>
            <a:xfrm flipH="1">
              <a:off x="2440547" y="4524222"/>
              <a:ext cx="7158029" cy="2030820"/>
            </a:xfrm>
            <a:custGeom>
              <a:avLst/>
              <a:gdLst>
                <a:gd name="connsiteX0" fmla="*/ 0 w 2647507"/>
                <a:gd name="connsiteY0" fmla="*/ 0 h 1339703"/>
                <a:gd name="connsiteX1" fmla="*/ 925033 w 2647507"/>
                <a:gd name="connsiteY1" fmla="*/ 10633 h 1339703"/>
                <a:gd name="connsiteX2" fmla="*/ 1350335 w 2647507"/>
                <a:gd name="connsiteY2" fmla="*/ 138224 h 1339703"/>
                <a:gd name="connsiteX3" fmla="*/ 1722475 w 2647507"/>
                <a:gd name="connsiteY3" fmla="*/ 382773 h 1339703"/>
                <a:gd name="connsiteX4" fmla="*/ 2190307 w 2647507"/>
                <a:gd name="connsiteY4" fmla="*/ 808075 h 1339703"/>
                <a:gd name="connsiteX5" fmla="*/ 2647507 w 2647507"/>
                <a:gd name="connsiteY5" fmla="*/ 1339703 h 1339703"/>
                <a:gd name="connsiteX0" fmla="*/ 0 w 2647507"/>
                <a:gd name="connsiteY0" fmla="*/ 0 h 1339703"/>
                <a:gd name="connsiteX1" fmla="*/ 925033 w 2647507"/>
                <a:gd name="connsiteY1" fmla="*/ 37974 h 1339703"/>
                <a:gd name="connsiteX2" fmla="*/ 1350335 w 2647507"/>
                <a:gd name="connsiteY2" fmla="*/ 138224 h 1339703"/>
                <a:gd name="connsiteX3" fmla="*/ 1722475 w 2647507"/>
                <a:gd name="connsiteY3" fmla="*/ 382773 h 1339703"/>
                <a:gd name="connsiteX4" fmla="*/ 2190307 w 2647507"/>
                <a:gd name="connsiteY4" fmla="*/ 808075 h 1339703"/>
                <a:gd name="connsiteX5" fmla="*/ 2647507 w 2647507"/>
                <a:gd name="connsiteY5" fmla="*/ 1339703 h 1339703"/>
                <a:gd name="connsiteX0" fmla="*/ 0 w 2647507"/>
                <a:gd name="connsiteY0" fmla="*/ 0 h 1339703"/>
                <a:gd name="connsiteX1" fmla="*/ 383209 w 2647507"/>
                <a:gd name="connsiteY1" fmla="*/ 10936 h 1339703"/>
                <a:gd name="connsiteX2" fmla="*/ 925033 w 2647507"/>
                <a:gd name="connsiteY2" fmla="*/ 37974 h 1339703"/>
                <a:gd name="connsiteX3" fmla="*/ 1350335 w 2647507"/>
                <a:gd name="connsiteY3" fmla="*/ 138224 h 1339703"/>
                <a:gd name="connsiteX4" fmla="*/ 1722475 w 2647507"/>
                <a:gd name="connsiteY4" fmla="*/ 382773 h 1339703"/>
                <a:gd name="connsiteX5" fmla="*/ 2190307 w 2647507"/>
                <a:gd name="connsiteY5" fmla="*/ 808075 h 1339703"/>
                <a:gd name="connsiteX6" fmla="*/ 2647507 w 2647507"/>
                <a:gd name="connsiteY6" fmla="*/ 1339703 h 1339703"/>
                <a:gd name="connsiteX0" fmla="*/ 0 w 3759367"/>
                <a:gd name="connsiteY0" fmla="*/ 0 h 1334235"/>
                <a:gd name="connsiteX1" fmla="*/ 1495069 w 3759367"/>
                <a:gd name="connsiteY1" fmla="*/ 5468 h 1334235"/>
                <a:gd name="connsiteX2" fmla="*/ 2036893 w 3759367"/>
                <a:gd name="connsiteY2" fmla="*/ 32506 h 1334235"/>
                <a:gd name="connsiteX3" fmla="*/ 2462195 w 3759367"/>
                <a:gd name="connsiteY3" fmla="*/ 132756 h 1334235"/>
                <a:gd name="connsiteX4" fmla="*/ 2834335 w 3759367"/>
                <a:gd name="connsiteY4" fmla="*/ 377305 h 1334235"/>
                <a:gd name="connsiteX5" fmla="*/ 3302167 w 3759367"/>
                <a:gd name="connsiteY5" fmla="*/ 802607 h 1334235"/>
                <a:gd name="connsiteX6" fmla="*/ 3759367 w 3759367"/>
                <a:gd name="connsiteY6" fmla="*/ 1334235 h 1334235"/>
                <a:gd name="connsiteX0" fmla="*/ 0 w 3313190"/>
                <a:gd name="connsiteY0" fmla="*/ 0 h 1356108"/>
                <a:gd name="connsiteX1" fmla="*/ 1495069 w 3313190"/>
                <a:gd name="connsiteY1" fmla="*/ 5468 h 1356108"/>
                <a:gd name="connsiteX2" fmla="*/ 2036893 w 3313190"/>
                <a:gd name="connsiteY2" fmla="*/ 32506 h 1356108"/>
                <a:gd name="connsiteX3" fmla="*/ 2462195 w 3313190"/>
                <a:gd name="connsiteY3" fmla="*/ 132756 h 1356108"/>
                <a:gd name="connsiteX4" fmla="*/ 2834335 w 3313190"/>
                <a:gd name="connsiteY4" fmla="*/ 377305 h 1356108"/>
                <a:gd name="connsiteX5" fmla="*/ 3302167 w 3313190"/>
                <a:gd name="connsiteY5" fmla="*/ 802607 h 1356108"/>
                <a:gd name="connsiteX6" fmla="*/ 3244272 w 3313190"/>
                <a:gd name="connsiteY6" fmla="*/ 1356108 h 1356108"/>
                <a:gd name="connsiteX0" fmla="*/ 0 w 3244272"/>
                <a:gd name="connsiteY0" fmla="*/ 0 h 1356108"/>
                <a:gd name="connsiteX1" fmla="*/ 1495069 w 3244272"/>
                <a:gd name="connsiteY1" fmla="*/ 5468 h 1356108"/>
                <a:gd name="connsiteX2" fmla="*/ 2036893 w 3244272"/>
                <a:gd name="connsiteY2" fmla="*/ 32506 h 1356108"/>
                <a:gd name="connsiteX3" fmla="*/ 2462195 w 3244272"/>
                <a:gd name="connsiteY3" fmla="*/ 132756 h 1356108"/>
                <a:gd name="connsiteX4" fmla="*/ 2834335 w 3244272"/>
                <a:gd name="connsiteY4" fmla="*/ 377305 h 1356108"/>
                <a:gd name="connsiteX5" fmla="*/ 2928470 w 3244272"/>
                <a:gd name="connsiteY5" fmla="*/ 835416 h 1356108"/>
                <a:gd name="connsiteX6" fmla="*/ 3244272 w 3244272"/>
                <a:gd name="connsiteY6" fmla="*/ 1356108 h 1356108"/>
                <a:gd name="connsiteX0" fmla="*/ 0 w 3244272"/>
                <a:gd name="connsiteY0" fmla="*/ 0 h 1356108"/>
                <a:gd name="connsiteX1" fmla="*/ 1495069 w 3244272"/>
                <a:gd name="connsiteY1" fmla="*/ 5468 h 1356108"/>
                <a:gd name="connsiteX2" fmla="*/ 2036893 w 3244272"/>
                <a:gd name="connsiteY2" fmla="*/ 32506 h 1356108"/>
                <a:gd name="connsiteX3" fmla="*/ 2462195 w 3244272"/>
                <a:gd name="connsiteY3" fmla="*/ 132756 h 1356108"/>
                <a:gd name="connsiteX4" fmla="*/ 2652537 w 3244272"/>
                <a:gd name="connsiteY4" fmla="*/ 404646 h 1356108"/>
                <a:gd name="connsiteX5" fmla="*/ 2928470 w 3244272"/>
                <a:gd name="connsiteY5" fmla="*/ 835416 h 1356108"/>
                <a:gd name="connsiteX6" fmla="*/ 3244272 w 3244272"/>
                <a:gd name="connsiteY6" fmla="*/ 1356108 h 1356108"/>
                <a:gd name="connsiteX0" fmla="*/ 0 w 3244272"/>
                <a:gd name="connsiteY0" fmla="*/ 0 h 1356108"/>
                <a:gd name="connsiteX1" fmla="*/ 1495069 w 3244272"/>
                <a:gd name="connsiteY1" fmla="*/ 5468 h 1356108"/>
                <a:gd name="connsiteX2" fmla="*/ 2036893 w 3244272"/>
                <a:gd name="connsiteY2" fmla="*/ 32506 h 1356108"/>
                <a:gd name="connsiteX3" fmla="*/ 2401596 w 3244272"/>
                <a:gd name="connsiteY3" fmla="*/ 143693 h 1356108"/>
                <a:gd name="connsiteX4" fmla="*/ 2652537 w 3244272"/>
                <a:gd name="connsiteY4" fmla="*/ 404646 h 1356108"/>
                <a:gd name="connsiteX5" fmla="*/ 2928470 w 3244272"/>
                <a:gd name="connsiteY5" fmla="*/ 835416 h 1356108"/>
                <a:gd name="connsiteX6" fmla="*/ 3244272 w 3244272"/>
                <a:gd name="connsiteY6" fmla="*/ 1356108 h 1356108"/>
                <a:gd name="connsiteX0" fmla="*/ 0 w 6991338"/>
                <a:gd name="connsiteY0" fmla="*/ 0 h 1356108"/>
                <a:gd name="connsiteX1" fmla="*/ 5242135 w 6991338"/>
                <a:gd name="connsiteY1" fmla="*/ 5468 h 1356108"/>
                <a:gd name="connsiteX2" fmla="*/ 5783959 w 6991338"/>
                <a:gd name="connsiteY2" fmla="*/ 32506 h 1356108"/>
                <a:gd name="connsiteX3" fmla="*/ 6148662 w 6991338"/>
                <a:gd name="connsiteY3" fmla="*/ 143693 h 1356108"/>
                <a:gd name="connsiteX4" fmla="*/ 6399603 w 6991338"/>
                <a:gd name="connsiteY4" fmla="*/ 404646 h 1356108"/>
                <a:gd name="connsiteX5" fmla="*/ 6675536 w 6991338"/>
                <a:gd name="connsiteY5" fmla="*/ 835416 h 1356108"/>
                <a:gd name="connsiteX6" fmla="*/ 6991338 w 6991338"/>
                <a:gd name="connsiteY6" fmla="*/ 1356108 h 1356108"/>
                <a:gd name="connsiteX0" fmla="*/ 0 w 6799439"/>
                <a:gd name="connsiteY0" fmla="*/ 0 h 1044422"/>
                <a:gd name="connsiteX1" fmla="*/ 5242135 w 6799439"/>
                <a:gd name="connsiteY1" fmla="*/ 5468 h 1044422"/>
                <a:gd name="connsiteX2" fmla="*/ 5783959 w 6799439"/>
                <a:gd name="connsiteY2" fmla="*/ 32506 h 1044422"/>
                <a:gd name="connsiteX3" fmla="*/ 6148662 w 6799439"/>
                <a:gd name="connsiteY3" fmla="*/ 143693 h 1044422"/>
                <a:gd name="connsiteX4" fmla="*/ 6399603 w 6799439"/>
                <a:gd name="connsiteY4" fmla="*/ 404646 h 1044422"/>
                <a:gd name="connsiteX5" fmla="*/ 6675536 w 6799439"/>
                <a:gd name="connsiteY5" fmla="*/ 835416 h 1044422"/>
                <a:gd name="connsiteX6" fmla="*/ 6799439 w 6799439"/>
                <a:gd name="connsiteY6" fmla="*/ 1044422 h 1044422"/>
                <a:gd name="connsiteX0" fmla="*/ 0 w 6799439"/>
                <a:gd name="connsiteY0" fmla="*/ 0 h 1044422"/>
                <a:gd name="connsiteX1" fmla="*/ 5242135 w 6799439"/>
                <a:gd name="connsiteY1" fmla="*/ 5468 h 1044422"/>
                <a:gd name="connsiteX2" fmla="*/ 6148662 w 6799439"/>
                <a:gd name="connsiteY2" fmla="*/ 143693 h 1044422"/>
                <a:gd name="connsiteX3" fmla="*/ 6399603 w 6799439"/>
                <a:gd name="connsiteY3" fmla="*/ 404646 h 1044422"/>
                <a:gd name="connsiteX4" fmla="*/ 6675536 w 6799439"/>
                <a:gd name="connsiteY4" fmla="*/ 835416 h 1044422"/>
                <a:gd name="connsiteX5" fmla="*/ 6799439 w 6799439"/>
                <a:gd name="connsiteY5" fmla="*/ 1044422 h 1044422"/>
                <a:gd name="connsiteX0" fmla="*/ 0 w 6799439"/>
                <a:gd name="connsiteY0" fmla="*/ 0 h 1044422"/>
                <a:gd name="connsiteX1" fmla="*/ 5242135 w 6799439"/>
                <a:gd name="connsiteY1" fmla="*/ 5468 h 1044422"/>
                <a:gd name="connsiteX2" fmla="*/ 6399603 w 6799439"/>
                <a:gd name="connsiteY2" fmla="*/ 404646 h 1044422"/>
                <a:gd name="connsiteX3" fmla="*/ 6675536 w 6799439"/>
                <a:gd name="connsiteY3" fmla="*/ 835416 h 1044422"/>
                <a:gd name="connsiteX4" fmla="*/ 6799439 w 6799439"/>
                <a:gd name="connsiteY4" fmla="*/ 1044422 h 1044422"/>
                <a:gd name="connsiteX0" fmla="*/ 0 w 6799439"/>
                <a:gd name="connsiteY0" fmla="*/ 0 h 1044422"/>
                <a:gd name="connsiteX1" fmla="*/ 5242135 w 6799439"/>
                <a:gd name="connsiteY1" fmla="*/ 5468 h 1044422"/>
                <a:gd name="connsiteX2" fmla="*/ 6399603 w 6799439"/>
                <a:gd name="connsiteY2" fmla="*/ 404646 h 1044422"/>
                <a:gd name="connsiteX3" fmla="*/ 6675536 w 6799439"/>
                <a:gd name="connsiteY3" fmla="*/ 835416 h 1044422"/>
                <a:gd name="connsiteX4" fmla="*/ 6799439 w 6799439"/>
                <a:gd name="connsiteY4" fmla="*/ 1044422 h 1044422"/>
                <a:gd name="connsiteX0" fmla="*/ 0 w 6799439"/>
                <a:gd name="connsiteY0" fmla="*/ 0 h 1044422"/>
                <a:gd name="connsiteX1" fmla="*/ 5242135 w 6799439"/>
                <a:gd name="connsiteY1" fmla="*/ 5468 h 1044422"/>
                <a:gd name="connsiteX2" fmla="*/ 6399603 w 6799439"/>
                <a:gd name="connsiteY2" fmla="*/ 404646 h 1044422"/>
                <a:gd name="connsiteX3" fmla="*/ 6675536 w 6799439"/>
                <a:gd name="connsiteY3" fmla="*/ 835416 h 1044422"/>
                <a:gd name="connsiteX4" fmla="*/ 6799439 w 6799439"/>
                <a:gd name="connsiteY4" fmla="*/ 1044422 h 1044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9439" h="1044422">
                  <a:moveTo>
                    <a:pt x="0" y="0"/>
                  </a:moveTo>
                  <a:lnTo>
                    <a:pt x="5242135" y="5468"/>
                  </a:lnTo>
                  <a:cubicBezTo>
                    <a:pt x="6308735" y="72909"/>
                    <a:pt x="6321891" y="272955"/>
                    <a:pt x="6399603" y="404646"/>
                  </a:cubicBezTo>
                  <a:cubicBezTo>
                    <a:pt x="6477315" y="536337"/>
                    <a:pt x="6608897" y="728787"/>
                    <a:pt x="6675536" y="835416"/>
                  </a:cubicBezTo>
                  <a:cubicBezTo>
                    <a:pt x="6742175" y="942045"/>
                    <a:pt x="6647925" y="858352"/>
                    <a:pt x="6799439" y="1044422"/>
                  </a:cubicBez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Freeform: Shape 4">
              <a:extLst>
                <a:ext uri="{FF2B5EF4-FFF2-40B4-BE49-F238E27FC236}">
                  <a16:creationId xmlns:a16="http://schemas.microsoft.com/office/drawing/2014/main" id="{4B5BF718-6BBE-4111-A9DD-48F98720FE8D}"/>
                </a:ext>
              </a:extLst>
            </p:cNvPr>
            <p:cNvSpPr/>
            <p:nvPr/>
          </p:nvSpPr>
          <p:spPr>
            <a:xfrm flipH="1">
              <a:off x="3056860" y="4360529"/>
              <a:ext cx="6530708" cy="2200941"/>
            </a:xfrm>
            <a:custGeom>
              <a:avLst/>
              <a:gdLst>
                <a:gd name="connsiteX0" fmla="*/ 0 w 2647507"/>
                <a:gd name="connsiteY0" fmla="*/ 0 h 1339703"/>
                <a:gd name="connsiteX1" fmla="*/ 925033 w 2647507"/>
                <a:gd name="connsiteY1" fmla="*/ 10633 h 1339703"/>
                <a:gd name="connsiteX2" fmla="*/ 1350335 w 2647507"/>
                <a:gd name="connsiteY2" fmla="*/ 138224 h 1339703"/>
                <a:gd name="connsiteX3" fmla="*/ 1722475 w 2647507"/>
                <a:gd name="connsiteY3" fmla="*/ 382773 h 1339703"/>
                <a:gd name="connsiteX4" fmla="*/ 2190307 w 2647507"/>
                <a:gd name="connsiteY4" fmla="*/ 808075 h 1339703"/>
                <a:gd name="connsiteX5" fmla="*/ 2647507 w 2647507"/>
                <a:gd name="connsiteY5" fmla="*/ 1339703 h 1339703"/>
                <a:gd name="connsiteX0" fmla="*/ 0 w 2647507"/>
                <a:gd name="connsiteY0" fmla="*/ 0 h 1339703"/>
                <a:gd name="connsiteX1" fmla="*/ 925033 w 2647507"/>
                <a:gd name="connsiteY1" fmla="*/ 37974 h 1339703"/>
                <a:gd name="connsiteX2" fmla="*/ 1350335 w 2647507"/>
                <a:gd name="connsiteY2" fmla="*/ 138224 h 1339703"/>
                <a:gd name="connsiteX3" fmla="*/ 1722475 w 2647507"/>
                <a:gd name="connsiteY3" fmla="*/ 382773 h 1339703"/>
                <a:gd name="connsiteX4" fmla="*/ 2190307 w 2647507"/>
                <a:gd name="connsiteY4" fmla="*/ 808075 h 1339703"/>
                <a:gd name="connsiteX5" fmla="*/ 2647507 w 2647507"/>
                <a:gd name="connsiteY5" fmla="*/ 1339703 h 1339703"/>
                <a:gd name="connsiteX0" fmla="*/ 0 w 2647507"/>
                <a:gd name="connsiteY0" fmla="*/ 0 h 1339703"/>
                <a:gd name="connsiteX1" fmla="*/ 383209 w 2647507"/>
                <a:gd name="connsiteY1" fmla="*/ 10936 h 1339703"/>
                <a:gd name="connsiteX2" fmla="*/ 925033 w 2647507"/>
                <a:gd name="connsiteY2" fmla="*/ 37974 h 1339703"/>
                <a:gd name="connsiteX3" fmla="*/ 1350335 w 2647507"/>
                <a:gd name="connsiteY3" fmla="*/ 138224 h 1339703"/>
                <a:gd name="connsiteX4" fmla="*/ 1722475 w 2647507"/>
                <a:gd name="connsiteY4" fmla="*/ 382773 h 1339703"/>
                <a:gd name="connsiteX5" fmla="*/ 2190307 w 2647507"/>
                <a:gd name="connsiteY5" fmla="*/ 808075 h 1339703"/>
                <a:gd name="connsiteX6" fmla="*/ 2647507 w 2647507"/>
                <a:gd name="connsiteY6" fmla="*/ 1339703 h 1339703"/>
                <a:gd name="connsiteX0" fmla="*/ 0 w 3759367"/>
                <a:gd name="connsiteY0" fmla="*/ 0 h 1334235"/>
                <a:gd name="connsiteX1" fmla="*/ 1495069 w 3759367"/>
                <a:gd name="connsiteY1" fmla="*/ 5468 h 1334235"/>
                <a:gd name="connsiteX2" fmla="*/ 2036893 w 3759367"/>
                <a:gd name="connsiteY2" fmla="*/ 32506 h 1334235"/>
                <a:gd name="connsiteX3" fmla="*/ 2462195 w 3759367"/>
                <a:gd name="connsiteY3" fmla="*/ 132756 h 1334235"/>
                <a:gd name="connsiteX4" fmla="*/ 2834335 w 3759367"/>
                <a:gd name="connsiteY4" fmla="*/ 377305 h 1334235"/>
                <a:gd name="connsiteX5" fmla="*/ 3302167 w 3759367"/>
                <a:gd name="connsiteY5" fmla="*/ 802607 h 1334235"/>
                <a:gd name="connsiteX6" fmla="*/ 3759367 w 3759367"/>
                <a:gd name="connsiteY6" fmla="*/ 1334235 h 1334235"/>
                <a:gd name="connsiteX0" fmla="*/ 0 w 3313190"/>
                <a:gd name="connsiteY0" fmla="*/ 0 h 1356108"/>
                <a:gd name="connsiteX1" fmla="*/ 1495069 w 3313190"/>
                <a:gd name="connsiteY1" fmla="*/ 5468 h 1356108"/>
                <a:gd name="connsiteX2" fmla="*/ 2036893 w 3313190"/>
                <a:gd name="connsiteY2" fmla="*/ 32506 h 1356108"/>
                <a:gd name="connsiteX3" fmla="*/ 2462195 w 3313190"/>
                <a:gd name="connsiteY3" fmla="*/ 132756 h 1356108"/>
                <a:gd name="connsiteX4" fmla="*/ 2834335 w 3313190"/>
                <a:gd name="connsiteY4" fmla="*/ 377305 h 1356108"/>
                <a:gd name="connsiteX5" fmla="*/ 3302167 w 3313190"/>
                <a:gd name="connsiteY5" fmla="*/ 802607 h 1356108"/>
                <a:gd name="connsiteX6" fmla="*/ 3244272 w 3313190"/>
                <a:gd name="connsiteY6" fmla="*/ 1356108 h 1356108"/>
                <a:gd name="connsiteX0" fmla="*/ 0 w 3244272"/>
                <a:gd name="connsiteY0" fmla="*/ 0 h 1356108"/>
                <a:gd name="connsiteX1" fmla="*/ 1495069 w 3244272"/>
                <a:gd name="connsiteY1" fmla="*/ 5468 h 1356108"/>
                <a:gd name="connsiteX2" fmla="*/ 2036893 w 3244272"/>
                <a:gd name="connsiteY2" fmla="*/ 32506 h 1356108"/>
                <a:gd name="connsiteX3" fmla="*/ 2462195 w 3244272"/>
                <a:gd name="connsiteY3" fmla="*/ 132756 h 1356108"/>
                <a:gd name="connsiteX4" fmla="*/ 2834335 w 3244272"/>
                <a:gd name="connsiteY4" fmla="*/ 377305 h 1356108"/>
                <a:gd name="connsiteX5" fmla="*/ 2928470 w 3244272"/>
                <a:gd name="connsiteY5" fmla="*/ 835416 h 1356108"/>
                <a:gd name="connsiteX6" fmla="*/ 3244272 w 3244272"/>
                <a:gd name="connsiteY6" fmla="*/ 1356108 h 1356108"/>
                <a:gd name="connsiteX0" fmla="*/ 0 w 3244272"/>
                <a:gd name="connsiteY0" fmla="*/ 0 h 1356108"/>
                <a:gd name="connsiteX1" fmla="*/ 1495069 w 3244272"/>
                <a:gd name="connsiteY1" fmla="*/ 5468 h 1356108"/>
                <a:gd name="connsiteX2" fmla="*/ 2036893 w 3244272"/>
                <a:gd name="connsiteY2" fmla="*/ 32506 h 1356108"/>
                <a:gd name="connsiteX3" fmla="*/ 2462195 w 3244272"/>
                <a:gd name="connsiteY3" fmla="*/ 132756 h 1356108"/>
                <a:gd name="connsiteX4" fmla="*/ 2652537 w 3244272"/>
                <a:gd name="connsiteY4" fmla="*/ 404646 h 1356108"/>
                <a:gd name="connsiteX5" fmla="*/ 2928470 w 3244272"/>
                <a:gd name="connsiteY5" fmla="*/ 835416 h 1356108"/>
                <a:gd name="connsiteX6" fmla="*/ 3244272 w 3244272"/>
                <a:gd name="connsiteY6" fmla="*/ 1356108 h 1356108"/>
                <a:gd name="connsiteX0" fmla="*/ 0 w 3244272"/>
                <a:gd name="connsiteY0" fmla="*/ 0 h 1356108"/>
                <a:gd name="connsiteX1" fmla="*/ 1495069 w 3244272"/>
                <a:gd name="connsiteY1" fmla="*/ 5468 h 1356108"/>
                <a:gd name="connsiteX2" fmla="*/ 2036893 w 3244272"/>
                <a:gd name="connsiteY2" fmla="*/ 32506 h 1356108"/>
                <a:gd name="connsiteX3" fmla="*/ 2401596 w 3244272"/>
                <a:gd name="connsiteY3" fmla="*/ 143693 h 1356108"/>
                <a:gd name="connsiteX4" fmla="*/ 2652537 w 3244272"/>
                <a:gd name="connsiteY4" fmla="*/ 404646 h 1356108"/>
                <a:gd name="connsiteX5" fmla="*/ 2928470 w 3244272"/>
                <a:gd name="connsiteY5" fmla="*/ 835416 h 1356108"/>
                <a:gd name="connsiteX6" fmla="*/ 3244272 w 3244272"/>
                <a:gd name="connsiteY6" fmla="*/ 1356108 h 1356108"/>
                <a:gd name="connsiteX0" fmla="*/ 0 w 6355043"/>
                <a:gd name="connsiteY0" fmla="*/ 0 h 1356108"/>
                <a:gd name="connsiteX1" fmla="*/ 4605840 w 6355043"/>
                <a:gd name="connsiteY1" fmla="*/ 5468 h 1356108"/>
                <a:gd name="connsiteX2" fmla="*/ 5147664 w 6355043"/>
                <a:gd name="connsiteY2" fmla="*/ 32506 h 1356108"/>
                <a:gd name="connsiteX3" fmla="*/ 5512367 w 6355043"/>
                <a:gd name="connsiteY3" fmla="*/ 143693 h 1356108"/>
                <a:gd name="connsiteX4" fmla="*/ 5763308 w 6355043"/>
                <a:gd name="connsiteY4" fmla="*/ 404646 h 1356108"/>
                <a:gd name="connsiteX5" fmla="*/ 6039241 w 6355043"/>
                <a:gd name="connsiteY5" fmla="*/ 835416 h 1356108"/>
                <a:gd name="connsiteX6" fmla="*/ 6355043 w 6355043"/>
                <a:gd name="connsiteY6" fmla="*/ 1356108 h 1356108"/>
                <a:gd name="connsiteX0" fmla="*/ 0 w 6203544"/>
                <a:gd name="connsiteY0" fmla="*/ 0 h 1142849"/>
                <a:gd name="connsiteX1" fmla="*/ 4605840 w 6203544"/>
                <a:gd name="connsiteY1" fmla="*/ 5468 h 1142849"/>
                <a:gd name="connsiteX2" fmla="*/ 5147664 w 6203544"/>
                <a:gd name="connsiteY2" fmla="*/ 32506 h 1142849"/>
                <a:gd name="connsiteX3" fmla="*/ 5512367 w 6203544"/>
                <a:gd name="connsiteY3" fmla="*/ 143693 h 1142849"/>
                <a:gd name="connsiteX4" fmla="*/ 5763308 w 6203544"/>
                <a:gd name="connsiteY4" fmla="*/ 404646 h 1142849"/>
                <a:gd name="connsiteX5" fmla="*/ 6039241 w 6203544"/>
                <a:gd name="connsiteY5" fmla="*/ 835416 h 1142849"/>
                <a:gd name="connsiteX6" fmla="*/ 6203544 w 6203544"/>
                <a:gd name="connsiteY6" fmla="*/ 1142849 h 1142849"/>
                <a:gd name="connsiteX0" fmla="*/ 0 w 6213644"/>
                <a:gd name="connsiteY0" fmla="*/ 0 h 1142849"/>
                <a:gd name="connsiteX1" fmla="*/ 4605840 w 6213644"/>
                <a:gd name="connsiteY1" fmla="*/ 5468 h 1142849"/>
                <a:gd name="connsiteX2" fmla="*/ 5147664 w 6213644"/>
                <a:gd name="connsiteY2" fmla="*/ 32506 h 1142849"/>
                <a:gd name="connsiteX3" fmla="*/ 5512367 w 6213644"/>
                <a:gd name="connsiteY3" fmla="*/ 143693 h 1142849"/>
                <a:gd name="connsiteX4" fmla="*/ 5763308 w 6213644"/>
                <a:gd name="connsiteY4" fmla="*/ 404646 h 1142849"/>
                <a:gd name="connsiteX5" fmla="*/ 6039241 w 6213644"/>
                <a:gd name="connsiteY5" fmla="*/ 835416 h 1142849"/>
                <a:gd name="connsiteX6" fmla="*/ 6213644 w 6213644"/>
                <a:gd name="connsiteY6" fmla="*/ 1142849 h 1142849"/>
                <a:gd name="connsiteX0" fmla="*/ 0 w 6183345"/>
                <a:gd name="connsiteY0" fmla="*/ 0 h 1126445"/>
                <a:gd name="connsiteX1" fmla="*/ 4605840 w 6183345"/>
                <a:gd name="connsiteY1" fmla="*/ 5468 h 1126445"/>
                <a:gd name="connsiteX2" fmla="*/ 5147664 w 6183345"/>
                <a:gd name="connsiteY2" fmla="*/ 32506 h 1126445"/>
                <a:gd name="connsiteX3" fmla="*/ 5512367 w 6183345"/>
                <a:gd name="connsiteY3" fmla="*/ 143693 h 1126445"/>
                <a:gd name="connsiteX4" fmla="*/ 5763308 w 6183345"/>
                <a:gd name="connsiteY4" fmla="*/ 404646 h 1126445"/>
                <a:gd name="connsiteX5" fmla="*/ 6039241 w 6183345"/>
                <a:gd name="connsiteY5" fmla="*/ 835416 h 1126445"/>
                <a:gd name="connsiteX6" fmla="*/ 6183345 w 6183345"/>
                <a:gd name="connsiteY6" fmla="*/ 1126445 h 1126445"/>
                <a:gd name="connsiteX0" fmla="*/ 0 w 6203545"/>
                <a:gd name="connsiteY0" fmla="*/ 0 h 1131913"/>
                <a:gd name="connsiteX1" fmla="*/ 4605840 w 6203545"/>
                <a:gd name="connsiteY1" fmla="*/ 5468 h 1131913"/>
                <a:gd name="connsiteX2" fmla="*/ 5147664 w 6203545"/>
                <a:gd name="connsiteY2" fmla="*/ 32506 h 1131913"/>
                <a:gd name="connsiteX3" fmla="*/ 5512367 w 6203545"/>
                <a:gd name="connsiteY3" fmla="*/ 143693 h 1131913"/>
                <a:gd name="connsiteX4" fmla="*/ 5763308 w 6203545"/>
                <a:gd name="connsiteY4" fmla="*/ 404646 h 1131913"/>
                <a:gd name="connsiteX5" fmla="*/ 6039241 w 6203545"/>
                <a:gd name="connsiteY5" fmla="*/ 835416 h 1131913"/>
                <a:gd name="connsiteX6" fmla="*/ 6203545 w 6203545"/>
                <a:gd name="connsiteY6" fmla="*/ 1131913 h 1131913"/>
                <a:gd name="connsiteX0" fmla="*/ 0 w 6203545"/>
                <a:gd name="connsiteY0" fmla="*/ 0 h 1131913"/>
                <a:gd name="connsiteX1" fmla="*/ 4605840 w 6203545"/>
                <a:gd name="connsiteY1" fmla="*/ 5468 h 1131913"/>
                <a:gd name="connsiteX2" fmla="*/ 5147664 w 6203545"/>
                <a:gd name="connsiteY2" fmla="*/ 32506 h 1131913"/>
                <a:gd name="connsiteX3" fmla="*/ 5512367 w 6203545"/>
                <a:gd name="connsiteY3" fmla="*/ 143693 h 1131913"/>
                <a:gd name="connsiteX4" fmla="*/ 5763308 w 6203545"/>
                <a:gd name="connsiteY4" fmla="*/ 404646 h 1131913"/>
                <a:gd name="connsiteX5" fmla="*/ 6039241 w 6203545"/>
                <a:gd name="connsiteY5" fmla="*/ 835416 h 1131913"/>
                <a:gd name="connsiteX6" fmla="*/ 6203545 w 6203545"/>
                <a:gd name="connsiteY6" fmla="*/ 1131913 h 1131913"/>
                <a:gd name="connsiteX0" fmla="*/ 0 w 6203545"/>
                <a:gd name="connsiteY0" fmla="*/ 0 h 1131913"/>
                <a:gd name="connsiteX1" fmla="*/ 4605840 w 6203545"/>
                <a:gd name="connsiteY1" fmla="*/ 5468 h 1131913"/>
                <a:gd name="connsiteX2" fmla="*/ 5512367 w 6203545"/>
                <a:gd name="connsiteY2" fmla="*/ 143693 h 1131913"/>
                <a:gd name="connsiteX3" fmla="*/ 5763308 w 6203545"/>
                <a:gd name="connsiteY3" fmla="*/ 404646 h 1131913"/>
                <a:gd name="connsiteX4" fmla="*/ 6039241 w 6203545"/>
                <a:gd name="connsiteY4" fmla="*/ 835416 h 1131913"/>
                <a:gd name="connsiteX5" fmla="*/ 6203545 w 6203545"/>
                <a:gd name="connsiteY5" fmla="*/ 1131913 h 1131913"/>
                <a:gd name="connsiteX0" fmla="*/ 0 w 6203545"/>
                <a:gd name="connsiteY0" fmla="*/ 0 h 1131913"/>
                <a:gd name="connsiteX1" fmla="*/ 4605840 w 6203545"/>
                <a:gd name="connsiteY1" fmla="*/ 5468 h 1131913"/>
                <a:gd name="connsiteX2" fmla="*/ 5411369 w 6203545"/>
                <a:gd name="connsiteY2" fmla="*/ 198374 h 1131913"/>
                <a:gd name="connsiteX3" fmla="*/ 5763308 w 6203545"/>
                <a:gd name="connsiteY3" fmla="*/ 404646 h 1131913"/>
                <a:gd name="connsiteX4" fmla="*/ 6039241 w 6203545"/>
                <a:gd name="connsiteY4" fmla="*/ 835416 h 1131913"/>
                <a:gd name="connsiteX5" fmla="*/ 6203545 w 6203545"/>
                <a:gd name="connsiteY5" fmla="*/ 1131913 h 1131913"/>
                <a:gd name="connsiteX0" fmla="*/ 0 w 6203545"/>
                <a:gd name="connsiteY0" fmla="*/ 0 h 1131913"/>
                <a:gd name="connsiteX1" fmla="*/ 4605840 w 6203545"/>
                <a:gd name="connsiteY1" fmla="*/ 5468 h 1131913"/>
                <a:gd name="connsiteX2" fmla="*/ 5482068 w 6203545"/>
                <a:gd name="connsiteY2" fmla="*/ 203842 h 1131913"/>
                <a:gd name="connsiteX3" fmla="*/ 5763308 w 6203545"/>
                <a:gd name="connsiteY3" fmla="*/ 404646 h 1131913"/>
                <a:gd name="connsiteX4" fmla="*/ 6039241 w 6203545"/>
                <a:gd name="connsiteY4" fmla="*/ 835416 h 1131913"/>
                <a:gd name="connsiteX5" fmla="*/ 6203545 w 6203545"/>
                <a:gd name="connsiteY5" fmla="*/ 1131913 h 1131913"/>
                <a:gd name="connsiteX0" fmla="*/ 0 w 6203545"/>
                <a:gd name="connsiteY0" fmla="*/ 0 h 1131913"/>
                <a:gd name="connsiteX1" fmla="*/ 4605840 w 6203545"/>
                <a:gd name="connsiteY1" fmla="*/ 5468 h 1131913"/>
                <a:gd name="connsiteX2" fmla="*/ 5482068 w 6203545"/>
                <a:gd name="connsiteY2" fmla="*/ 203842 h 1131913"/>
                <a:gd name="connsiteX3" fmla="*/ 5763308 w 6203545"/>
                <a:gd name="connsiteY3" fmla="*/ 404646 h 1131913"/>
                <a:gd name="connsiteX4" fmla="*/ 6039241 w 6203545"/>
                <a:gd name="connsiteY4" fmla="*/ 835416 h 1131913"/>
                <a:gd name="connsiteX5" fmla="*/ 6203545 w 6203545"/>
                <a:gd name="connsiteY5" fmla="*/ 1131913 h 1131913"/>
                <a:gd name="connsiteX0" fmla="*/ 0 w 6203545"/>
                <a:gd name="connsiteY0" fmla="*/ 0 h 1131913"/>
                <a:gd name="connsiteX1" fmla="*/ 4605840 w 6203545"/>
                <a:gd name="connsiteY1" fmla="*/ 5468 h 1131913"/>
                <a:gd name="connsiteX2" fmla="*/ 5482068 w 6203545"/>
                <a:gd name="connsiteY2" fmla="*/ 203842 h 1131913"/>
                <a:gd name="connsiteX3" fmla="*/ 5763308 w 6203545"/>
                <a:gd name="connsiteY3" fmla="*/ 404646 h 1131913"/>
                <a:gd name="connsiteX4" fmla="*/ 6039241 w 6203545"/>
                <a:gd name="connsiteY4" fmla="*/ 835416 h 1131913"/>
                <a:gd name="connsiteX5" fmla="*/ 6203545 w 6203545"/>
                <a:gd name="connsiteY5" fmla="*/ 1131913 h 1131913"/>
                <a:gd name="connsiteX0" fmla="*/ 0 w 6203545"/>
                <a:gd name="connsiteY0" fmla="*/ 0 h 1131913"/>
                <a:gd name="connsiteX1" fmla="*/ 4605840 w 6203545"/>
                <a:gd name="connsiteY1" fmla="*/ 5468 h 1131913"/>
                <a:gd name="connsiteX2" fmla="*/ 5482068 w 6203545"/>
                <a:gd name="connsiteY2" fmla="*/ 203842 h 1131913"/>
                <a:gd name="connsiteX3" fmla="*/ 5763308 w 6203545"/>
                <a:gd name="connsiteY3" fmla="*/ 404646 h 1131913"/>
                <a:gd name="connsiteX4" fmla="*/ 6039241 w 6203545"/>
                <a:gd name="connsiteY4" fmla="*/ 835416 h 1131913"/>
                <a:gd name="connsiteX5" fmla="*/ 6203545 w 6203545"/>
                <a:gd name="connsiteY5" fmla="*/ 1131913 h 1131913"/>
                <a:gd name="connsiteX0" fmla="*/ 0 w 6203545"/>
                <a:gd name="connsiteY0" fmla="*/ 0 h 1131913"/>
                <a:gd name="connsiteX1" fmla="*/ 4605840 w 6203545"/>
                <a:gd name="connsiteY1" fmla="*/ 5468 h 1131913"/>
                <a:gd name="connsiteX2" fmla="*/ 5482068 w 6203545"/>
                <a:gd name="connsiteY2" fmla="*/ 203842 h 1131913"/>
                <a:gd name="connsiteX3" fmla="*/ 5763308 w 6203545"/>
                <a:gd name="connsiteY3" fmla="*/ 404646 h 1131913"/>
                <a:gd name="connsiteX4" fmla="*/ 6039241 w 6203545"/>
                <a:gd name="connsiteY4" fmla="*/ 835416 h 1131913"/>
                <a:gd name="connsiteX5" fmla="*/ 6203545 w 6203545"/>
                <a:gd name="connsiteY5" fmla="*/ 1131913 h 1131913"/>
                <a:gd name="connsiteX0" fmla="*/ 0 w 6203545"/>
                <a:gd name="connsiteY0" fmla="*/ 0 h 1131913"/>
                <a:gd name="connsiteX1" fmla="*/ 4605840 w 6203545"/>
                <a:gd name="connsiteY1" fmla="*/ 5468 h 1131913"/>
                <a:gd name="connsiteX2" fmla="*/ 5482068 w 6203545"/>
                <a:gd name="connsiteY2" fmla="*/ 203842 h 1131913"/>
                <a:gd name="connsiteX3" fmla="*/ 5763308 w 6203545"/>
                <a:gd name="connsiteY3" fmla="*/ 404646 h 1131913"/>
                <a:gd name="connsiteX4" fmla="*/ 6039241 w 6203545"/>
                <a:gd name="connsiteY4" fmla="*/ 835416 h 1131913"/>
                <a:gd name="connsiteX5" fmla="*/ 6203545 w 6203545"/>
                <a:gd name="connsiteY5" fmla="*/ 1131913 h 1131913"/>
                <a:gd name="connsiteX0" fmla="*/ 0 w 6203545"/>
                <a:gd name="connsiteY0" fmla="*/ 0 h 1131913"/>
                <a:gd name="connsiteX1" fmla="*/ 4605840 w 6203545"/>
                <a:gd name="connsiteY1" fmla="*/ 5468 h 1131913"/>
                <a:gd name="connsiteX2" fmla="*/ 5763308 w 6203545"/>
                <a:gd name="connsiteY2" fmla="*/ 404646 h 1131913"/>
                <a:gd name="connsiteX3" fmla="*/ 6039241 w 6203545"/>
                <a:gd name="connsiteY3" fmla="*/ 835416 h 1131913"/>
                <a:gd name="connsiteX4" fmla="*/ 6203545 w 6203545"/>
                <a:gd name="connsiteY4" fmla="*/ 1131913 h 1131913"/>
                <a:gd name="connsiteX0" fmla="*/ 0 w 6203545"/>
                <a:gd name="connsiteY0" fmla="*/ 0 h 1131913"/>
                <a:gd name="connsiteX1" fmla="*/ 4605840 w 6203545"/>
                <a:gd name="connsiteY1" fmla="*/ 5468 h 1131913"/>
                <a:gd name="connsiteX2" fmla="*/ 5763308 w 6203545"/>
                <a:gd name="connsiteY2" fmla="*/ 404646 h 1131913"/>
                <a:gd name="connsiteX3" fmla="*/ 6039241 w 6203545"/>
                <a:gd name="connsiteY3" fmla="*/ 835416 h 1131913"/>
                <a:gd name="connsiteX4" fmla="*/ 6203545 w 6203545"/>
                <a:gd name="connsiteY4" fmla="*/ 1131913 h 1131913"/>
                <a:gd name="connsiteX0" fmla="*/ 0 w 6203545"/>
                <a:gd name="connsiteY0" fmla="*/ 0 h 1131913"/>
                <a:gd name="connsiteX1" fmla="*/ 4605840 w 6203545"/>
                <a:gd name="connsiteY1" fmla="*/ 5468 h 1131913"/>
                <a:gd name="connsiteX2" fmla="*/ 5763308 w 6203545"/>
                <a:gd name="connsiteY2" fmla="*/ 404646 h 1131913"/>
                <a:gd name="connsiteX3" fmla="*/ 6039241 w 6203545"/>
                <a:gd name="connsiteY3" fmla="*/ 835416 h 1131913"/>
                <a:gd name="connsiteX4" fmla="*/ 6203545 w 6203545"/>
                <a:gd name="connsiteY4" fmla="*/ 1131913 h 1131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03545" h="1131913">
                  <a:moveTo>
                    <a:pt x="0" y="0"/>
                  </a:moveTo>
                  <a:lnTo>
                    <a:pt x="4605840" y="5468"/>
                  </a:lnTo>
                  <a:cubicBezTo>
                    <a:pt x="5566391" y="72909"/>
                    <a:pt x="5710846" y="288448"/>
                    <a:pt x="5763308" y="404646"/>
                  </a:cubicBezTo>
                  <a:cubicBezTo>
                    <a:pt x="5815770" y="520844"/>
                    <a:pt x="5965868" y="714205"/>
                    <a:pt x="6039241" y="835416"/>
                  </a:cubicBezTo>
                  <a:cubicBezTo>
                    <a:pt x="6112614" y="956627"/>
                    <a:pt x="6052031" y="945843"/>
                    <a:pt x="6203545" y="1131913"/>
                  </a:cubicBez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reeform: Shape 5">
              <a:extLst>
                <a:ext uri="{FF2B5EF4-FFF2-40B4-BE49-F238E27FC236}">
                  <a16:creationId xmlns:a16="http://schemas.microsoft.com/office/drawing/2014/main" id="{54633537-F88B-4C44-9C41-715040E08F94}"/>
                </a:ext>
              </a:extLst>
            </p:cNvPr>
            <p:cNvSpPr/>
            <p:nvPr/>
          </p:nvSpPr>
          <p:spPr>
            <a:xfrm flipH="1">
              <a:off x="3651910" y="4164935"/>
              <a:ext cx="5935282" cy="2381692"/>
            </a:xfrm>
            <a:custGeom>
              <a:avLst/>
              <a:gdLst>
                <a:gd name="connsiteX0" fmla="*/ 0 w 2647507"/>
                <a:gd name="connsiteY0" fmla="*/ 0 h 1339703"/>
                <a:gd name="connsiteX1" fmla="*/ 925033 w 2647507"/>
                <a:gd name="connsiteY1" fmla="*/ 10633 h 1339703"/>
                <a:gd name="connsiteX2" fmla="*/ 1350335 w 2647507"/>
                <a:gd name="connsiteY2" fmla="*/ 138224 h 1339703"/>
                <a:gd name="connsiteX3" fmla="*/ 1722475 w 2647507"/>
                <a:gd name="connsiteY3" fmla="*/ 382773 h 1339703"/>
                <a:gd name="connsiteX4" fmla="*/ 2190307 w 2647507"/>
                <a:gd name="connsiteY4" fmla="*/ 808075 h 1339703"/>
                <a:gd name="connsiteX5" fmla="*/ 2647507 w 2647507"/>
                <a:gd name="connsiteY5" fmla="*/ 1339703 h 1339703"/>
                <a:gd name="connsiteX0" fmla="*/ 0 w 2647507"/>
                <a:gd name="connsiteY0" fmla="*/ 0 h 1339703"/>
                <a:gd name="connsiteX1" fmla="*/ 925033 w 2647507"/>
                <a:gd name="connsiteY1" fmla="*/ 37974 h 1339703"/>
                <a:gd name="connsiteX2" fmla="*/ 1350335 w 2647507"/>
                <a:gd name="connsiteY2" fmla="*/ 138224 h 1339703"/>
                <a:gd name="connsiteX3" fmla="*/ 1722475 w 2647507"/>
                <a:gd name="connsiteY3" fmla="*/ 382773 h 1339703"/>
                <a:gd name="connsiteX4" fmla="*/ 2190307 w 2647507"/>
                <a:gd name="connsiteY4" fmla="*/ 808075 h 1339703"/>
                <a:gd name="connsiteX5" fmla="*/ 2647507 w 2647507"/>
                <a:gd name="connsiteY5" fmla="*/ 1339703 h 1339703"/>
                <a:gd name="connsiteX0" fmla="*/ 0 w 2647507"/>
                <a:gd name="connsiteY0" fmla="*/ 0 h 1339703"/>
                <a:gd name="connsiteX1" fmla="*/ 383209 w 2647507"/>
                <a:gd name="connsiteY1" fmla="*/ 10936 h 1339703"/>
                <a:gd name="connsiteX2" fmla="*/ 925033 w 2647507"/>
                <a:gd name="connsiteY2" fmla="*/ 37974 h 1339703"/>
                <a:gd name="connsiteX3" fmla="*/ 1350335 w 2647507"/>
                <a:gd name="connsiteY3" fmla="*/ 138224 h 1339703"/>
                <a:gd name="connsiteX4" fmla="*/ 1722475 w 2647507"/>
                <a:gd name="connsiteY4" fmla="*/ 382773 h 1339703"/>
                <a:gd name="connsiteX5" fmla="*/ 2190307 w 2647507"/>
                <a:gd name="connsiteY5" fmla="*/ 808075 h 1339703"/>
                <a:gd name="connsiteX6" fmla="*/ 2647507 w 2647507"/>
                <a:gd name="connsiteY6" fmla="*/ 1339703 h 1339703"/>
                <a:gd name="connsiteX0" fmla="*/ 0 w 3759367"/>
                <a:gd name="connsiteY0" fmla="*/ 0 h 1334235"/>
                <a:gd name="connsiteX1" fmla="*/ 1495069 w 3759367"/>
                <a:gd name="connsiteY1" fmla="*/ 5468 h 1334235"/>
                <a:gd name="connsiteX2" fmla="*/ 2036893 w 3759367"/>
                <a:gd name="connsiteY2" fmla="*/ 32506 h 1334235"/>
                <a:gd name="connsiteX3" fmla="*/ 2462195 w 3759367"/>
                <a:gd name="connsiteY3" fmla="*/ 132756 h 1334235"/>
                <a:gd name="connsiteX4" fmla="*/ 2834335 w 3759367"/>
                <a:gd name="connsiteY4" fmla="*/ 377305 h 1334235"/>
                <a:gd name="connsiteX5" fmla="*/ 3302167 w 3759367"/>
                <a:gd name="connsiteY5" fmla="*/ 802607 h 1334235"/>
                <a:gd name="connsiteX6" fmla="*/ 3759367 w 3759367"/>
                <a:gd name="connsiteY6" fmla="*/ 1334235 h 1334235"/>
                <a:gd name="connsiteX0" fmla="*/ 0 w 3313190"/>
                <a:gd name="connsiteY0" fmla="*/ 0 h 1356108"/>
                <a:gd name="connsiteX1" fmla="*/ 1495069 w 3313190"/>
                <a:gd name="connsiteY1" fmla="*/ 5468 h 1356108"/>
                <a:gd name="connsiteX2" fmla="*/ 2036893 w 3313190"/>
                <a:gd name="connsiteY2" fmla="*/ 32506 h 1356108"/>
                <a:gd name="connsiteX3" fmla="*/ 2462195 w 3313190"/>
                <a:gd name="connsiteY3" fmla="*/ 132756 h 1356108"/>
                <a:gd name="connsiteX4" fmla="*/ 2834335 w 3313190"/>
                <a:gd name="connsiteY4" fmla="*/ 377305 h 1356108"/>
                <a:gd name="connsiteX5" fmla="*/ 3302167 w 3313190"/>
                <a:gd name="connsiteY5" fmla="*/ 802607 h 1356108"/>
                <a:gd name="connsiteX6" fmla="*/ 3244272 w 3313190"/>
                <a:gd name="connsiteY6" fmla="*/ 1356108 h 1356108"/>
                <a:gd name="connsiteX0" fmla="*/ 0 w 3244272"/>
                <a:gd name="connsiteY0" fmla="*/ 0 h 1356108"/>
                <a:gd name="connsiteX1" fmla="*/ 1495069 w 3244272"/>
                <a:gd name="connsiteY1" fmla="*/ 5468 h 1356108"/>
                <a:gd name="connsiteX2" fmla="*/ 2036893 w 3244272"/>
                <a:gd name="connsiteY2" fmla="*/ 32506 h 1356108"/>
                <a:gd name="connsiteX3" fmla="*/ 2462195 w 3244272"/>
                <a:gd name="connsiteY3" fmla="*/ 132756 h 1356108"/>
                <a:gd name="connsiteX4" fmla="*/ 2834335 w 3244272"/>
                <a:gd name="connsiteY4" fmla="*/ 377305 h 1356108"/>
                <a:gd name="connsiteX5" fmla="*/ 2928470 w 3244272"/>
                <a:gd name="connsiteY5" fmla="*/ 835416 h 1356108"/>
                <a:gd name="connsiteX6" fmla="*/ 3244272 w 3244272"/>
                <a:gd name="connsiteY6" fmla="*/ 1356108 h 1356108"/>
                <a:gd name="connsiteX0" fmla="*/ 0 w 3244272"/>
                <a:gd name="connsiteY0" fmla="*/ 0 h 1356108"/>
                <a:gd name="connsiteX1" fmla="*/ 1495069 w 3244272"/>
                <a:gd name="connsiteY1" fmla="*/ 5468 h 1356108"/>
                <a:gd name="connsiteX2" fmla="*/ 2036893 w 3244272"/>
                <a:gd name="connsiteY2" fmla="*/ 32506 h 1356108"/>
                <a:gd name="connsiteX3" fmla="*/ 2462195 w 3244272"/>
                <a:gd name="connsiteY3" fmla="*/ 132756 h 1356108"/>
                <a:gd name="connsiteX4" fmla="*/ 2652537 w 3244272"/>
                <a:gd name="connsiteY4" fmla="*/ 404646 h 1356108"/>
                <a:gd name="connsiteX5" fmla="*/ 2928470 w 3244272"/>
                <a:gd name="connsiteY5" fmla="*/ 835416 h 1356108"/>
                <a:gd name="connsiteX6" fmla="*/ 3244272 w 3244272"/>
                <a:gd name="connsiteY6" fmla="*/ 1356108 h 1356108"/>
                <a:gd name="connsiteX0" fmla="*/ 0 w 3244272"/>
                <a:gd name="connsiteY0" fmla="*/ 0 h 1356108"/>
                <a:gd name="connsiteX1" fmla="*/ 1495069 w 3244272"/>
                <a:gd name="connsiteY1" fmla="*/ 5468 h 1356108"/>
                <a:gd name="connsiteX2" fmla="*/ 2036893 w 3244272"/>
                <a:gd name="connsiteY2" fmla="*/ 32506 h 1356108"/>
                <a:gd name="connsiteX3" fmla="*/ 2401596 w 3244272"/>
                <a:gd name="connsiteY3" fmla="*/ 143693 h 1356108"/>
                <a:gd name="connsiteX4" fmla="*/ 2652537 w 3244272"/>
                <a:gd name="connsiteY4" fmla="*/ 404646 h 1356108"/>
                <a:gd name="connsiteX5" fmla="*/ 2928470 w 3244272"/>
                <a:gd name="connsiteY5" fmla="*/ 835416 h 1356108"/>
                <a:gd name="connsiteX6" fmla="*/ 3244272 w 3244272"/>
                <a:gd name="connsiteY6" fmla="*/ 1356108 h 1356108"/>
                <a:gd name="connsiteX0" fmla="*/ 0 w 5425851"/>
                <a:gd name="connsiteY0" fmla="*/ 27341 h 1350640"/>
                <a:gd name="connsiteX1" fmla="*/ 3676648 w 5425851"/>
                <a:gd name="connsiteY1" fmla="*/ 0 h 1350640"/>
                <a:gd name="connsiteX2" fmla="*/ 4218472 w 5425851"/>
                <a:gd name="connsiteY2" fmla="*/ 27038 h 1350640"/>
                <a:gd name="connsiteX3" fmla="*/ 4583175 w 5425851"/>
                <a:gd name="connsiteY3" fmla="*/ 138225 h 1350640"/>
                <a:gd name="connsiteX4" fmla="*/ 4834116 w 5425851"/>
                <a:gd name="connsiteY4" fmla="*/ 399178 h 1350640"/>
                <a:gd name="connsiteX5" fmla="*/ 5110049 w 5425851"/>
                <a:gd name="connsiteY5" fmla="*/ 829948 h 1350640"/>
                <a:gd name="connsiteX6" fmla="*/ 5425851 w 5425851"/>
                <a:gd name="connsiteY6" fmla="*/ 1350640 h 1350640"/>
                <a:gd name="connsiteX0" fmla="*/ 0 w 5728847"/>
                <a:gd name="connsiteY0" fmla="*/ 5468 h 1350640"/>
                <a:gd name="connsiteX1" fmla="*/ 3979644 w 5728847"/>
                <a:gd name="connsiteY1" fmla="*/ 0 h 1350640"/>
                <a:gd name="connsiteX2" fmla="*/ 4521468 w 5728847"/>
                <a:gd name="connsiteY2" fmla="*/ 27038 h 1350640"/>
                <a:gd name="connsiteX3" fmla="*/ 4886171 w 5728847"/>
                <a:gd name="connsiteY3" fmla="*/ 138225 h 1350640"/>
                <a:gd name="connsiteX4" fmla="*/ 5137112 w 5728847"/>
                <a:gd name="connsiteY4" fmla="*/ 399178 h 1350640"/>
                <a:gd name="connsiteX5" fmla="*/ 5413045 w 5728847"/>
                <a:gd name="connsiteY5" fmla="*/ 829948 h 1350640"/>
                <a:gd name="connsiteX6" fmla="*/ 5728847 w 5728847"/>
                <a:gd name="connsiteY6" fmla="*/ 1350640 h 1350640"/>
                <a:gd name="connsiteX0" fmla="*/ 0 w 5728847"/>
                <a:gd name="connsiteY0" fmla="*/ 0 h 1356108"/>
                <a:gd name="connsiteX1" fmla="*/ 3979644 w 5728847"/>
                <a:gd name="connsiteY1" fmla="*/ 5468 h 1356108"/>
                <a:gd name="connsiteX2" fmla="*/ 4521468 w 5728847"/>
                <a:gd name="connsiteY2" fmla="*/ 32506 h 1356108"/>
                <a:gd name="connsiteX3" fmla="*/ 4886171 w 5728847"/>
                <a:gd name="connsiteY3" fmla="*/ 143693 h 1356108"/>
                <a:gd name="connsiteX4" fmla="*/ 5137112 w 5728847"/>
                <a:gd name="connsiteY4" fmla="*/ 404646 h 1356108"/>
                <a:gd name="connsiteX5" fmla="*/ 5413045 w 5728847"/>
                <a:gd name="connsiteY5" fmla="*/ 835416 h 1356108"/>
                <a:gd name="connsiteX6" fmla="*/ 5728847 w 5728847"/>
                <a:gd name="connsiteY6" fmla="*/ 1356108 h 1356108"/>
                <a:gd name="connsiteX0" fmla="*/ 0 w 5627848"/>
                <a:gd name="connsiteY0" fmla="*/ 0 h 1235808"/>
                <a:gd name="connsiteX1" fmla="*/ 3979644 w 5627848"/>
                <a:gd name="connsiteY1" fmla="*/ 5468 h 1235808"/>
                <a:gd name="connsiteX2" fmla="*/ 4521468 w 5627848"/>
                <a:gd name="connsiteY2" fmla="*/ 32506 h 1235808"/>
                <a:gd name="connsiteX3" fmla="*/ 4886171 w 5627848"/>
                <a:gd name="connsiteY3" fmla="*/ 143693 h 1235808"/>
                <a:gd name="connsiteX4" fmla="*/ 5137112 w 5627848"/>
                <a:gd name="connsiteY4" fmla="*/ 404646 h 1235808"/>
                <a:gd name="connsiteX5" fmla="*/ 5413045 w 5627848"/>
                <a:gd name="connsiteY5" fmla="*/ 835416 h 1235808"/>
                <a:gd name="connsiteX6" fmla="*/ 5627848 w 5627848"/>
                <a:gd name="connsiteY6" fmla="*/ 1235808 h 1235808"/>
                <a:gd name="connsiteX0" fmla="*/ 0 w 5637947"/>
                <a:gd name="connsiteY0" fmla="*/ 0 h 1235808"/>
                <a:gd name="connsiteX1" fmla="*/ 3979644 w 5637947"/>
                <a:gd name="connsiteY1" fmla="*/ 5468 h 1235808"/>
                <a:gd name="connsiteX2" fmla="*/ 4521468 w 5637947"/>
                <a:gd name="connsiteY2" fmla="*/ 32506 h 1235808"/>
                <a:gd name="connsiteX3" fmla="*/ 4886171 w 5637947"/>
                <a:gd name="connsiteY3" fmla="*/ 143693 h 1235808"/>
                <a:gd name="connsiteX4" fmla="*/ 5137112 w 5637947"/>
                <a:gd name="connsiteY4" fmla="*/ 404646 h 1235808"/>
                <a:gd name="connsiteX5" fmla="*/ 5413045 w 5637947"/>
                <a:gd name="connsiteY5" fmla="*/ 835416 h 1235808"/>
                <a:gd name="connsiteX6" fmla="*/ 5637947 w 5637947"/>
                <a:gd name="connsiteY6" fmla="*/ 1235808 h 1235808"/>
                <a:gd name="connsiteX0" fmla="*/ 0 w 5637947"/>
                <a:gd name="connsiteY0" fmla="*/ 0 h 1235808"/>
                <a:gd name="connsiteX1" fmla="*/ 3979644 w 5637947"/>
                <a:gd name="connsiteY1" fmla="*/ 5468 h 1235808"/>
                <a:gd name="connsiteX2" fmla="*/ 4521468 w 5637947"/>
                <a:gd name="connsiteY2" fmla="*/ 32506 h 1235808"/>
                <a:gd name="connsiteX3" fmla="*/ 4886171 w 5637947"/>
                <a:gd name="connsiteY3" fmla="*/ 143693 h 1235808"/>
                <a:gd name="connsiteX4" fmla="*/ 5137112 w 5637947"/>
                <a:gd name="connsiteY4" fmla="*/ 404646 h 1235808"/>
                <a:gd name="connsiteX5" fmla="*/ 5413045 w 5637947"/>
                <a:gd name="connsiteY5" fmla="*/ 835416 h 1235808"/>
                <a:gd name="connsiteX6" fmla="*/ 5637947 w 5637947"/>
                <a:gd name="connsiteY6" fmla="*/ 1235808 h 1235808"/>
                <a:gd name="connsiteX0" fmla="*/ 0 w 5637947"/>
                <a:gd name="connsiteY0" fmla="*/ 0 h 1246744"/>
                <a:gd name="connsiteX1" fmla="*/ 3979644 w 5637947"/>
                <a:gd name="connsiteY1" fmla="*/ 5468 h 1246744"/>
                <a:gd name="connsiteX2" fmla="*/ 4521468 w 5637947"/>
                <a:gd name="connsiteY2" fmla="*/ 32506 h 1246744"/>
                <a:gd name="connsiteX3" fmla="*/ 4886171 w 5637947"/>
                <a:gd name="connsiteY3" fmla="*/ 143693 h 1246744"/>
                <a:gd name="connsiteX4" fmla="*/ 5137112 w 5637947"/>
                <a:gd name="connsiteY4" fmla="*/ 404646 h 1246744"/>
                <a:gd name="connsiteX5" fmla="*/ 5413045 w 5637947"/>
                <a:gd name="connsiteY5" fmla="*/ 835416 h 1246744"/>
                <a:gd name="connsiteX6" fmla="*/ 5637947 w 5637947"/>
                <a:gd name="connsiteY6" fmla="*/ 1246744 h 1246744"/>
                <a:gd name="connsiteX0" fmla="*/ 0 w 5637947"/>
                <a:gd name="connsiteY0" fmla="*/ 0 h 1224871"/>
                <a:gd name="connsiteX1" fmla="*/ 3979644 w 5637947"/>
                <a:gd name="connsiteY1" fmla="*/ 5468 h 1224871"/>
                <a:gd name="connsiteX2" fmla="*/ 4521468 w 5637947"/>
                <a:gd name="connsiteY2" fmla="*/ 32506 h 1224871"/>
                <a:gd name="connsiteX3" fmla="*/ 4886171 w 5637947"/>
                <a:gd name="connsiteY3" fmla="*/ 143693 h 1224871"/>
                <a:gd name="connsiteX4" fmla="*/ 5137112 w 5637947"/>
                <a:gd name="connsiteY4" fmla="*/ 404646 h 1224871"/>
                <a:gd name="connsiteX5" fmla="*/ 5413045 w 5637947"/>
                <a:gd name="connsiteY5" fmla="*/ 835416 h 1224871"/>
                <a:gd name="connsiteX6" fmla="*/ 5637947 w 5637947"/>
                <a:gd name="connsiteY6" fmla="*/ 1224871 h 1224871"/>
                <a:gd name="connsiteX0" fmla="*/ 0 w 5637947"/>
                <a:gd name="connsiteY0" fmla="*/ 0 h 1224871"/>
                <a:gd name="connsiteX1" fmla="*/ 3979644 w 5637947"/>
                <a:gd name="connsiteY1" fmla="*/ 5468 h 1224871"/>
                <a:gd name="connsiteX2" fmla="*/ 4886171 w 5637947"/>
                <a:gd name="connsiteY2" fmla="*/ 143693 h 1224871"/>
                <a:gd name="connsiteX3" fmla="*/ 5137112 w 5637947"/>
                <a:gd name="connsiteY3" fmla="*/ 404646 h 1224871"/>
                <a:gd name="connsiteX4" fmla="*/ 5413045 w 5637947"/>
                <a:gd name="connsiteY4" fmla="*/ 835416 h 1224871"/>
                <a:gd name="connsiteX5" fmla="*/ 5637947 w 5637947"/>
                <a:gd name="connsiteY5" fmla="*/ 1224871 h 1224871"/>
                <a:gd name="connsiteX0" fmla="*/ 0 w 5637947"/>
                <a:gd name="connsiteY0" fmla="*/ 0 h 1224871"/>
                <a:gd name="connsiteX1" fmla="*/ 3979644 w 5637947"/>
                <a:gd name="connsiteY1" fmla="*/ 5468 h 1224871"/>
                <a:gd name="connsiteX2" fmla="*/ 4764972 w 5637947"/>
                <a:gd name="connsiteY2" fmla="*/ 165566 h 1224871"/>
                <a:gd name="connsiteX3" fmla="*/ 5137112 w 5637947"/>
                <a:gd name="connsiteY3" fmla="*/ 404646 h 1224871"/>
                <a:gd name="connsiteX4" fmla="*/ 5413045 w 5637947"/>
                <a:gd name="connsiteY4" fmla="*/ 835416 h 1224871"/>
                <a:gd name="connsiteX5" fmla="*/ 5637947 w 5637947"/>
                <a:gd name="connsiteY5" fmla="*/ 1224871 h 1224871"/>
                <a:gd name="connsiteX0" fmla="*/ 0 w 5637947"/>
                <a:gd name="connsiteY0" fmla="*/ 0 h 1224871"/>
                <a:gd name="connsiteX1" fmla="*/ 3979644 w 5637947"/>
                <a:gd name="connsiteY1" fmla="*/ 5468 h 1224871"/>
                <a:gd name="connsiteX2" fmla="*/ 5137112 w 5637947"/>
                <a:gd name="connsiteY2" fmla="*/ 404646 h 1224871"/>
                <a:gd name="connsiteX3" fmla="*/ 5413045 w 5637947"/>
                <a:gd name="connsiteY3" fmla="*/ 835416 h 1224871"/>
                <a:gd name="connsiteX4" fmla="*/ 5637947 w 5637947"/>
                <a:gd name="connsiteY4" fmla="*/ 1224871 h 1224871"/>
                <a:gd name="connsiteX0" fmla="*/ 0 w 5637947"/>
                <a:gd name="connsiteY0" fmla="*/ 0 h 1224871"/>
                <a:gd name="connsiteX1" fmla="*/ 3979644 w 5637947"/>
                <a:gd name="connsiteY1" fmla="*/ 5468 h 1224871"/>
                <a:gd name="connsiteX2" fmla="*/ 5137112 w 5637947"/>
                <a:gd name="connsiteY2" fmla="*/ 404646 h 1224871"/>
                <a:gd name="connsiteX3" fmla="*/ 5413045 w 5637947"/>
                <a:gd name="connsiteY3" fmla="*/ 835416 h 1224871"/>
                <a:gd name="connsiteX4" fmla="*/ 5637947 w 5637947"/>
                <a:gd name="connsiteY4" fmla="*/ 1224871 h 1224871"/>
                <a:gd name="connsiteX0" fmla="*/ 0 w 5637947"/>
                <a:gd name="connsiteY0" fmla="*/ 0 h 1224871"/>
                <a:gd name="connsiteX1" fmla="*/ 3979644 w 5637947"/>
                <a:gd name="connsiteY1" fmla="*/ 5468 h 1224871"/>
                <a:gd name="connsiteX2" fmla="*/ 5137112 w 5637947"/>
                <a:gd name="connsiteY2" fmla="*/ 404646 h 1224871"/>
                <a:gd name="connsiteX3" fmla="*/ 5413045 w 5637947"/>
                <a:gd name="connsiteY3" fmla="*/ 835416 h 1224871"/>
                <a:gd name="connsiteX4" fmla="*/ 5637947 w 5637947"/>
                <a:gd name="connsiteY4" fmla="*/ 1224871 h 1224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7947" h="1224871">
                  <a:moveTo>
                    <a:pt x="0" y="0"/>
                  </a:moveTo>
                  <a:lnTo>
                    <a:pt x="3979644" y="5468"/>
                  </a:lnTo>
                  <a:cubicBezTo>
                    <a:pt x="4835829" y="72909"/>
                    <a:pt x="5039201" y="287536"/>
                    <a:pt x="5137112" y="404646"/>
                  </a:cubicBezTo>
                  <a:cubicBezTo>
                    <a:pt x="5235023" y="521756"/>
                    <a:pt x="5329572" y="698712"/>
                    <a:pt x="5413045" y="835416"/>
                  </a:cubicBezTo>
                  <a:cubicBezTo>
                    <a:pt x="5496518" y="972120"/>
                    <a:pt x="5486433" y="1038801"/>
                    <a:pt x="5637947" y="1224871"/>
                  </a:cubicBez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Freeform: Shape 6">
              <a:extLst>
                <a:ext uri="{FF2B5EF4-FFF2-40B4-BE49-F238E27FC236}">
                  <a16:creationId xmlns:a16="http://schemas.microsoft.com/office/drawing/2014/main" id="{F5FA1773-82A7-4C8A-99C7-D59F4ECD72F8}"/>
                </a:ext>
              </a:extLst>
            </p:cNvPr>
            <p:cNvSpPr/>
            <p:nvPr/>
          </p:nvSpPr>
          <p:spPr>
            <a:xfrm flipH="1">
              <a:off x="4215060" y="3937442"/>
              <a:ext cx="5382392" cy="2604979"/>
            </a:xfrm>
            <a:custGeom>
              <a:avLst/>
              <a:gdLst>
                <a:gd name="connsiteX0" fmla="*/ 0 w 2647507"/>
                <a:gd name="connsiteY0" fmla="*/ 0 h 1339703"/>
                <a:gd name="connsiteX1" fmla="*/ 925033 w 2647507"/>
                <a:gd name="connsiteY1" fmla="*/ 10633 h 1339703"/>
                <a:gd name="connsiteX2" fmla="*/ 1350335 w 2647507"/>
                <a:gd name="connsiteY2" fmla="*/ 138224 h 1339703"/>
                <a:gd name="connsiteX3" fmla="*/ 1722475 w 2647507"/>
                <a:gd name="connsiteY3" fmla="*/ 382773 h 1339703"/>
                <a:gd name="connsiteX4" fmla="*/ 2190307 w 2647507"/>
                <a:gd name="connsiteY4" fmla="*/ 808075 h 1339703"/>
                <a:gd name="connsiteX5" fmla="*/ 2647507 w 2647507"/>
                <a:gd name="connsiteY5" fmla="*/ 1339703 h 1339703"/>
                <a:gd name="connsiteX0" fmla="*/ 0 w 2647507"/>
                <a:gd name="connsiteY0" fmla="*/ 0 h 1339703"/>
                <a:gd name="connsiteX1" fmla="*/ 925033 w 2647507"/>
                <a:gd name="connsiteY1" fmla="*/ 37974 h 1339703"/>
                <a:gd name="connsiteX2" fmla="*/ 1350335 w 2647507"/>
                <a:gd name="connsiteY2" fmla="*/ 138224 h 1339703"/>
                <a:gd name="connsiteX3" fmla="*/ 1722475 w 2647507"/>
                <a:gd name="connsiteY3" fmla="*/ 382773 h 1339703"/>
                <a:gd name="connsiteX4" fmla="*/ 2190307 w 2647507"/>
                <a:gd name="connsiteY4" fmla="*/ 808075 h 1339703"/>
                <a:gd name="connsiteX5" fmla="*/ 2647507 w 2647507"/>
                <a:gd name="connsiteY5" fmla="*/ 1339703 h 1339703"/>
                <a:gd name="connsiteX0" fmla="*/ 0 w 2647507"/>
                <a:gd name="connsiteY0" fmla="*/ 0 h 1339703"/>
                <a:gd name="connsiteX1" fmla="*/ 383209 w 2647507"/>
                <a:gd name="connsiteY1" fmla="*/ 10936 h 1339703"/>
                <a:gd name="connsiteX2" fmla="*/ 925033 w 2647507"/>
                <a:gd name="connsiteY2" fmla="*/ 37974 h 1339703"/>
                <a:gd name="connsiteX3" fmla="*/ 1350335 w 2647507"/>
                <a:gd name="connsiteY3" fmla="*/ 138224 h 1339703"/>
                <a:gd name="connsiteX4" fmla="*/ 1722475 w 2647507"/>
                <a:gd name="connsiteY4" fmla="*/ 382773 h 1339703"/>
                <a:gd name="connsiteX5" fmla="*/ 2190307 w 2647507"/>
                <a:gd name="connsiteY5" fmla="*/ 808075 h 1339703"/>
                <a:gd name="connsiteX6" fmla="*/ 2647507 w 2647507"/>
                <a:gd name="connsiteY6" fmla="*/ 1339703 h 1339703"/>
                <a:gd name="connsiteX0" fmla="*/ 0 w 3759367"/>
                <a:gd name="connsiteY0" fmla="*/ 0 h 1334235"/>
                <a:gd name="connsiteX1" fmla="*/ 1495069 w 3759367"/>
                <a:gd name="connsiteY1" fmla="*/ 5468 h 1334235"/>
                <a:gd name="connsiteX2" fmla="*/ 2036893 w 3759367"/>
                <a:gd name="connsiteY2" fmla="*/ 32506 h 1334235"/>
                <a:gd name="connsiteX3" fmla="*/ 2462195 w 3759367"/>
                <a:gd name="connsiteY3" fmla="*/ 132756 h 1334235"/>
                <a:gd name="connsiteX4" fmla="*/ 2834335 w 3759367"/>
                <a:gd name="connsiteY4" fmla="*/ 377305 h 1334235"/>
                <a:gd name="connsiteX5" fmla="*/ 3302167 w 3759367"/>
                <a:gd name="connsiteY5" fmla="*/ 802607 h 1334235"/>
                <a:gd name="connsiteX6" fmla="*/ 3759367 w 3759367"/>
                <a:gd name="connsiteY6" fmla="*/ 1334235 h 1334235"/>
                <a:gd name="connsiteX0" fmla="*/ 0 w 3313190"/>
                <a:gd name="connsiteY0" fmla="*/ 0 h 1356108"/>
                <a:gd name="connsiteX1" fmla="*/ 1495069 w 3313190"/>
                <a:gd name="connsiteY1" fmla="*/ 5468 h 1356108"/>
                <a:gd name="connsiteX2" fmla="*/ 2036893 w 3313190"/>
                <a:gd name="connsiteY2" fmla="*/ 32506 h 1356108"/>
                <a:gd name="connsiteX3" fmla="*/ 2462195 w 3313190"/>
                <a:gd name="connsiteY3" fmla="*/ 132756 h 1356108"/>
                <a:gd name="connsiteX4" fmla="*/ 2834335 w 3313190"/>
                <a:gd name="connsiteY4" fmla="*/ 377305 h 1356108"/>
                <a:gd name="connsiteX5" fmla="*/ 3302167 w 3313190"/>
                <a:gd name="connsiteY5" fmla="*/ 802607 h 1356108"/>
                <a:gd name="connsiteX6" fmla="*/ 3244272 w 3313190"/>
                <a:gd name="connsiteY6" fmla="*/ 1356108 h 1356108"/>
                <a:gd name="connsiteX0" fmla="*/ 0 w 3244272"/>
                <a:gd name="connsiteY0" fmla="*/ 0 h 1356108"/>
                <a:gd name="connsiteX1" fmla="*/ 1495069 w 3244272"/>
                <a:gd name="connsiteY1" fmla="*/ 5468 h 1356108"/>
                <a:gd name="connsiteX2" fmla="*/ 2036893 w 3244272"/>
                <a:gd name="connsiteY2" fmla="*/ 32506 h 1356108"/>
                <a:gd name="connsiteX3" fmla="*/ 2462195 w 3244272"/>
                <a:gd name="connsiteY3" fmla="*/ 132756 h 1356108"/>
                <a:gd name="connsiteX4" fmla="*/ 2834335 w 3244272"/>
                <a:gd name="connsiteY4" fmla="*/ 377305 h 1356108"/>
                <a:gd name="connsiteX5" fmla="*/ 2928470 w 3244272"/>
                <a:gd name="connsiteY5" fmla="*/ 835416 h 1356108"/>
                <a:gd name="connsiteX6" fmla="*/ 3244272 w 3244272"/>
                <a:gd name="connsiteY6" fmla="*/ 1356108 h 1356108"/>
                <a:gd name="connsiteX0" fmla="*/ 0 w 3244272"/>
                <a:gd name="connsiteY0" fmla="*/ 0 h 1356108"/>
                <a:gd name="connsiteX1" fmla="*/ 1495069 w 3244272"/>
                <a:gd name="connsiteY1" fmla="*/ 5468 h 1356108"/>
                <a:gd name="connsiteX2" fmla="*/ 2036893 w 3244272"/>
                <a:gd name="connsiteY2" fmla="*/ 32506 h 1356108"/>
                <a:gd name="connsiteX3" fmla="*/ 2462195 w 3244272"/>
                <a:gd name="connsiteY3" fmla="*/ 132756 h 1356108"/>
                <a:gd name="connsiteX4" fmla="*/ 2652537 w 3244272"/>
                <a:gd name="connsiteY4" fmla="*/ 404646 h 1356108"/>
                <a:gd name="connsiteX5" fmla="*/ 2928470 w 3244272"/>
                <a:gd name="connsiteY5" fmla="*/ 835416 h 1356108"/>
                <a:gd name="connsiteX6" fmla="*/ 3244272 w 3244272"/>
                <a:gd name="connsiteY6" fmla="*/ 1356108 h 1356108"/>
                <a:gd name="connsiteX0" fmla="*/ 0 w 3244272"/>
                <a:gd name="connsiteY0" fmla="*/ 0 h 1356108"/>
                <a:gd name="connsiteX1" fmla="*/ 1495069 w 3244272"/>
                <a:gd name="connsiteY1" fmla="*/ 5468 h 1356108"/>
                <a:gd name="connsiteX2" fmla="*/ 2036893 w 3244272"/>
                <a:gd name="connsiteY2" fmla="*/ 32506 h 1356108"/>
                <a:gd name="connsiteX3" fmla="*/ 2401596 w 3244272"/>
                <a:gd name="connsiteY3" fmla="*/ 143693 h 1356108"/>
                <a:gd name="connsiteX4" fmla="*/ 2652537 w 3244272"/>
                <a:gd name="connsiteY4" fmla="*/ 404646 h 1356108"/>
                <a:gd name="connsiteX5" fmla="*/ 2928470 w 3244272"/>
                <a:gd name="connsiteY5" fmla="*/ 835416 h 1356108"/>
                <a:gd name="connsiteX6" fmla="*/ 3244272 w 3244272"/>
                <a:gd name="connsiteY6" fmla="*/ 1356108 h 1356108"/>
                <a:gd name="connsiteX0" fmla="*/ 0 w 5112755"/>
                <a:gd name="connsiteY0" fmla="*/ 0 h 1356108"/>
                <a:gd name="connsiteX1" fmla="*/ 3363552 w 5112755"/>
                <a:gd name="connsiteY1" fmla="*/ 5468 h 1356108"/>
                <a:gd name="connsiteX2" fmla="*/ 3905376 w 5112755"/>
                <a:gd name="connsiteY2" fmla="*/ 32506 h 1356108"/>
                <a:gd name="connsiteX3" fmla="*/ 4270079 w 5112755"/>
                <a:gd name="connsiteY3" fmla="*/ 143693 h 1356108"/>
                <a:gd name="connsiteX4" fmla="*/ 4521020 w 5112755"/>
                <a:gd name="connsiteY4" fmla="*/ 404646 h 1356108"/>
                <a:gd name="connsiteX5" fmla="*/ 4796953 w 5112755"/>
                <a:gd name="connsiteY5" fmla="*/ 835416 h 1356108"/>
                <a:gd name="connsiteX6" fmla="*/ 5112755 w 5112755"/>
                <a:gd name="connsiteY6" fmla="*/ 1356108 h 1356108"/>
                <a:gd name="connsiteX0" fmla="*/ 0 w 5112755"/>
                <a:gd name="connsiteY0" fmla="*/ 0 h 1339704"/>
                <a:gd name="connsiteX1" fmla="*/ 3363552 w 5112755"/>
                <a:gd name="connsiteY1" fmla="*/ 5468 h 1339704"/>
                <a:gd name="connsiteX2" fmla="*/ 3905376 w 5112755"/>
                <a:gd name="connsiteY2" fmla="*/ 32506 h 1339704"/>
                <a:gd name="connsiteX3" fmla="*/ 4270079 w 5112755"/>
                <a:gd name="connsiteY3" fmla="*/ 143693 h 1339704"/>
                <a:gd name="connsiteX4" fmla="*/ 4521020 w 5112755"/>
                <a:gd name="connsiteY4" fmla="*/ 404646 h 1339704"/>
                <a:gd name="connsiteX5" fmla="*/ 4796953 w 5112755"/>
                <a:gd name="connsiteY5" fmla="*/ 835416 h 1339704"/>
                <a:gd name="connsiteX6" fmla="*/ 5112755 w 5112755"/>
                <a:gd name="connsiteY6" fmla="*/ 1339704 h 1339704"/>
                <a:gd name="connsiteX0" fmla="*/ 0 w 5112755"/>
                <a:gd name="connsiteY0" fmla="*/ 0 h 1339704"/>
                <a:gd name="connsiteX1" fmla="*/ 3363552 w 5112755"/>
                <a:gd name="connsiteY1" fmla="*/ 5468 h 1339704"/>
                <a:gd name="connsiteX2" fmla="*/ 4270079 w 5112755"/>
                <a:gd name="connsiteY2" fmla="*/ 143693 h 1339704"/>
                <a:gd name="connsiteX3" fmla="*/ 4521020 w 5112755"/>
                <a:gd name="connsiteY3" fmla="*/ 404646 h 1339704"/>
                <a:gd name="connsiteX4" fmla="*/ 4796953 w 5112755"/>
                <a:gd name="connsiteY4" fmla="*/ 835416 h 1339704"/>
                <a:gd name="connsiteX5" fmla="*/ 5112755 w 5112755"/>
                <a:gd name="connsiteY5" fmla="*/ 1339704 h 1339704"/>
                <a:gd name="connsiteX0" fmla="*/ 0 w 5112755"/>
                <a:gd name="connsiteY0" fmla="*/ 0 h 1339704"/>
                <a:gd name="connsiteX1" fmla="*/ 3363552 w 5112755"/>
                <a:gd name="connsiteY1" fmla="*/ 5468 h 1339704"/>
                <a:gd name="connsiteX2" fmla="*/ 4068081 w 5112755"/>
                <a:gd name="connsiteY2" fmla="*/ 160098 h 1339704"/>
                <a:gd name="connsiteX3" fmla="*/ 4521020 w 5112755"/>
                <a:gd name="connsiteY3" fmla="*/ 404646 h 1339704"/>
                <a:gd name="connsiteX4" fmla="*/ 4796953 w 5112755"/>
                <a:gd name="connsiteY4" fmla="*/ 835416 h 1339704"/>
                <a:gd name="connsiteX5" fmla="*/ 5112755 w 5112755"/>
                <a:gd name="connsiteY5" fmla="*/ 1339704 h 1339704"/>
                <a:gd name="connsiteX0" fmla="*/ 0 w 5112755"/>
                <a:gd name="connsiteY0" fmla="*/ 0 h 1339704"/>
                <a:gd name="connsiteX1" fmla="*/ 3363552 w 5112755"/>
                <a:gd name="connsiteY1" fmla="*/ 5468 h 1339704"/>
                <a:gd name="connsiteX2" fmla="*/ 4521020 w 5112755"/>
                <a:gd name="connsiteY2" fmla="*/ 404646 h 1339704"/>
                <a:gd name="connsiteX3" fmla="*/ 4796953 w 5112755"/>
                <a:gd name="connsiteY3" fmla="*/ 835416 h 1339704"/>
                <a:gd name="connsiteX4" fmla="*/ 5112755 w 5112755"/>
                <a:gd name="connsiteY4" fmla="*/ 1339704 h 13397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12755" h="1339704">
                  <a:moveTo>
                    <a:pt x="0" y="0"/>
                  </a:moveTo>
                  <a:lnTo>
                    <a:pt x="3363552" y="5468"/>
                  </a:lnTo>
                  <a:cubicBezTo>
                    <a:pt x="4117055" y="72909"/>
                    <a:pt x="4282120" y="266321"/>
                    <a:pt x="4521020" y="404646"/>
                  </a:cubicBezTo>
                  <a:cubicBezTo>
                    <a:pt x="4642499" y="517199"/>
                    <a:pt x="4698330" y="679573"/>
                    <a:pt x="4796953" y="835416"/>
                  </a:cubicBezTo>
                  <a:cubicBezTo>
                    <a:pt x="4895576" y="991259"/>
                    <a:pt x="4961241" y="1153634"/>
                    <a:pt x="5112755" y="1339704"/>
                  </a:cubicBez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Freeform: Shape 7">
              <a:extLst>
                <a:ext uri="{FF2B5EF4-FFF2-40B4-BE49-F238E27FC236}">
                  <a16:creationId xmlns:a16="http://schemas.microsoft.com/office/drawing/2014/main" id="{4742E06A-354C-4D1E-B895-05E3FFB58D17}"/>
                </a:ext>
              </a:extLst>
            </p:cNvPr>
            <p:cNvSpPr/>
            <p:nvPr/>
          </p:nvSpPr>
          <p:spPr>
            <a:xfrm flipH="1">
              <a:off x="4831374" y="3688683"/>
              <a:ext cx="4765704" cy="2838894"/>
            </a:xfrm>
            <a:custGeom>
              <a:avLst/>
              <a:gdLst>
                <a:gd name="connsiteX0" fmla="*/ 0 w 2647507"/>
                <a:gd name="connsiteY0" fmla="*/ 0 h 1339703"/>
                <a:gd name="connsiteX1" fmla="*/ 925033 w 2647507"/>
                <a:gd name="connsiteY1" fmla="*/ 10633 h 1339703"/>
                <a:gd name="connsiteX2" fmla="*/ 1350335 w 2647507"/>
                <a:gd name="connsiteY2" fmla="*/ 138224 h 1339703"/>
                <a:gd name="connsiteX3" fmla="*/ 1722475 w 2647507"/>
                <a:gd name="connsiteY3" fmla="*/ 382773 h 1339703"/>
                <a:gd name="connsiteX4" fmla="*/ 2190307 w 2647507"/>
                <a:gd name="connsiteY4" fmla="*/ 808075 h 1339703"/>
                <a:gd name="connsiteX5" fmla="*/ 2647507 w 2647507"/>
                <a:gd name="connsiteY5" fmla="*/ 1339703 h 1339703"/>
                <a:gd name="connsiteX0" fmla="*/ 0 w 2647507"/>
                <a:gd name="connsiteY0" fmla="*/ 0 h 1339703"/>
                <a:gd name="connsiteX1" fmla="*/ 925033 w 2647507"/>
                <a:gd name="connsiteY1" fmla="*/ 37974 h 1339703"/>
                <a:gd name="connsiteX2" fmla="*/ 1350335 w 2647507"/>
                <a:gd name="connsiteY2" fmla="*/ 138224 h 1339703"/>
                <a:gd name="connsiteX3" fmla="*/ 1722475 w 2647507"/>
                <a:gd name="connsiteY3" fmla="*/ 382773 h 1339703"/>
                <a:gd name="connsiteX4" fmla="*/ 2190307 w 2647507"/>
                <a:gd name="connsiteY4" fmla="*/ 808075 h 1339703"/>
                <a:gd name="connsiteX5" fmla="*/ 2647507 w 2647507"/>
                <a:gd name="connsiteY5" fmla="*/ 1339703 h 1339703"/>
                <a:gd name="connsiteX0" fmla="*/ 0 w 2647507"/>
                <a:gd name="connsiteY0" fmla="*/ 0 h 1339703"/>
                <a:gd name="connsiteX1" fmla="*/ 383209 w 2647507"/>
                <a:gd name="connsiteY1" fmla="*/ 10936 h 1339703"/>
                <a:gd name="connsiteX2" fmla="*/ 925033 w 2647507"/>
                <a:gd name="connsiteY2" fmla="*/ 37974 h 1339703"/>
                <a:gd name="connsiteX3" fmla="*/ 1350335 w 2647507"/>
                <a:gd name="connsiteY3" fmla="*/ 138224 h 1339703"/>
                <a:gd name="connsiteX4" fmla="*/ 1722475 w 2647507"/>
                <a:gd name="connsiteY4" fmla="*/ 382773 h 1339703"/>
                <a:gd name="connsiteX5" fmla="*/ 2190307 w 2647507"/>
                <a:gd name="connsiteY5" fmla="*/ 808075 h 1339703"/>
                <a:gd name="connsiteX6" fmla="*/ 2647507 w 2647507"/>
                <a:gd name="connsiteY6" fmla="*/ 1339703 h 1339703"/>
                <a:gd name="connsiteX0" fmla="*/ 0 w 3759367"/>
                <a:gd name="connsiteY0" fmla="*/ 0 h 1334235"/>
                <a:gd name="connsiteX1" fmla="*/ 1495069 w 3759367"/>
                <a:gd name="connsiteY1" fmla="*/ 5468 h 1334235"/>
                <a:gd name="connsiteX2" fmla="*/ 2036893 w 3759367"/>
                <a:gd name="connsiteY2" fmla="*/ 32506 h 1334235"/>
                <a:gd name="connsiteX3" fmla="*/ 2462195 w 3759367"/>
                <a:gd name="connsiteY3" fmla="*/ 132756 h 1334235"/>
                <a:gd name="connsiteX4" fmla="*/ 2834335 w 3759367"/>
                <a:gd name="connsiteY4" fmla="*/ 377305 h 1334235"/>
                <a:gd name="connsiteX5" fmla="*/ 3302167 w 3759367"/>
                <a:gd name="connsiteY5" fmla="*/ 802607 h 1334235"/>
                <a:gd name="connsiteX6" fmla="*/ 3759367 w 3759367"/>
                <a:gd name="connsiteY6" fmla="*/ 1334235 h 1334235"/>
                <a:gd name="connsiteX0" fmla="*/ 0 w 3313190"/>
                <a:gd name="connsiteY0" fmla="*/ 0 h 1356108"/>
                <a:gd name="connsiteX1" fmla="*/ 1495069 w 3313190"/>
                <a:gd name="connsiteY1" fmla="*/ 5468 h 1356108"/>
                <a:gd name="connsiteX2" fmla="*/ 2036893 w 3313190"/>
                <a:gd name="connsiteY2" fmla="*/ 32506 h 1356108"/>
                <a:gd name="connsiteX3" fmla="*/ 2462195 w 3313190"/>
                <a:gd name="connsiteY3" fmla="*/ 132756 h 1356108"/>
                <a:gd name="connsiteX4" fmla="*/ 2834335 w 3313190"/>
                <a:gd name="connsiteY4" fmla="*/ 377305 h 1356108"/>
                <a:gd name="connsiteX5" fmla="*/ 3302167 w 3313190"/>
                <a:gd name="connsiteY5" fmla="*/ 802607 h 1356108"/>
                <a:gd name="connsiteX6" fmla="*/ 3244272 w 3313190"/>
                <a:gd name="connsiteY6" fmla="*/ 1356108 h 1356108"/>
                <a:gd name="connsiteX0" fmla="*/ 0 w 3244272"/>
                <a:gd name="connsiteY0" fmla="*/ 0 h 1356108"/>
                <a:gd name="connsiteX1" fmla="*/ 1495069 w 3244272"/>
                <a:gd name="connsiteY1" fmla="*/ 5468 h 1356108"/>
                <a:gd name="connsiteX2" fmla="*/ 2036893 w 3244272"/>
                <a:gd name="connsiteY2" fmla="*/ 32506 h 1356108"/>
                <a:gd name="connsiteX3" fmla="*/ 2462195 w 3244272"/>
                <a:gd name="connsiteY3" fmla="*/ 132756 h 1356108"/>
                <a:gd name="connsiteX4" fmla="*/ 2834335 w 3244272"/>
                <a:gd name="connsiteY4" fmla="*/ 377305 h 1356108"/>
                <a:gd name="connsiteX5" fmla="*/ 2928470 w 3244272"/>
                <a:gd name="connsiteY5" fmla="*/ 835416 h 1356108"/>
                <a:gd name="connsiteX6" fmla="*/ 3244272 w 3244272"/>
                <a:gd name="connsiteY6" fmla="*/ 1356108 h 1356108"/>
                <a:gd name="connsiteX0" fmla="*/ 0 w 3244272"/>
                <a:gd name="connsiteY0" fmla="*/ 0 h 1356108"/>
                <a:gd name="connsiteX1" fmla="*/ 1495069 w 3244272"/>
                <a:gd name="connsiteY1" fmla="*/ 5468 h 1356108"/>
                <a:gd name="connsiteX2" fmla="*/ 2036893 w 3244272"/>
                <a:gd name="connsiteY2" fmla="*/ 32506 h 1356108"/>
                <a:gd name="connsiteX3" fmla="*/ 2462195 w 3244272"/>
                <a:gd name="connsiteY3" fmla="*/ 132756 h 1356108"/>
                <a:gd name="connsiteX4" fmla="*/ 2652537 w 3244272"/>
                <a:gd name="connsiteY4" fmla="*/ 404646 h 1356108"/>
                <a:gd name="connsiteX5" fmla="*/ 2928470 w 3244272"/>
                <a:gd name="connsiteY5" fmla="*/ 835416 h 1356108"/>
                <a:gd name="connsiteX6" fmla="*/ 3244272 w 3244272"/>
                <a:gd name="connsiteY6" fmla="*/ 1356108 h 1356108"/>
                <a:gd name="connsiteX0" fmla="*/ 0 w 3244272"/>
                <a:gd name="connsiteY0" fmla="*/ 0 h 1356108"/>
                <a:gd name="connsiteX1" fmla="*/ 1495069 w 3244272"/>
                <a:gd name="connsiteY1" fmla="*/ 5468 h 1356108"/>
                <a:gd name="connsiteX2" fmla="*/ 2036893 w 3244272"/>
                <a:gd name="connsiteY2" fmla="*/ 32506 h 1356108"/>
                <a:gd name="connsiteX3" fmla="*/ 2401596 w 3244272"/>
                <a:gd name="connsiteY3" fmla="*/ 143693 h 1356108"/>
                <a:gd name="connsiteX4" fmla="*/ 2652537 w 3244272"/>
                <a:gd name="connsiteY4" fmla="*/ 404646 h 1356108"/>
                <a:gd name="connsiteX5" fmla="*/ 2928470 w 3244272"/>
                <a:gd name="connsiteY5" fmla="*/ 835416 h 1356108"/>
                <a:gd name="connsiteX6" fmla="*/ 3244272 w 3244272"/>
                <a:gd name="connsiteY6" fmla="*/ 1356108 h 1356108"/>
                <a:gd name="connsiteX0" fmla="*/ 0 w 4456261"/>
                <a:gd name="connsiteY0" fmla="*/ 0 h 1356108"/>
                <a:gd name="connsiteX1" fmla="*/ 2707058 w 4456261"/>
                <a:gd name="connsiteY1" fmla="*/ 5468 h 1356108"/>
                <a:gd name="connsiteX2" fmla="*/ 3248882 w 4456261"/>
                <a:gd name="connsiteY2" fmla="*/ 32506 h 1356108"/>
                <a:gd name="connsiteX3" fmla="*/ 3613585 w 4456261"/>
                <a:gd name="connsiteY3" fmla="*/ 143693 h 1356108"/>
                <a:gd name="connsiteX4" fmla="*/ 3864526 w 4456261"/>
                <a:gd name="connsiteY4" fmla="*/ 404646 h 1356108"/>
                <a:gd name="connsiteX5" fmla="*/ 4140459 w 4456261"/>
                <a:gd name="connsiteY5" fmla="*/ 835416 h 1356108"/>
                <a:gd name="connsiteX6" fmla="*/ 4456261 w 4456261"/>
                <a:gd name="connsiteY6" fmla="*/ 1356108 h 1356108"/>
                <a:gd name="connsiteX0" fmla="*/ 0 w 4486561"/>
                <a:gd name="connsiteY0" fmla="*/ 5468 h 1350640"/>
                <a:gd name="connsiteX1" fmla="*/ 2737358 w 4486561"/>
                <a:gd name="connsiteY1" fmla="*/ 0 h 1350640"/>
                <a:gd name="connsiteX2" fmla="*/ 3279182 w 4486561"/>
                <a:gd name="connsiteY2" fmla="*/ 27038 h 1350640"/>
                <a:gd name="connsiteX3" fmla="*/ 3643885 w 4486561"/>
                <a:gd name="connsiteY3" fmla="*/ 138225 h 1350640"/>
                <a:gd name="connsiteX4" fmla="*/ 3894826 w 4486561"/>
                <a:gd name="connsiteY4" fmla="*/ 399178 h 1350640"/>
                <a:gd name="connsiteX5" fmla="*/ 4170759 w 4486561"/>
                <a:gd name="connsiteY5" fmla="*/ 829948 h 1350640"/>
                <a:gd name="connsiteX6" fmla="*/ 4486561 w 4486561"/>
                <a:gd name="connsiteY6" fmla="*/ 1350640 h 1350640"/>
                <a:gd name="connsiteX0" fmla="*/ 0 w 4486561"/>
                <a:gd name="connsiteY0" fmla="*/ 0 h 1361576"/>
                <a:gd name="connsiteX1" fmla="*/ 2737358 w 4486561"/>
                <a:gd name="connsiteY1" fmla="*/ 10936 h 1361576"/>
                <a:gd name="connsiteX2" fmla="*/ 3279182 w 4486561"/>
                <a:gd name="connsiteY2" fmla="*/ 37974 h 1361576"/>
                <a:gd name="connsiteX3" fmla="*/ 3643885 w 4486561"/>
                <a:gd name="connsiteY3" fmla="*/ 149161 h 1361576"/>
                <a:gd name="connsiteX4" fmla="*/ 3894826 w 4486561"/>
                <a:gd name="connsiteY4" fmla="*/ 410114 h 1361576"/>
                <a:gd name="connsiteX5" fmla="*/ 4170759 w 4486561"/>
                <a:gd name="connsiteY5" fmla="*/ 840884 h 1361576"/>
                <a:gd name="connsiteX6" fmla="*/ 4486561 w 4486561"/>
                <a:gd name="connsiteY6" fmla="*/ 1361576 h 1361576"/>
                <a:gd name="connsiteX0" fmla="*/ 0 w 4486561"/>
                <a:gd name="connsiteY0" fmla="*/ 0 h 1350640"/>
                <a:gd name="connsiteX1" fmla="*/ 2737358 w 4486561"/>
                <a:gd name="connsiteY1" fmla="*/ 0 h 1350640"/>
                <a:gd name="connsiteX2" fmla="*/ 3279182 w 4486561"/>
                <a:gd name="connsiteY2" fmla="*/ 27038 h 1350640"/>
                <a:gd name="connsiteX3" fmla="*/ 3643885 w 4486561"/>
                <a:gd name="connsiteY3" fmla="*/ 138225 h 1350640"/>
                <a:gd name="connsiteX4" fmla="*/ 3894826 w 4486561"/>
                <a:gd name="connsiteY4" fmla="*/ 399178 h 1350640"/>
                <a:gd name="connsiteX5" fmla="*/ 4170759 w 4486561"/>
                <a:gd name="connsiteY5" fmla="*/ 829948 h 1350640"/>
                <a:gd name="connsiteX6" fmla="*/ 4486561 w 4486561"/>
                <a:gd name="connsiteY6" fmla="*/ 1350640 h 1350640"/>
                <a:gd name="connsiteX0" fmla="*/ 0 w 4526960"/>
                <a:gd name="connsiteY0" fmla="*/ 0 h 1454535"/>
                <a:gd name="connsiteX1" fmla="*/ 2737358 w 4526960"/>
                <a:gd name="connsiteY1" fmla="*/ 0 h 1454535"/>
                <a:gd name="connsiteX2" fmla="*/ 3279182 w 4526960"/>
                <a:gd name="connsiteY2" fmla="*/ 27038 h 1454535"/>
                <a:gd name="connsiteX3" fmla="*/ 3643885 w 4526960"/>
                <a:gd name="connsiteY3" fmla="*/ 138225 h 1454535"/>
                <a:gd name="connsiteX4" fmla="*/ 3894826 w 4526960"/>
                <a:gd name="connsiteY4" fmla="*/ 399178 h 1454535"/>
                <a:gd name="connsiteX5" fmla="*/ 4170759 w 4526960"/>
                <a:gd name="connsiteY5" fmla="*/ 829948 h 1454535"/>
                <a:gd name="connsiteX6" fmla="*/ 4526960 w 4526960"/>
                <a:gd name="connsiteY6" fmla="*/ 1454535 h 1454535"/>
                <a:gd name="connsiteX0" fmla="*/ 0 w 4526960"/>
                <a:gd name="connsiteY0" fmla="*/ 0 h 1460003"/>
                <a:gd name="connsiteX1" fmla="*/ 2737358 w 4526960"/>
                <a:gd name="connsiteY1" fmla="*/ 0 h 1460003"/>
                <a:gd name="connsiteX2" fmla="*/ 3279182 w 4526960"/>
                <a:gd name="connsiteY2" fmla="*/ 27038 h 1460003"/>
                <a:gd name="connsiteX3" fmla="*/ 3643885 w 4526960"/>
                <a:gd name="connsiteY3" fmla="*/ 138225 h 1460003"/>
                <a:gd name="connsiteX4" fmla="*/ 3894826 w 4526960"/>
                <a:gd name="connsiteY4" fmla="*/ 399178 h 1460003"/>
                <a:gd name="connsiteX5" fmla="*/ 4170759 w 4526960"/>
                <a:gd name="connsiteY5" fmla="*/ 829948 h 1460003"/>
                <a:gd name="connsiteX6" fmla="*/ 4526960 w 4526960"/>
                <a:gd name="connsiteY6" fmla="*/ 1460003 h 1460003"/>
                <a:gd name="connsiteX0" fmla="*/ 0 w 4526960"/>
                <a:gd name="connsiteY0" fmla="*/ 8699 h 1468702"/>
                <a:gd name="connsiteX1" fmla="*/ 2737358 w 4526960"/>
                <a:gd name="connsiteY1" fmla="*/ 8699 h 1468702"/>
                <a:gd name="connsiteX2" fmla="*/ 3279182 w 4526960"/>
                <a:gd name="connsiteY2" fmla="*/ 35737 h 1468702"/>
                <a:gd name="connsiteX3" fmla="*/ 3894826 w 4526960"/>
                <a:gd name="connsiteY3" fmla="*/ 407877 h 1468702"/>
                <a:gd name="connsiteX4" fmla="*/ 4170759 w 4526960"/>
                <a:gd name="connsiteY4" fmla="*/ 838647 h 1468702"/>
                <a:gd name="connsiteX5" fmla="*/ 4526960 w 4526960"/>
                <a:gd name="connsiteY5" fmla="*/ 1468702 h 1468702"/>
                <a:gd name="connsiteX0" fmla="*/ 0 w 4526960"/>
                <a:gd name="connsiteY0" fmla="*/ 0 h 1460003"/>
                <a:gd name="connsiteX1" fmla="*/ 2737358 w 4526960"/>
                <a:gd name="connsiteY1" fmla="*/ 0 h 1460003"/>
                <a:gd name="connsiteX2" fmla="*/ 3460980 w 4526960"/>
                <a:gd name="connsiteY2" fmla="*/ 141870 h 1460003"/>
                <a:gd name="connsiteX3" fmla="*/ 3894826 w 4526960"/>
                <a:gd name="connsiteY3" fmla="*/ 399178 h 1460003"/>
                <a:gd name="connsiteX4" fmla="*/ 4170759 w 4526960"/>
                <a:gd name="connsiteY4" fmla="*/ 829948 h 1460003"/>
                <a:gd name="connsiteX5" fmla="*/ 4526960 w 4526960"/>
                <a:gd name="connsiteY5" fmla="*/ 1460003 h 1460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26960" h="1460003">
                  <a:moveTo>
                    <a:pt x="0" y="0"/>
                  </a:moveTo>
                  <a:lnTo>
                    <a:pt x="2737358" y="0"/>
                  </a:lnTo>
                  <a:cubicBezTo>
                    <a:pt x="2917966" y="9013"/>
                    <a:pt x="3268069" y="75340"/>
                    <a:pt x="3460980" y="141870"/>
                  </a:cubicBezTo>
                  <a:cubicBezTo>
                    <a:pt x="3653891" y="208400"/>
                    <a:pt x="3776530" y="284498"/>
                    <a:pt x="3894826" y="399178"/>
                  </a:cubicBezTo>
                  <a:cubicBezTo>
                    <a:pt x="4013122" y="513858"/>
                    <a:pt x="4065403" y="653144"/>
                    <a:pt x="4170759" y="829948"/>
                  </a:cubicBezTo>
                  <a:cubicBezTo>
                    <a:pt x="4276115" y="1006752"/>
                    <a:pt x="4375446" y="1273933"/>
                    <a:pt x="4526960" y="1460003"/>
                  </a:cubicBez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Freeform: Shape 8">
              <a:extLst>
                <a:ext uri="{FF2B5EF4-FFF2-40B4-BE49-F238E27FC236}">
                  <a16:creationId xmlns:a16="http://schemas.microsoft.com/office/drawing/2014/main" id="{31AF9E4E-D088-4676-AAB0-46EA182882D9}"/>
                </a:ext>
              </a:extLst>
            </p:cNvPr>
            <p:cNvSpPr/>
            <p:nvPr/>
          </p:nvSpPr>
          <p:spPr>
            <a:xfrm flipH="1">
              <a:off x="5426421" y="3386763"/>
              <a:ext cx="4170280" cy="3147240"/>
            </a:xfrm>
            <a:custGeom>
              <a:avLst/>
              <a:gdLst>
                <a:gd name="connsiteX0" fmla="*/ 0 w 2647507"/>
                <a:gd name="connsiteY0" fmla="*/ 0 h 1339703"/>
                <a:gd name="connsiteX1" fmla="*/ 925033 w 2647507"/>
                <a:gd name="connsiteY1" fmla="*/ 10633 h 1339703"/>
                <a:gd name="connsiteX2" fmla="*/ 1350335 w 2647507"/>
                <a:gd name="connsiteY2" fmla="*/ 138224 h 1339703"/>
                <a:gd name="connsiteX3" fmla="*/ 1722475 w 2647507"/>
                <a:gd name="connsiteY3" fmla="*/ 382773 h 1339703"/>
                <a:gd name="connsiteX4" fmla="*/ 2190307 w 2647507"/>
                <a:gd name="connsiteY4" fmla="*/ 808075 h 1339703"/>
                <a:gd name="connsiteX5" fmla="*/ 2647507 w 2647507"/>
                <a:gd name="connsiteY5" fmla="*/ 1339703 h 1339703"/>
                <a:gd name="connsiteX0" fmla="*/ 0 w 2647507"/>
                <a:gd name="connsiteY0" fmla="*/ 0 h 1339703"/>
                <a:gd name="connsiteX1" fmla="*/ 925033 w 2647507"/>
                <a:gd name="connsiteY1" fmla="*/ 37974 h 1339703"/>
                <a:gd name="connsiteX2" fmla="*/ 1350335 w 2647507"/>
                <a:gd name="connsiteY2" fmla="*/ 138224 h 1339703"/>
                <a:gd name="connsiteX3" fmla="*/ 1722475 w 2647507"/>
                <a:gd name="connsiteY3" fmla="*/ 382773 h 1339703"/>
                <a:gd name="connsiteX4" fmla="*/ 2190307 w 2647507"/>
                <a:gd name="connsiteY4" fmla="*/ 808075 h 1339703"/>
                <a:gd name="connsiteX5" fmla="*/ 2647507 w 2647507"/>
                <a:gd name="connsiteY5" fmla="*/ 1339703 h 1339703"/>
                <a:gd name="connsiteX0" fmla="*/ 0 w 2647507"/>
                <a:gd name="connsiteY0" fmla="*/ 0 h 1339703"/>
                <a:gd name="connsiteX1" fmla="*/ 383209 w 2647507"/>
                <a:gd name="connsiteY1" fmla="*/ 10936 h 1339703"/>
                <a:gd name="connsiteX2" fmla="*/ 925033 w 2647507"/>
                <a:gd name="connsiteY2" fmla="*/ 37974 h 1339703"/>
                <a:gd name="connsiteX3" fmla="*/ 1350335 w 2647507"/>
                <a:gd name="connsiteY3" fmla="*/ 138224 h 1339703"/>
                <a:gd name="connsiteX4" fmla="*/ 1722475 w 2647507"/>
                <a:gd name="connsiteY4" fmla="*/ 382773 h 1339703"/>
                <a:gd name="connsiteX5" fmla="*/ 2190307 w 2647507"/>
                <a:gd name="connsiteY5" fmla="*/ 808075 h 1339703"/>
                <a:gd name="connsiteX6" fmla="*/ 2647507 w 2647507"/>
                <a:gd name="connsiteY6" fmla="*/ 1339703 h 1339703"/>
                <a:gd name="connsiteX0" fmla="*/ 0 w 3759367"/>
                <a:gd name="connsiteY0" fmla="*/ 0 h 1334235"/>
                <a:gd name="connsiteX1" fmla="*/ 1495069 w 3759367"/>
                <a:gd name="connsiteY1" fmla="*/ 5468 h 1334235"/>
                <a:gd name="connsiteX2" fmla="*/ 2036893 w 3759367"/>
                <a:gd name="connsiteY2" fmla="*/ 32506 h 1334235"/>
                <a:gd name="connsiteX3" fmla="*/ 2462195 w 3759367"/>
                <a:gd name="connsiteY3" fmla="*/ 132756 h 1334235"/>
                <a:gd name="connsiteX4" fmla="*/ 2834335 w 3759367"/>
                <a:gd name="connsiteY4" fmla="*/ 377305 h 1334235"/>
                <a:gd name="connsiteX5" fmla="*/ 3302167 w 3759367"/>
                <a:gd name="connsiteY5" fmla="*/ 802607 h 1334235"/>
                <a:gd name="connsiteX6" fmla="*/ 3759367 w 3759367"/>
                <a:gd name="connsiteY6" fmla="*/ 1334235 h 1334235"/>
                <a:gd name="connsiteX0" fmla="*/ 0 w 3313190"/>
                <a:gd name="connsiteY0" fmla="*/ 0 h 1356108"/>
                <a:gd name="connsiteX1" fmla="*/ 1495069 w 3313190"/>
                <a:gd name="connsiteY1" fmla="*/ 5468 h 1356108"/>
                <a:gd name="connsiteX2" fmla="*/ 2036893 w 3313190"/>
                <a:gd name="connsiteY2" fmla="*/ 32506 h 1356108"/>
                <a:gd name="connsiteX3" fmla="*/ 2462195 w 3313190"/>
                <a:gd name="connsiteY3" fmla="*/ 132756 h 1356108"/>
                <a:gd name="connsiteX4" fmla="*/ 2834335 w 3313190"/>
                <a:gd name="connsiteY4" fmla="*/ 377305 h 1356108"/>
                <a:gd name="connsiteX5" fmla="*/ 3302167 w 3313190"/>
                <a:gd name="connsiteY5" fmla="*/ 802607 h 1356108"/>
                <a:gd name="connsiteX6" fmla="*/ 3244272 w 3313190"/>
                <a:gd name="connsiteY6" fmla="*/ 1356108 h 1356108"/>
                <a:gd name="connsiteX0" fmla="*/ 0 w 3244272"/>
                <a:gd name="connsiteY0" fmla="*/ 0 h 1356108"/>
                <a:gd name="connsiteX1" fmla="*/ 1495069 w 3244272"/>
                <a:gd name="connsiteY1" fmla="*/ 5468 h 1356108"/>
                <a:gd name="connsiteX2" fmla="*/ 2036893 w 3244272"/>
                <a:gd name="connsiteY2" fmla="*/ 32506 h 1356108"/>
                <a:gd name="connsiteX3" fmla="*/ 2462195 w 3244272"/>
                <a:gd name="connsiteY3" fmla="*/ 132756 h 1356108"/>
                <a:gd name="connsiteX4" fmla="*/ 2834335 w 3244272"/>
                <a:gd name="connsiteY4" fmla="*/ 377305 h 1356108"/>
                <a:gd name="connsiteX5" fmla="*/ 2928470 w 3244272"/>
                <a:gd name="connsiteY5" fmla="*/ 835416 h 1356108"/>
                <a:gd name="connsiteX6" fmla="*/ 3244272 w 3244272"/>
                <a:gd name="connsiteY6" fmla="*/ 1356108 h 1356108"/>
                <a:gd name="connsiteX0" fmla="*/ 0 w 3244272"/>
                <a:gd name="connsiteY0" fmla="*/ 0 h 1356108"/>
                <a:gd name="connsiteX1" fmla="*/ 1495069 w 3244272"/>
                <a:gd name="connsiteY1" fmla="*/ 5468 h 1356108"/>
                <a:gd name="connsiteX2" fmla="*/ 2036893 w 3244272"/>
                <a:gd name="connsiteY2" fmla="*/ 32506 h 1356108"/>
                <a:gd name="connsiteX3" fmla="*/ 2462195 w 3244272"/>
                <a:gd name="connsiteY3" fmla="*/ 132756 h 1356108"/>
                <a:gd name="connsiteX4" fmla="*/ 2652537 w 3244272"/>
                <a:gd name="connsiteY4" fmla="*/ 404646 h 1356108"/>
                <a:gd name="connsiteX5" fmla="*/ 2928470 w 3244272"/>
                <a:gd name="connsiteY5" fmla="*/ 835416 h 1356108"/>
                <a:gd name="connsiteX6" fmla="*/ 3244272 w 3244272"/>
                <a:gd name="connsiteY6" fmla="*/ 1356108 h 1356108"/>
                <a:gd name="connsiteX0" fmla="*/ 0 w 3244272"/>
                <a:gd name="connsiteY0" fmla="*/ 0 h 1356108"/>
                <a:gd name="connsiteX1" fmla="*/ 1495069 w 3244272"/>
                <a:gd name="connsiteY1" fmla="*/ 5468 h 1356108"/>
                <a:gd name="connsiteX2" fmla="*/ 2036893 w 3244272"/>
                <a:gd name="connsiteY2" fmla="*/ 32506 h 1356108"/>
                <a:gd name="connsiteX3" fmla="*/ 2401596 w 3244272"/>
                <a:gd name="connsiteY3" fmla="*/ 143693 h 1356108"/>
                <a:gd name="connsiteX4" fmla="*/ 2652537 w 3244272"/>
                <a:gd name="connsiteY4" fmla="*/ 404646 h 1356108"/>
                <a:gd name="connsiteX5" fmla="*/ 2928470 w 3244272"/>
                <a:gd name="connsiteY5" fmla="*/ 835416 h 1356108"/>
                <a:gd name="connsiteX6" fmla="*/ 3244272 w 3244272"/>
                <a:gd name="connsiteY6" fmla="*/ 1356108 h 1356108"/>
                <a:gd name="connsiteX0" fmla="*/ 0 w 3830066"/>
                <a:gd name="connsiteY0" fmla="*/ 0 h 1383449"/>
                <a:gd name="connsiteX1" fmla="*/ 2080863 w 3830066"/>
                <a:gd name="connsiteY1" fmla="*/ 32809 h 1383449"/>
                <a:gd name="connsiteX2" fmla="*/ 2622687 w 3830066"/>
                <a:gd name="connsiteY2" fmla="*/ 59847 h 1383449"/>
                <a:gd name="connsiteX3" fmla="*/ 2987390 w 3830066"/>
                <a:gd name="connsiteY3" fmla="*/ 171034 h 1383449"/>
                <a:gd name="connsiteX4" fmla="*/ 3238331 w 3830066"/>
                <a:gd name="connsiteY4" fmla="*/ 431987 h 1383449"/>
                <a:gd name="connsiteX5" fmla="*/ 3514264 w 3830066"/>
                <a:gd name="connsiteY5" fmla="*/ 862757 h 1383449"/>
                <a:gd name="connsiteX6" fmla="*/ 3830066 w 3830066"/>
                <a:gd name="connsiteY6" fmla="*/ 1383449 h 1383449"/>
                <a:gd name="connsiteX0" fmla="*/ 0 w 3860365"/>
                <a:gd name="connsiteY0" fmla="*/ 0 h 1356108"/>
                <a:gd name="connsiteX1" fmla="*/ 2111162 w 3860365"/>
                <a:gd name="connsiteY1" fmla="*/ 5468 h 1356108"/>
                <a:gd name="connsiteX2" fmla="*/ 2652986 w 3860365"/>
                <a:gd name="connsiteY2" fmla="*/ 32506 h 1356108"/>
                <a:gd name="connsiteX3" fmla="*/ 3017689 w 3860365"/>
                <a:gd name="connsiteY3" fmla="*/ 143693 h 1356108"/>
                <a:gd name="connsiteX4" fmla="*/ 3268630 w 3860365"/>
                <a:gd name="connsiteY4" fmla="*/ 404646 h 1356108"/>
                <a:gd name="connsiteX5" fmla="*/ 3544563 w 3860365"/>
                <a:gd name="connsiteY5" fmla="*/ 835416 h 1356108"/>
                <a:gd name="connsiteX6" fmla="*/ 3860365 w 3860365"/>
                <a:gd name="connsiteY6" fmla="*/ 1356108 h 1356108"/>
                <a:gd name="connsiteX0" fmla="*/ 0 w 3941165"/>
                <a:gd name="connsiteY0" fmla="*/ 0 h 1569367"/>
                <a:gd name="connsiteX1" fmla="*/ 2111162 w 3941165"/>
                <a:gd name="connsiteY1" fmla="*/ 5468 h 1569367"/>
                <a:gd name="connsiteX2" fmla="*/ 2652986 w 3941165"/>
                <a:gd name="connsiteY2" fmla="*/ 32506 h 1569367"/>
                <a:gd name="connsiteX3" fmla="*/ 3017689 w 3941165"/>
                <a:gd name="connsiteY3" fmla="*/ 143693 h 1569367"/>
                <a:gd name="connsiteX4" fmla="*/ 3268630 w 3941165"/>
                <a:gd name="connsiteY4" fmla="*/ 404646 h 1569367"/>
                <a:gd name="connsiteX5" fmla="*/ 3544563 w 3941165"/>
                <a:gd name="connsiteY5" fmla="*/ 835416 h 1569367"/>
                <a:gd name="connsiteX6" fmla="*/ 3941165 w 3941165"/>
                <a:gd name="connsiteY6" fmla="*/ 1569367 h 1569367"/>
                <a:gd name="connsiteX0" fmla="*/ 0 w 3961365"/>
                <a:gd name="connsiteY0" fmla="*/ 0 h 1618581"/>
                <a:gd name="connsiteX1" fmla="*/ 2111162 w 3961365"/>
                <a:gd name="connsiteY1" fmla="*/ 5468 h 1618581"/>
                <a:gd name="connsiteX2" fmla="*/ 2652986 w 3961365"/>
                <a:gd name="connsiteY2" fmla="*/ 32506 h 1618581"/>
                <a:gd name="connsiteX3" fmla="*/ 3017689 w 3961365"/>
                <a:gd name="connsiteY3" fmla="*/ 143693 h 1618581"/>
                <a:gd name="connsiteX4" fmla="*/ 3268630 w 3961365"/>
                <a:gd name="connsiteY4" fmla="*/ 404646 h 1618581"/>
                <a:gd name="connsiteX5" fmla="*/ 3544563 w 3961365"/>
                <a:gd name="connsiteY5" fmla="*/ 835416 h 1618581"/>
                <a:gd name="connsiteX6" fmla="*/ 3961365 w 3961365"/>
                <a:gd name="connsiteY6" fmla="*/ 1618581 h 1618581"/>
                <a:gd name="connsiteX0" fmla="*/ 0 w 3961365"/>
                <a:gd name="connsiteY0" fmla="*/ 3231 h 1621812"/>
                <a:gd name="connsiteX1" fmla="*/ 2111162 w 3961365"/>
                <a:gd name="connsiteY1" fmla="*/ 8699 h 1621812"/>
                <a:gd name="connsiteX2" fmla="*/ 2652986 w 3961365"/>
                <a:gd name="connsiteY2" fmla="*/ 35737 h 1621812"/>
                <a:gd name="connsiteX3" fmla="*/ 3268630 w 3961365"/>
                <a:gd name="connsiteY3" fmla="*/ 407877 h 1621812"/>
                <a:gd name="connsiteX4" fmla="*/ 3544563 w 3961365"/>
                <a:gd name="connsiteY4" fmla="*/ 838647 h 1621812"/>
                <a:gd name="connsiteX5" fmla="*/ 3961365 w 3961365"/>
                <a:gd name="connsiteY5" fmla="*/ 1621812 h 1621812"/>
                <a:gd name="connsiteX0" fmla="*/ 0 w 3961365"/>
                <a:gd name="connsiteY0" fmla="*/ 0 h 1618581"/>
                <a:gd name="connsiteX1" fmla="*/ 2111162 w 3961365"/>
                <a:gd name="connsiteY1" fmla="*/ 5468 h 1618581"/>
                <a:gd name="connsiteX2" fmla="*/ 2804486 w 3961365"/>
                <a:gd name="connsiteY2" fmla="*/ 152806 h 1618581"/>
                <a:gd name="connsiteX3" fmla="*/ 3268630 w 3961365"/>
                <a:gd name="connsiteY3" fmla="*/ 404646 h 1618581"/>
                <a:gd name="connsiteX4" fmla="*/ 3544563 w 3961365"/>
                <a:gd name="connsiteY4" fmla="*/ 835416 h 1618581"/>
                <a:gd name="connsiteX5" fmla="*/ 3961365 w 3961365"/>
                <a:gd name="connsiteY5" fmla="*/ 1618581 h 1618581"/>
                <a:gd name="connsiteX0" fmla="*/ 0 w 3961365"/>
                <a:gd name="connsiteY0" fmla="*/ 0 h 1618581"/>
                <a:gd name="connsiteX1" fmla="*/ 2111162 w 3961365"/>
                <a:gd name="connsiteY1" fmla="*/ 5468 h 1618581"/>
                <a:gd name="connsiteX2" fmla="*/ 2753986 w 3961365"/>
                <a:gd name="connsiteY2" fmla="*/ 114529 h 1618581"/>
                <a:gd name="connsiteX3" fmla="*/ 3268630 w 3961365"/>
                <a:gd name="connsiteY3" fmla="*/ 404646 h 1618581"/>
                <a:gd name="connsiteX4" fmla="*/ 3544563 w 3961365"/>
                <a:gd name="connsiteY4" fmla="*/ 835416 h 1618581"/>
                <a:gd name="connsiteX5" fmla="*/ 3961365 w 3961365"/>
                <a:gd name="connsiteY5" fmla="*/ 1618581 h 161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1365" h="1618581">
                  <a:moveTo>
                    <a:pt x="0" y="0"/>
                  </a:moveTo>
                  <a:lnTo>
                    <a:pt x="2111162" y="5468"/>
                  </a:lnTo>
                  <a:cubicBezTo>
                    <a:pt x="2291770" y="14481"/>
                    <a:pt x="2561075" y="47999"/>
                    <a:pt x="2753986" y="114529"/>
                  </a:cubicBezTo>
                  <a:cubicBezTo>
                    <a:pt x="2946897" y="181059"/>
                    <a:pt x="3136867" y="284498"/>
                    <a:pt x="3268630" y="404646"/>
                  </a:cubicBezTo>
                  <a:cubicBezTo>
                    <a:pt x="3400393" y="524794"/>
                    <a:pt x="3429107" y="633094"/>
                    <a:pt x="3544563" y="835416"/>
                  </a:cubicBezTo>
                  <a:cubicBezTo>
                    <a:pt x="3660019" y="1037738"/>
                    <a:pt x="3809851" y="1432511"/>
                    <a:pt x="3961365" y="1618581"/>
                  </a:cubicBezTo>
                </a:path>
              </a:pathLst>
            </a:cu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Freeform: Shape 9">
              <a:extLst>
                <a:ext uri="{FF2B5EF4-FFF2-40B4-BE49-F238E27FC236}">
                  <a16:creationId xmlns:a16="http://schemas.microsoft.com/office/drawing/2014/main" id="{A8C18640-1D20-49D0-80A7-21ECFBAD7E53}"/>
                </a:ext>
              </a:extLst>
            </p:cNvPr>
            <p:cNvSpPr/>
            <p:nvPr/>
          </p:nvSpPr>
          <p:spPr>
            <a:xfrm flipH="1">
              <a:off x="6021471" y="3010408"/>
              <a:ext cx="3585490" cy="3530011"/>
            </a:xfrm>
            <a:custGeom>
              <a:avLst/>
              <a:gdLst>
                <a:gd name="connsiteX0" fmla="*/ 0 w 2647507"/>
                <a:gd name="connsiteY0" fmla="*/ 0 h 1339703"/>
                <a:gd name="connsiteX1" fmla="*/ 925033 w 2647507"/>
                <a:gd name="connsiteY1" fmla="*/ 10633 h 1339703"/>
                <a:gd name="connsiteX2" fmla="*/ 1350335 w 2647507"/>
                <a:gd name="connsiteY2" fmla="*/ 138224 h 1339703"/>
                <a:gd name="connsiteX3" fmla="*/ 1722475 w 2647507"/>
                <a:gd name="connsiteY3" fmla="*/ 382773 h 1339703"/>
                <a:gd name="connsiteX4" fmla="*/ 2190307 w 2647507"/>
                <a:gd name="connsiteY4" fmla="*/ 808075 h 1339703"/>
                <a:gd name="connsiteX5" fmla="*/ 2647507 w 2647507"/>
                <a:gd name="connsiteY5" fmla="*/ 1339703 h 1339703"/>
                <a:gd name="connsiteX0" fmla="*/ 0 w 2647507"/>
                <a:gd name="connsiteY0" fmla="*/ 0 h 1339703"/>
                <a:gd name="connsiteX1" fmla="*/ 925033 w 2647507"/>
                <a:gd name="connsiteY1" fmla="*/ 37974 h 1339703"/>
                <a:gd name="connsiteX2" fmla="*/ 1350335 w 2647507"/>
                <a:gd name="connsiteY2" fmla="*/ 138224 h 1339703"/>
                <a:gd name="connsiteX3" fmla="*/ 1722475 w 2647507"/>
                <a:gd name="connsiteY3" fmla="*/ 382773 h 1339703"/>
                <a:gd name="connsiteX4" fmla="*/ 2190307 w 2647507"/>
                <a:gd name="connsiteY4" fmla="*/ 808075 h 1339703"/>
                <a:gd name="connsiteX5" fmla="*/ 2647507 w 2647507"/>
                <a:gd name="connsiteY5" fmla="*/ 1339703 h 1339703"/>
                <a:gd name="connsiteX0" fmla="*/ 0 w 2647507"/>
                <a:gd name="connsiteY0" fmla="*/ 0 h 1339703"/>
                <a:gd name="connsiteX1" fmla="*/ 383209 w 2647507"/>
                <a:gd name="connsiteY1" fmla="*/ 10936 h 1339703"/>
                <a:gd name="connsiteX2" fmla="*/ 925033 w 2647507"/>
                <a:gd name="connsiteY2" fmla="*/ 37974 h 1339703"/>
                <a:gd name="connsiteX3" fmla="*/ 1350335 w 2647507"/>
                <a:gd name="connsiteY3" fmla="*/ 138224 h 1339703"/>
                <a:gd name="connsiteX4" fmla="*/ 1722475 w 2647507"/>
                <a:gd name="connsiteY4" fmla="*/ 382773 h 1339703"/>
                <a:gd name="connsiteX5" fmla="*/ 2190307 w 2647507"/>
                <a:gd name="connsiteY5" fmla="*/ 808075 h 1339703"/>
                <a:gd name="connsiteX6" fmla="*/ 2647507 w 2647507"/>
                <a:gd name="connsiteY6" fmla="*/ 1339703 h 1339703"/>
                <a:gd name="connsiteX0" fmla="*/ 0 w 3759367"/>
                <a:gd name="connsiteY0" fmla="*/ 0 h 1334235"/>
                <a:gd name="connsiteX1" fmla="*/ 1495069 w 3759367"/>
                <a:gd name="connsiteY1" fmla="*/ 5468 h 1334235"/>
                <a:gd name="connsiteX2" fmla="*/ 2036893 w 3759367"/>
                <a:gd name="connsiteY2" fmla="*/ 32506 h 1334235"/>
                <a:gd name="connsiteX3" fmla="*/ 2462195 w 3759367"/>
                <a:gd name="connsiteY3" fmla="*/ 132756 h 1334235"/>
                <a:gd name="connsiteX4" fmla="*/ 2834335 w 3759367"/>
                <a:gd name="connsiteY4" fmla="*/ 377305 h 1334235"/>
                <a:gd name="connsiteX5" fmla="*/ 3302167 w 3759367"/>
                <a:gd name="connsiteY5" fmla="*/ 802607 h 1334235"/>
                <a:gd name="connsiteX6" fmla="*/ 3759367 w 3759367"/>
                <a:gd name="connsiteY6" fmla="*/ 1334235 h 1334235"/>
                <a:gd name="connsiteX0" fmla="*/ 0 w 3313190"/>
                <a:gd name="connsiteY0" fmla="*/ 0 h 1356108"/>
                <a:gd name="connsiteX1" fmla="*/ 1495069 w 3313190"/>
                <a:gd name="connsiteY1" fmla="*/ 5468 h 1356108"/>
                <a:gd name="connsiteX2" fmla="*/ 2036893 w 3313190"/>
                <a:gd name="connsiteY2" fmla="*/ 32506 h 1356108"/>
                <a:gd name="connsiteX3" fmla="*/ 2462195 w 3313190"/>
                <a:gd name="connsiteY3" fmla="*/ 132756 h 1356108"/>
                <a:gd name="connsiteX4" fmla="*/ 2834335 w 3313190"/>
                <a:gd name="connsiteY4" fmla="*/ 377305 h 1356108"/>
                <a:gd name="connsiteX5" fmla="*/ 3302167 w 3313190"/>
                <a:gd name="connsiteY5" fmla="*/ 802607 h 1356108"/>
                <a:gd name="connsiteX6" fmla="*/ 3244272 w 3313190"/>
                <a:gd name="connsiteY6" fmla="*/ 1356108 h 1356108"/>
                <a:gd name="connsiteX0" fmla="*/ 0 w 3244272"/>
                <a:gd name="connsiteY0" fmla="*/ 0 h 1356108"/>
                <a:gd name="connsiteX1" fmla="*/ 1495069 w 3244272"/>
                <a:gd name="connsiteY1" fmla="*/ 5468 h 1356108"/>
                <a:gd name="connsiteX2" fmla="*/ 2036893 w 3244272"/>
                <a:gd name="connsiteY2" fmla="*/ 32506 h 1356108"/>
                <a:gd name="connsiteX3" fmla="*/ 2462195 w 3244272"/>
                <a:gd name="connsiteY3" fmla="*/ 132756 h 1356108"/>
                <a:gd name="connsiteX4" fmla="*/ 2834335 w 3244272"/>
                <a:gd name="connsiteY4" fmla="*/ 377305 h 1356108"/>
                <a:gd name="connsiteX5" fmla="*/ 2928470 w 3244272"/>
                <a:gd name="connsiteY5" fmla="*/ 835416 h 1356108"/>
                <a:gd name="connsiteX6" fmla="*/ 3244272 w 3244272"/>
                <a:gd name="connsiteY6" fmla="*/ 1356108 h 1356108"/>
                <a:gd name="connsiteX0" fmla="*/ 0 w 3244272"/>
                <a:gd name="connsiteY0" fmla="*/ 0 h 1356108"/>
                <a:gd name="connsiteX1" fmla="*/ 1495069 w 3244272"/>
                <a:gd name="connsiteY1" fmla="*/ 5468 h 1356108"/>
                <a:gd name="connsiteX2" fmla="*/ 2036893 w 3244272"/>
                <a:gd name="connsiteY2" fmla="*/ 32506 h 1356108"/>
                <a:gd name="connsiteX3" fmla="*/ 2462195 w 3244272"/>
                <a:gd name="connsiteY3" fmla="*/ 132756 h 1356108"/>
                <a:gd name="connsiteX4" fmla="*/ 2652537 w 3244272"/>
                <a:gd name="connsiteY4" fmla="*/ 404646 h 1356108"/>
                <a:gd name="connsiteX5" fmla="*/ 2928470 w 3244272"/>
                <a:gd name="connsiteY5" fmla="*/ 835416 h 1356108"/>
                <a:gd name="connsiteX6" fmla="*/ 3244272 w 3244272"/>
                <a:gd name="connsiteY6" fmla="*/ 1356108 h 1356108"/>
                <a:gd name="connsiteX0" fmla="*/ 0 w 3244272"/>
                <a:gd name="connsiteY0" fmla="*/ 0 h 1356108"/>
                <a:gd name="connsiteX1" fmla="*/ 1495069 w 3244272"/>
                <a:gd name="connsiteY1" fmla="*/ 5468 h 1356108"/>
                <a:gd name="connsiteX2" fmla="*/ 2036893 w 3244272"/>
                <a:gd name="connsiteY2" fmla="*/ 32506 h 1356108"/>
                <a:gd name="connsiteX3" fmla="*/ 2401596 w 3244272"/>
                <a:gd name="connsiteY3" fmla="*/ 143693 h 1356108"/>
                <a:gd name="connsiteX4" fmla="*/ 2652537 w 3244272"/>
                <a:gd name="connsiteY4" fmla="*/ 404646 h 1356108"/>
                <a:gd name="connsiteX5" fmla="*/ 2928470 w 3244272"/>
                <a:gd name="connsiteY5" fmla="*/ 835416 h 1356108"/>
                <a:gd name="connsiteX6" fmla="*/ 3244272 w 3244272"/>
                <a:gd name="connsiteY6" fmla="*/ 1356108 h 1356108"/>
                <a:gd name="connsiteX0" fmla="*/ 0 w 3426070"/>
                <a:gd name="connsiteY0" fmla="*/ 0 h 1667794"/>
                <a:gd name="connsiteX1" fmla="*/ 1495069 w 3426070"/>
                <a:gd name="connsiteY1" fmla="*/ 5468 h 1667794"/>
                <a:gd name="connsiteX2" fmla="*/ 2036893 w 3426070"/>
                <a:gd name="connsiteY2" fmla="*/ 32506 h 1667794"/>
                <a:gd name="connsiteX3" fmla="*/ 2401596 w 3426070"/>
                <a:gd name="connsiteY3" fmla="*/ 143693 h 1667794"/>
                <a:gd name="connsiteX4" fmla="*/ 2652537 w 3426070"/>
                <a:gd name="connsiteY4" fmla="*/ 404646 h 1667794"/>
                <a:gd name="connsiteX5" fmla="*/ 2928470 w 3426070"/>
                <a:gd name="connsiteY5" fmla="*/ 835416 h 1667794"/>
                <a:gd name="connsiteX6" fmla="*/ 3426070 w 3426070"/>
                <a:gd name="connsiteY6" fmla="*/ 1667794 h 1667794"/>
                <a:gd name="connsiteX0" fmla="*/ 0 w 3405870"/>
                <a:gd name="connsiteY0" fmla="*/ 0 h 1662326"/>
                <a:gd name="connsiteX1" fmla="*/ 1495069 w 3405870"/>
                <a:gd name="connsiteY1" fmla="*/ 5468 h 1662326"/>
                <a:gd name="connsiteX2" fmla="*/ 2036893 w 3405870"/>
                <a:gd name="connsiteY2" fmla="*/ 32506 h 1662326"/>
                <a:gd name="connsiteX3" fmla="*/ 2401596 w 3405870"/>
                <a:gd name="connsiteY3" fmla="*/ 143693 h 1662326"/>
                <a:gd name="connsiteX4" fmla="*/ 2652537 w 3405870"/>
                <a:gd name="connsiteY4" fmla="*/ 404646 h 1662326"/>
                <a:gd name="connsiteX5" fmla="*/ 2928470 w 3405870"/>
                <a:gd name="connsiteY5" fmla="*/ 835416 h 1662326"/>
                <a:gd name="connsiteX6" fmla="*/ 3405870 w 3405870"/>
                <a:gd name="connsiteY6" fmla="*/ 1662326 h 1662326"/>
                <a:gd name="connsiteX0" fmla="*/ 0 w 3375570"/>
                <a:gd name="connsiteY0" fmla="*/ 0 h 1673262"/>
                <a:gd name="connsiteX1" fmla="*/ 1495069 w 3375570"/>
                <a:gd name="connsiteY1" fmla="*/ 5468 h 1673262"/>
                <a:gd name="connsiteX2" fmla="*/ 2036893 w 3375570"/>
                <a:gd name="connsiteY2" fmla="*/ 32506 h 1673262"/>
                <a:gd name="connsiteX3" fmla="*/ 2401596 w 3375570"/>
                <a:gd name="connsiteY3" fmla="*/ 143693 h 1673262"/>
                <a:gd name="connsiteX4" fmla="*/ 2652537 w 3375570"/>
                <a:gd name="connsiteY4" fmla="*/ 404646 h 1673262"/>
                <a:gd name="connsiteX5" fmla="*/ 2928470 w 3375570"/>
                <a:gd name="connsiteY5" fmla="*/ 835416 h 1673262"/>
                <a:gd name="connsiteX6" fmla="*/ 3375570 w 3375570"/>
                <a:gd name="connsiteY6" fmla="*/ 1673262 h 1673262"/>
                <a:gd name="connsiteX0" fmla="*/ 0 w 3405870"/>
                <a:gd name="connsiteY0" fmla="*/ 0 h 1815435"/>
                <a:gd name="connsiteX1" fmla="*/ 1495069 w 3405870"/>
                <a:gd name="connsiteY1" fmla="*/ 5468 h 1815435"/>
                <a:gd name="connsiteX2" fmla="*/ 2036893 w 3405870"/>
                <a:gd name="connsiteY2" fmla="*/ 32506 h 1815435"/>
                <a:gd name="connsiteX3" fmla="*/ 2401596 w 3405870"/>
                <a:gd name="connsiteY3" fmla="*/ 143693 h 1815435"/>
                <a:gd name="connsiteX4" fmla="*/ 2652537 w 3405870"/>
                <a:gd name="connsiteY4" fmla="*/ 404646 h 1815435"/>
                <a:gd name="connsiteX5" fmla="*/ 2928470 w 3405870"/>
                <a:gd name="connsiteY5" fmla="*/ 835416 h 1815435"/>
                <a:gd name="connsiteX6" fmla="*/ 3405870 w 3405870"/>
                <a:gd name="connsiteY6" fmla="*/ 1815435 h 1815435"/>
                <a:gd name="connsiteX0" fmla="*/ 0 w 3405870"/>
                <a:gd name="connsiteY0" fmla="*/ 3231 h 1818666"/>
                <a:gd name="connsiteX1" fmla="*/ 1495069 w 3405870"/>
                <a:gd name="connsiteY1" fmla="*/ 8699 h 1818666"/>
                <a:gd name="connsiteX2" fmla="*/ 2036893 w 3405870"/>
                <a:gd name="connsiteY2" fmla="*/ 35737 h 1818666"/>
                <a:gd name="connsiteX3" fmla="*/ 2652537 w 3405870"/>
                <a:gd name="connsiteY3" fmla="*/ 407877 h 1818666"/>
                <a:gd name="connsiteX4" fmla="*/ 2928470 w 3405870"/>
                <a:gd name="connsiteY4" fmla="*/ 838647 h 1818666"/>
                <a:gd name="connsiteX5" fmla="*/ 3405870 w 3405870"/>
                <a:gd name="connsiteY5" fmla="*/ 1818666 h 1818666"/>
                <a:gd name="connsiteX0" fmla="*/ 0 w 3405870"/>
                <a:gd name="connsiteY0" fmla="*/ 0 h 1815435"/>
                <a:gd name="connsiteX1" fmla="*/ 1495069 w 3405870"/>
                <a:gd name="connsiteY1" fmla="*/ 5468 h 1815435"/>
                <a:gd name="connsiteX2" fmla="*/ 2158092 w 3405870"/>
                <a:gd name="connsiteY2" fmla="*/ 98124 h 1815435"/>
                <a:gd name="connsiteX3" fmla="*/ 2652537 w 3405870"/>
                <a:gd name="connsiteY3" fmla="*/ 404646 h 1815435"/>
                <a:gd name="connsiteX4" fmla="*/ 2928470 w 3405870"/>
                <a:gd name="connsiteY4" fmla="*/ 835416 h 1815435"/>
                <a:gd name="connsiteX5" fmla="*/ 3405870 w 3405870"/>
                <a:gd name="connsiteY5" fmla="*/ 1815435 h 1815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05870" h="1815435">
                  <a:moveTo>
                    <a:pt x="0" y="0"/>
                  </a:moveTo>
                  <a:lnTo>
                    <a:pt x="1495069" y="5468"/>
                  </a:lnTo>
                  <a:cubicBezTo>
                    <a:pt x="1675677" y="14481"/>
                    <a:pt x="1965181" y="31594"/>
                    <a:pt x="2158092" y="98124"/>
                  </a:cubicBezTo>
                  <a:cubicBezTo>
                    <a:pt x="2351003" y="164654"/>
                    <a:pt x="2524141" y="281764"/>
                    <a:pt x="2652537" y="404646"/>
                  </a:cubicBezTo>
                  <a:cubicBezTo>
                    <a:pt x="2780933" y="527528"/>
                    <a:pt x="2802915" y="600285"/>
                    <a:pt x="2928470" y="835416"/>
                  </a:cubicBezTo>
                  <a:cubicBezTo>
                    <a:pt x="3054025" y="1070547"/>
                    <a:pt x="3254356" y="1629365"/>
                    <a:pt x="3405870" y="1815435"/>
                  </a:cubicBez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11" name="Straight Arrow Connector 10">
              <a:extLst>
                <a:ext uri="{FF2B5EF4-FFF2-40B4-BE49-F238E27FC236}">
                  <a16:creationId xmlns:a16="http://schemas.microsoft.com/office/drawing/2014/main" id="{759E111A-BD4C-42EE-8BBE-DE8FCAD3FD04}"/>
                </a:ext>
              </a:extLst>
            </p:cNvPr>
            <p:cNvCxnSpPr>
              <a:cxnSpLocks/>
            </p:cNvCxnSpPr>
            <p:nvPr/>
          </p:nvCxnSpPr>
          <p:spPr>
            <a:xfrm flipV="1">
              <a:off x="2032896" y="2154931"/>
              <a:ext cx="0" cy="4387490"/>
            </a:xfrm>
            <a:prstGeom prst="straightConnector1">
              <a:avLst/>
            </a:prstGeom>
            <a:ln w="31750">
              <a:solidFill>
                <a:schemeClr val="tx1">
                  <a:lumMod val="75000"/>
                  <a:lumOff val="25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CC574035-8876-4098-92E6-7AB7545CFC8E}"/>
                </a:ext>
              </a:extLst>
            </p:cNvPr>
            <p:cNvCxnSpPr>
              <a:cxnSpLocks/>
            </p:cNvCxnSpPr>
            <p:nvPr/>
          </p:nvCxnSpPr>
          <p:spPr>
            <a:xfrm>
              <a:off x="2022263" y="6531787"/>
              <a:ext cx="7564929" cy="0"/>
            </a:xfrm>
            <a:prstGeom prst="straightConnector1">
              <a:avLst/>
            </a:prstGeom>
            <a:ln w="31750">
              <a:solidFill>
                <a:schemeClr val="tx1">
                  <a:lumMod val="75000"/>
                  <a:lumOff val="25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B52A25E2-CEFF-4C16-8AD9-93FDAFD31032}"/>
                </a:ext>
              </a:extLst>
            </p:cNvPr>
            <p:cNvSpPr/>
            <p:nvPr/>
          </p:nvSpPr>
          <p:spPr>
            <a:xfrm>
              <a:off x="9683391" y="2839409"/>
              <a:ext cx="1095172" cy="307777"/>
            </a:xfrm>
            <a:prstGeom prst="rect">
              <a:avLst/>
            </a:prstGeom>
          </p:spPr>
          <p:txBody>
            <a:bodyPr wrap="none">
              <a:spAutoFit/>
            </a:bodyPr>
            <a:lstStyle/>
            <a:p>
              <a:r>
                <a:rPr lang="en-GB" sz="1400" b="1" dirty="0"/>
                <a:t>MCS n  + 6</a:t>
              </a:r>
            </a:p>
          </p:txBody>
        </p:sp>
        <p:sp>
          <p:nvSpPr>
            <p:cNvPr id="14" name="Rectangle 13">
              <a:extLst>
                <a:ext uri="{FF2B5EF4-FFF2-40B4-BE49-F238E27FC236}">
                  <a16:creationId xmlns:a16="http://schemas.microsoft.com/office/drawing/2014/main" id="{F2C33427-CA09-45F5-BC46-B50DEB1B890E}"/>
                </a:ext>
              </a:extLst>
            </p:cNvPr>
            <p:cNvSpPr/>
            <p:nvPr/>
          </p:nvSpPr>
          <p:spPr>
            <a:xfrm>
              <a:off x="9683391" y="3239901"/>
              <a:ext cx="1095172" cy="307777"/>
            </a:xfrm>
            <a:prstGeom prst="rect">
              <a:avLst/>
            </a:prstGeom>
          </p:spPr>
          <p:txBody>
            <a:bodyPr wrap="none">
              <a:spAutoFit/>
            </a:bodyPr>
            <a:lstStyle/>
            <a:p>
              <a:r>
                <a:rPr lang="en-GB" sz="1400" b="1" dirty="0"/>
                <a:t>MCS n  + 5</a:t>
              </a:r>
            </a:p>
          </p:txBody>
        </p:sp>
        <p:sp>
          <p:nvSpPr>
            <p:cNvPr id="15" name="Rectangle 14">
              <a:extLst>
                <a:ext uri="{FF2B5EF4-FFF2-40B4-BE49-F238E27FC236}">
                  <a16:creationId xmlns:a16="http://schemas.microsoft.com/office/drawing/2014/main" id="{C6FD3943-96DA-407C-810F-54E087C81FA0}"/>
                </a:ext>
              </a:extLst>
            </p:cNvPr>
            <p:cNvSpPr/>
            <p:nvPr/>
          </p:nvSpPr>
          <p:spPr>
            <a:xfrm>
              <a:off x="9683391" y="3523440"/>
              <a:ext cx="1045479" cy="307777"/>
            </a:xfrm>
            <a:prstGeom prst="rect">
              <a:avLst/>
            </a:prstGeom>
          </p:spPr>
          <p:txBody>
            <a:bodyPr wrap="none">
              <a:spAutoFit/>
            </a:bodyPr>
            <a:lstStyle/>
            <a:p>
              <a:r>
                <a:rPr lang="en-GB" sz="1400" b="1" dirty="0"/>
                <a:t>MCS n + 4</a:t>
              </a:r>
            </a:p>
          </p:txBody>
        </p:sp>
        <p:sp>
          <p:nvSpPr>
            <p:cNvPr id="16" name="Rectangle 15">
              <a:extLst>
                <a:ext uri="{FF2B5EF4-FFF2-40B4-BE49-F238E27FC236}">
                  <a16:creationId xmlns:a16="http://schemas.microsoft.com/office/drawing/2014/main" id="{C5B1BA37-6169-4019-B103-261467E7C382}"/>
                </a:ext>
              </a:extLst>
            </p:cNvPr>
            <p:cNvSpPr/>
            <p:nvPr/>
          </p:nvSpPr>
          <p:spPr>
            <a:xfrm>
              <a:off x="9683391" y="3775080"/>
              <a:ext cx="1045479" cy="307777"/>
            </a:xfrm>
            <a:prstGeom prst="rect">
              <a:avLst/>
            </a:prstGeom>
          </p:spPr>
          <p:txBody>
            <a:bodyPr wrap="none">
              <a:spAutoFit/>
            </a:bodyPr>
            <a:lstStyle/>
            <a:p>
              <a:r>
                <a:rPr lang="en-GB" sz="1400" b="1" dirty="0"/>
                <a:t>MCS n + 3</a:t>
              </a:r>
            </a:p>
          </p:txBody>
        </p:sp>
        <p:sp>
          <p:nvSpPr>
            <p:cNvPr id="17" name="Rectangle 16">
              <a:extLst>
                <a:ext uri="{FF2B5EF4-FFF2-40B4-BE49-F238E27FC236}">
                  <a16:creationId xmlns:a16="http://schemas.microsoft.com/office/drawing/2014/main" id="{9E98C7BF-F8AA-4A40-927A-870E3BBCC442}"/>
                </a:ext>
              </a:extLst>
            </p:cNvPr>
            <p:cNvSpPr/>
            <p:nvPr/>
          </p:nvSpPr>
          <p:spPr>
            <a:xfrm>
              <a:off x="9683391" y="4005454"/>
              <a:ext cx="1045479" cy="307777"/>
            </a:xfrm>
            <a:prstGeom prst="rect">
              <a:avLst/>
            </a:prstGeom>
          </p:spPr>
          <p:txBody>
            <a:bodyPr wrap="none">
              <a:spAutoFit/>
            </a:bodyPr>
            <a:lstStyle/>
            <a:p>
              <a:r>
                <a:rPr lang="en-GB" sz="1400" b="1" dirty="0"/>
                <a:t>MCS n + 2</a:t>
              </a:r>
            </a:p>
          </p:txBody>
        </p:sp>
        <p:sp>
          <p:nvSpPr>
            <p:cNvPr id="18" name="Rectangle 17">
              <a:extLst>
                <a:ext uri="{FF2B5EF4-FFF2-40B4-BE49-F238E27FC236}">
                  <a16:creationId xmlns:a16="http://schemas.microsoft.com/office/drawing/2014/main" id="{B99F85C3-050B-41EC-87E9-EC85B17DCEA0}"/>
                </a:ext>
              </a:extLst>
            </p:cNvPr>
            <p:cNvSpPr/>
            <p:nvPr/>
          </p:nvSpPr>
          <p:spPr>
            <a:xfrm>
              <a:off x="9683391" y="4193296"/>
              <a:ext cx="1045479" cy="307777"/>
            </a:xfrm>
            <a:prstGeom prst="rect">
              <a:avLst/>
            </a:prstGeom>
          </p:spPr>
          <p:txBody>
            <a:bodyPr wrap="none">
              <a:spAutoFit/>
            </a:bodyPr>
            <a:lstStyle/>
            <a:p>
              <a:r>
                <a:rPr lang="en-GB" sz="1400" b="1" dirty="0"/>
                <a:t>MCS n + 1</a:t>
              </a:r>
            </a:p>
          </p:txBody>
        </p:sp>
        <p:sp>
          <p:nvSpPr>
            <p:cNvPr id="19" name="Rectangle 18">
              <a:extLst>
                <a:ext uri="{FF2B5EF4-FFF2-40B4-BE49-F238E27FC236}">
                  <a16:creationId xmlns:a16="http://schemas.microsoft.com/office/drawing/2014/main" id="{AE6EB735-FBF0-46CA-A329-9DA21C18B85A}"/>
                </a:ext>
              </a:extLst>
            </p:cNvPr>
            <p:cNvSpPr/>
            <p:nvPr/>
          </p:nvSpPr>
          <p:spPr>
            <a:xfrm>
              <a:off x="9683391" y="4370503"/>
              <a:ext cx="742511" cy="307777"/>
            </a:xfrm>
            <a:prstGeom prst="rect">
              <a:avLst/>
            </a:prstGeom>
          </p:spPr>
          <p:txBody>
            <a:bodyPr wrap="none">
              <a:spAutoFit/>
            </a:bodyPr>
            <a:lstStyle/>
            <a:p>
              <a:r>
                <a:rPr lang="en-GB" sz="1400" b="1" dirty="0"/>
                <a:t>MCS n</a:t>
              </a:r>
            </a:p>
          </p:txBody>
        </p:sp>
        <p:sp>
          <p:nvSpPr>
            <p:cNvPr id="20" name="Rectangle 19">
              <a:extLst>
                <a:ext uri="{FF2B5EF4-FFF2-40B4-BE49-F238E27FC236}">
                  <a16:creationId xmlns:a16="http://schemas.microsoft.com/office/drawing/2014/main" id="{2A843D6F-DA95-4498-AD55-36BA4311FBE5}"/>
                </a:ext>
              </a:extLst>
            </p:cNvPr>
            <p:cNvSpPr/>
            <p:nvPr/>
          </p:nvSpPr>
          <p:spPr>
            <a:xfrm>
              <a:off x="8130138" y="6550223"/>
              <a:ext cx="1301959" cy="307777"/>
            </a:xfrm>
            <a:prstGeom prst="rect">
              <a:avLst/>
            </a:prstGeom>
          </p:spPr>
          <p:txBody>
            <a:bodyPr wrap="none">
              <a:spAutoFit/>
            </a:bodyPr>
            <a:lstStyle/>
            <a:p>
              <a:r>
                <a:rPr lang="en-GB" sz="1400" b="1" dirty="0"/>
                <a:t>Power or SIR</a:t>
              </a:r>
            </a:p>
          </p:txBody>
        </p:sp>
        <p:sp>
          <p:nvSpPr>
            <p:cNvPr id="21" name="Rectangle 20">
              <a:extLst>
                <a:ext uri="{FF2B5EF4-FFF2-40B4-BE49-F238E27FC236}">
                  <a16:creationId xmlns:a16="http://schemas.microsoft.com/office/drawing/2014/main" id="{DB98D2B4-8ECA-4F5C-B5DE-48D4961F8A5F}"/>
                </a:ext>
              </a:extLst>
            </p:cNvPr>
            <p:cNvSpPr/>
            <p:nvPr/>
          </p:nvSpPr>
          <p:spPr>
            <a:xfrm rot="16200000">
              <a:off x="1208981" y="2856519"/>
              <a:ext cx="1186543" cy="307777"/>
            </a:xfrm>
            <a:prstGeom prst="rect">
              <a:avLst/>
            </a:prstGeom>
          </p:spPr>
          <p:txBody>
            <a:bodyPr wrap="none">
              <a:spAutoFit/>
            </a:bodyPr>
            <a:lstStyle/>
            <a:p>
              <a:r>
                <a:rPr lang="en-GB" sz="1400" b="1" dirty="0"/>
                <a:t>Throughput</a:t>
              </a:r>
            </a:p>
          </p:txBody>
        </p:sp>
        <p:grpSp>
          <p:nvGrpSpPr>
            <p:cNvPr id="22" name="Group 21">
              <a:extLst>
                <a:ext uri="{FF2B5EF4-FFF2-40B4-BE49-F238E27FC236}">
                  <a16:creationId xmlns:a16="http://schemas.microsoft.com/office/drawing/2014/main" id="{52F65F60-C3AC-4891-B2C5-00ABBF9E6C79}"/>
                </a:ext>
              </a:extLst>
            </p:cNvPr>
            <p:cNvGrpSpPr/>
            <p:nvPr/>
          </p:nvGrpSpPr>
          <p:grpSpPr>
            <a:xfrm>
              <a:off x="2553893" y="2140662"/>
              <a:ext cx="5465135" cy="2714944"/>
              <a:chOff x="2732569" y="1697573"/>
              <a:chExt cx="5465135" cy="2714944"/>
            </a:xfrm>
          </p:grpSpPr>
          <p:sp>
            <p:nvSpPr>
              <p:cNvPr id="23" name="Freeform: Shape 22">
                <a:extLst>
                  <a:ext uri="{FF2B5EF4-FFF2-40B4-BE49-F238E27FC236}">
                    <a16:creationId xmlns:a16="http://schemas.microsoft.com/office/drawing/2014/main" id="{DCC231BD-D492-40EA-94B5-EE46F4384BB8}"/>
                  </a:ext>
                </a:extLst>
              </p:cNvPr>
              <p:cNvSpPr/>
              <p:nvPr/>
            </p:nvSpPr>
            <p:spPr>
              <a:xfrm>
                <a:off x="2732569" y="2296638"/>
                <a:ext cx="5465135" cy="2115879"/>
              </a:xfrm>
              <a:custGeom>
                <a:avLst/>
                <a:gdLst>
                  <a:gd name="connsiteX0" fmla="*/ 0 w 4359349"/>
                  <a:gd name="connsiteY0" fmla="*/ 1913860 h 1913860"/>
                  <a:gd name="connsiteX1" fmla="*/ 1531088 w 4359349"/>
                  <a:gd name="connsiteY1" fmla="*/ 1456660 h 1913860"/>
                  <a:gd name="connsiteX2" fmla="*/ 2488018 w 4359349"/>
                  <a:gd name="connsiteY2" fmla="*/ 1095153 h 1913860"/>
                  <a:gd name="connsiteX3" fmla="*/ 3583172 w 4359349"/>
                  <a:gd name="connsiteY3" fmla="*/ 531628 h 1913860"/>
                  <a:gd name="connsiteX4" fmla="*/ 4359349 w 4359349"/>
                  <a:gd name="connsiteY4" fmla="*/ 0 h 1913860"/>
                  <a:gd name="connsiteX0" fmla="*/ 0 w 4620011"/>
                  <a:gd name="connsiteY0" fmla="*/ 2115879 h 2115879"/>
                  <a:gd name="connsiteX1" fmla="*/ 1531088 w 4620011"/>
                  <a:gd name="connsiteY1" fmla="*/ 1658679 h 2115879"/>
                  <a:gd name="connsiteX2" fmla="*/ 2488018 w 4620011"/>
                  <a:gd name="connsiteY2" fmla="*/ 1297172 h 2115879"/>
                  <a:gd name="connsiteX3" fmla="*/ 3583172 w 4620011"/>
                  <a:gd name="connsiteY3" fmla="*/ 733647 h 2115879"/>
                  <a:gd name="connsiteX4" fmla="*/ 4620011 w 4620011"/>
                  <a:gd name="connsiteY4" fmla="*/ 0 h 2115879"/>
                  <a:gd name="connsiteX0" fmla="*/ 0 w 4620011"/>
                  <a:gd name="connsiteY0" fmla="*/ 2115879 h 2115879"/>
                  <a:gd name="connsiteX1" fmla="*/ 1531088 w 4620011"/>
                  <a:gd name="connsiteY1" fmla="*/ 1658679 h 2115879"/>
                  <a:gd name="connsiteX2" fmla="*/ 2488018 w 4620011"/>
                  <a:gd name="connsiteY2" fmla="*/ 1350335 h 2115879"/>
                  <a:gd name="connsiteX3" fmla="*/ 3583172 w 4620011"/>
                  <a:gd name="connsiteY3" fmla="*/ 733647 h 2115879"/>
                  <a:gd name="connsiteX4" fmla="*/ 4620011 w 4620011"/>
                  <a:gd name="connsiteY4" fmla="*/ 0 h 2115879"/>
                  <a:gd name="connsiteX0" fmla="*/ 0 w 4620011"/>
                  <a:gd name="connsiteY0" fmla="*/ 2115879 h 2115879"/>
                  <a:gd name="connsiteX1" fmla="*/ 1531088 w 4620011"/>
                  <a:gd name="connsiteY1" fmla="*/ 1658679 h 2115879"/>
                  <a:gd name="connsiteX2" fmla="*/ 2488018 w 4620011"/>
                  <a:gd name="connsiteY2" fmla="*/ 1350335 h 2115879"/>
                  <a:gd name="connsiteX3" fmla="*/ 3583173 w 4620011"/>
                  <a:gd name="connsiteY3" fmla="*/ 776177 h 2115879"/>
                  <a:gd name="connsiteX4" fmla="*/ 4620011 w 4620011"/>
                  <a:gd name="connsiteY4" fmla="*/ 0 h 21158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20011" h="2115879">
                    <a:moveTo>
                      <a:pt x="0" y="2115879"/>
                    </a:moveTo>
                    <a:cubicBezTo>
                      <a:pt x="558209" y="1955504"/>
                      <a:pt x="1116418" y="1786270"/>
                      <a:pt x="1531088" y="1658679"/>
                    </a:cubicBezTo>
                    <a:cubicBezTo>
                      <a:pt x="1945758" y="1531088"/>
                      <a:pt x="2146004" y="1497419"/>
                      <a:pt x="2488018" y="1350335"/>
                    </a:cubicBezTo>
                    <a:cubicBezTo>
                      <a:pt x="2830032" y="1203251"/>
                      <a:pt x="3227841" y="1001233"/>
                      <a:pt x="3583173" y="776177"/>
                    </a:cubicBezTo>
                    <a:cubicBezTo>
                      <a:pt x="3938505" y="551121"/>
                      <a:pt x="4387866" y="174551"/>
                      <a:pt x="4620011" y="0"/>
                    </a:cubicBezTo>
                  </a:path>
                </a:pathLst>
              </a:cu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 name="Rectangle 23">
                <a:extLst>
                  <a:ext uri="{FF2B5EF4-FFF2-40B4-BE49-F238E27FC236}">
                    <a16:creationId xmlns:a16="http://schemas.microsoft.com/office/drawing/2014/main" id="{C44CDDCB-D1E1-4AF2-AF24-243E7C2BEE97}"/>
                  </a:ext>
                </a:extLst>
              </p:cNvPr>
              <p:cNvSpPr/>
              <p:nvPr/>
            </p:nvSpPr>
            <p:spPr>
              <a:xfrm>
                <a:off x="3510969" y="1697573"/>
                <a:ext cx="2989921" cy="830997"/>
              </a:xfrm>
              <a:prstGeom prst="rect">
                <a:avLst/>
              </a:prstGeom>
            </p:spPr>
            <p:txBody>
              <a:bodyPr wrap="none">
                <a:spAutoFit/>
              </a:bodyPr>
              <a:lstStyle/>
              <a:p>
                <a:pPr algn="ctr"/>
                <a:r>
                  <a:rPr lang="en-GB" sz="1600" b="1" dirty="0"/>
                  <a:t>Closed loop performance</a:t>
                </a:r>
                <a:br>
                  <a:rPr lang="en-GB" sz="1600" b="1" dirty="0"/>
                </a:br>
                <a:r>
                  <a:rPr lang="en-GB" sz="1600" b="1" dirty="0"/>
                  <a:t>using variable MCS and rank</a:t>
                </a:r>
                <a:br>
                  <a:rPr lang="en-GB" sz="1600" b="1" dirty="0"/>
                </a:br>
                <a:r>
                  <a:rPr lang="en-GB" sz="1600" b="1" dirty="0"/>
                  <a:t>(target BLER 90 % of MCS)</a:t>
                </a:r>
              </a:p>
            </p:txBody>
          </p:sp>
          <p:cxnSp>
            <p:nvCxnSpPr>
              <p:cNvPr id="25" name="Straight Arrow Connector 24">
                <a:extLst>
                  <a:ext uri="{FF2B5EF4-FFF2-40B4-BE49-F238E27FC236}">
                    <a16:creationId xmlns:a16="http://schemas.microsoft.com/office/drawing/2014/main" id="{E9DEA715-4602-4AEA-8E5C-3295A1D4BAF5}"/>
                  </a:ext>
                </a:extLst>
              </p:cNvPr>
              <p:cNvCxnSpPr>
                <a:cxnSpLocks/>
              </p:cNvCxnSpPr>
              <p:nvPr/>
            </p:nvCxnSpPr>
            <p:spPr>
              <a:xfrm>
                <a:off x="5281116" y="2692264"/>
                <a:ext cx="655051" cy="836147"/>
              </a:xfrm>
              <a:prstGeom prst="straightConnector1">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grpSp>
        <p:grpSp>
          <p:nvGrpSpPr>
            <p:cNvPr id="26" name="Group 25">
              <a:extLst>
                <a:ext uri="{FF2B5EF4-FFF2-40B4-BE49-F238E27FC236}">
                  <a16:creationId xmlns:a16="http://schemas.microsoft.com/office/drawing/2014/main" id="{8731E240-5498-4681-917B-680B879760FC}"/>
                </a:ext>
              </a:extLst>
            </p:cNvPr>
            <p:cNvGrpSpPr/>
            <p:nvPr/>
          </p:nvGrpSpPr>
          <p:grpSpPr>
            <a:xfrm>
              <a:off x="5891968" y="4855607"/>
              <a:ext cx="4348953" cy="1349691"/>
              <a:chOff x="6070644" y="4412518"/>
              <a:chExt cx="4348953" cy="1349691"/>
            </a:xfrm>
          </p:grpSpPr>
          <p:sp>
            <p:nvSpPr>
              <p:cNvPr id="27" name="Rectangle 26">
                <a:extLst>
                  <a:ext uri="{FF2B5EF4-FFF2-40B4-BE49-F238E27FC236}">
                    <a16:creationId xmlns:a16="http://schemas.microsoft.com/office/drawing/2014/main" id="{E00718CF-2317-4367-9788-5787246F66B8}"/>
                  </a:ext>
                </a:extLst>
              </p:cNvPr>
              <p:cNvSpPr/>
              <p:nvPr/>
            </p:nvSpPr>
            <p:spPr>
              <a:xfrm>
                <a:off x="6860071" y="5114950"/>
                <a:ext cx="3559526" cy="647259"/>
              </a:xfrm>
              <a:prstGeom prst="rect">
                <a:avLst/>
              </a:prstGeom>
            </p:spPr>
            <p:txBody>
              <a:bodyPr wrap="none">
                <a:spAutoFit/>
              </a:bodyPr>
              <a:lstStyle/>
              <a:p>
                <a:pPr algn="ctr"/>
                <a:r>
                  <a:rPr lang="en-GB" sz="1600" b="1" dirty="0"/>
                  <a:t>Open loop TRMS performance using </a:t>
                </a:r>
                <a:br>
                  <a:rPr lang="en-GB" sz="1600" b="1" dirty="0"/>
                </a:br>
                <a:r>
                  <a:rPr lang="en-GB" sz="1600" b="1" dirty="0"/>
                  <a:t>fixed RMC and forced rank 2</a:t>
                </a:r>
              </a:p>
            </p:txBody>
          </p:sp>
          <p:cxnSp>
            <p:nvCxnSpPr>
              <p:cNvPr id="28" name="Straight Arrow Connector 27">
                <a:extLst>
                  <a:ext uri="{FF2B5EF4-FFF2-40B4-BE49-F238E27FC236}">
                    <a16:creationId xmlns:a16="http://schemas.microsoft.com/office/drawing/2014/main" id="{B3DC2AFB-4233-4349-8BC8-FE5F732084EA}"/>
                  </a:ext>
                </a:extLst>
              </p:cNvPr>
              <p:cNvCxnSpPr>
                <a:cxnSpLocks/>
              </p:cNvCxnSpPr>
              <p:nvPr/>
            </p:nvCxnSpPr>
            <p:spPr>
              <a:xfrm flipH="1" flipV="1">
                <a:off x="6070644" y="4412518"/>
                <a:ext cx="1404042" cy="678274"/>
              </a:xfrm>
              <a:prstGeom prst="straightConnector1">
                <a:avLst/>
              </a:prstGeom>
              <a:ln w="38100">
                <a:solidFill>
                  <a:schemeClr val="tx1">
                    <a:lumMod val="75000"/>
                    <a:lumOff val="25000"/>
                  </a:schemeClr>
                </a:solidFill>
                <a:tailEnd type="triangle" w="lg" len="lg"/>
              </a:ln>
            </p:spPr>
            <p:style>
              <a:lnRef idx="1">
                <a:schemeClr val="accent1"/>
              </a:lnRef>
              <a:fillRef idx="0">
                <a:schemeClr val="accent1"/>
              </a:fillRef>
              <a:effectRef idx="0">
                <a:schemeClr val="accent1"/>
              </a:effectRef>
              <a:fontRef idx="minor">
                <a:schemeClr val="tx1"/>
              </a:fontRef>
            </p:style>
          </p:cxnSp>
        </p:grpSp>
      </p:grpSp>
      <p:sp>
        <p:nvSpPr>
          <p:cNvPr id="31" name="Rectangle 30">
            <a:extLst>
              <a:ext uri="{FF2B5EF4-FFF2-40B4-BE49-F238E27FC236}">
                <a16:creationId xmlns:a16="http://schemas.microsoft.com/office/drawing/2014/main" id="{8946D6E4-6CFC-46BC-B465-ED8999DD789D}"/>
              </a:ext>
            </a:extLst>
          </p:cNvPr>
          <p:cNvSpPr/>
          <p:nvPr/>
        </p:nvSpPr>
        <p:spPr>
          <a:xfrm>
            <a:off x="8836595" y="2157399"/>
            <a:ext cx="3153490" cy="4555093"/>
          </a:xfrm>
          <a:prstGeom prst="rect">
            <a:avLst/>
          </a:prstGeom>
        </p:spPr>
        <p:txBody>
          <a:bodyPr wrap="square">
            <a:spAutoFit/>
          </a:bodyPr>
          <a:lstStyle/>
          <a:p>
            <a:pPr marL="0" lvl="1"/>
            <a:r>
              <a:rPr lang="en-GB" altLang="en-US" sz="2000" dirty="0"/>
              <a:t>Closed loop benefits</a:t>
            </a:r>
          </a:p>
          <a:p>
            <a:pPr marL="115888" lvl="1" indent="-115888">
              <a:buFont typeface="Arial" panose="020B0604020202020204" pitchFamily="34" charset="0"/>
              <a:buChar char="•"/>
            </a:pPr>
            <a:r>
              <a:rPr lang="en-GB" altLang="en-US" dirty="0"/>
              <a:t>Tests UEs in a way that much better matches real network operation</a:t>
            </a:r>
          </a:p>
          <a:p>
            <a:pPr marL="115888" lvl="1" indent="-115888">
              <a:buFont typeface="Arial" panose="020B0604020202020204" pitchFamily="34" charset="0"/>
              <a:buChar char="•"/>
            </a:pPr>
            <a:r>
              <a:rPr lang="en-GB" altLang="en-US" dirty="0"/>
              <a:t>Approximately 10x faster than TRMS</a:t>
            </a:r>
          </a:p>
          <a:p>
            <a:pPr marL="115888" lvl="1" indent="-115888">
              <a:buFont typeface="Arial" panose="020B0604020202020204" pitchFamily="34" charset="0"/>
              <a:buChar char="•"/>
            </a:pPr>
            <a:r>
              <a:rPr lang="en-GB" altLang="en-US" dirty="0"/>
              <a:t>Different SIRs can be used for different deployment scenarios</a:t>
            </a:r>
          </a:p>
          <a:p>
            <a:pPr marL="115888" lvl="1" indent="-115888">
              <a:buFont typeface="Arial" panose="020B0604020202020204" pitchFamily="34" charset="0"/>
              <a:buChar char="•"/>
            </a:pPr>
            <a:r>
              <a:rPr lang="en-GB" altLang="en-US" dirty="0"/>
              <a:t>The principles of closed loop testing are already defined in TR 37.901 and is a simple change to existing test method</a:t>
            </a:r>
          </a:p>
          <a:p>
            <a:pPr marL="115888" lvl="1" indent="-115888">
              <a:buFont typeface="Arial" panose="020B0604020202020204" pitchFamily="34" charset="0"/>
              <a:buChar char="•"/>
            </a:pPr>
            <a:r>
              <a:rPr lang="en-GB" altLang="en-US" dirty="0"/>
              <a:t>Will show if a UE’s best performance is rank 1 or 2</a:t>
            </a:r>
          </a:p>
        </p:txBody>
      </p:sp>
    </p:spTree>
    <p:extLst>
      <p:ext uri="{BB962C8B-B14F-4D97-AF65-F5344CB8AC3E}">
        <p14:creationId xmlns:p14="http://schemas.microsoft.com/office/powerpoint/2010/main" val="21093175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4E1967-3EE3-4D33-804E-7C4296414F89}"/>
              </a:ext>
            </a:extLst>
          </p:cNvPr>
          <p:cNvSpPr>
            <a:spLocks noGrp="1"/>
          </p:cNvSpPr>
          <p:nvPr>
            <p:ph type="title"/>
          </p:nvPr>
        </p:nvSpPr>
        <p:spPr/>
        <p:txBody>
          <a:bodyPr>
            <a:normAutofit fontScale="90000"/>
          </a:bodyPr>
          <a:lstStyle/>
          <a:p>
            <a:r>
              <a:rPr lang="en-GB" dirty="0"/>
              <a:t>The OTA opportunity for 5G @ FR1</a:t>
            </a:r>
            <a:br>
              <a:rPr lang="en-GB" dirty="0"/>
            </a:br>
            <a:r>
              <a:rPr lang="en-GB" dirty="0"/>
              <a:t>Evolution of existing test methods</a:t>
            </a:r>
          </a:p>
        </p:txBody>
      </p:sp>
      <p:graphicFrame>
        <p:nvGraphicFramePr>
          <p:cNvPr id="5" name="Table 4">
            <a:extLst>
              <a:ext uri="{FF2B5EF4-FFF2-40B4-BE49-F238E27FC236}">
                <a16:creationId xmlns:a16="http://schemas.microsoft.com/office/drawing/2014/main" id="{7C35E7A7-61E3-4FDC-9969-190DE8172848}"/>
              </a:ext>
            </a:extLst>
          </p:cNvPr>
          <p:cNvGraphicFramePr>
            <a:graphicFrameLocks noGrp="1"/>
          </p:cNvGraphicFramePr>
          <p:nvPr>
            <p:extLst>
              <p:ext uri="{D42A27DB-BD31-4B8C-83A1-F6EECF244321}">
                <p14:modId xmlns:p14="http://schemas.microsoft.com/office/powerpoint/2010/main" val="1038987854"/>
              </p:ext>
            </p:extLst>
          </p:nvPr>
        </p:nvGraphicFramePr>
        <p:xfrm>
          <a:off x="449201" y="1549006"/>
          <a:ext cx="11395470" cy="4729480"/>
        </p:xfrm>
        <a:graphic>
          <a:graphicData uri="http://schemas.openxmlformats.org/drawingml/2006/table">
            <a:tbl>
              <a:tblPr firstRow="1" bandRow="1"/>
              <a:tblGrid>
                <a:gridCol w="2379059">
                  <a:extLst>
                    <a:ext uri="{9D8B030D-6E8A-4147-A177-3AD203B41FA5}">
                      <a16:colId xmlns:a16="http://schemas.microsoft.com/office/drawing/2014/main" val="1427646801"/>
                    </a:ext>
                  </a:extLst>
                </a:gridCol>
                <a:gridCol w="5217921">
                  <a:extLst>
                    <a:ext uri="{9D8B030D-6E8A-4147-A177-3AD203B41FA5}">
                      <a16:colId xmlns:a16="http://schemas.microsoft.com/office/drawing/2014/main" val="3064184233"/>
                    </a:ext>
                  </a:extLst>
                </a:gridCol>
                <a:gridCol w="3798490">
                  <a:extLst>
                    <a:ext uri="{9D8B030D-6E8A-4147-A177-3AD203B41FA5}">
                      <a16:colId xmlns:a16="http://schemas.microsoft.com/office/drawing/2014/main" val="1418427762"/>
                    </a:ext>
                  </a:extLst>
                </a:gridCol>
              </a:tblGrid>
              <a:tr h="37084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r>
                        <a:rPr lang="en-GB" dirty="0"/>
                        <a:t>Feature</a:t>
                      </a: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E90029"/>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r>
                        <a:rPr lang="en-GB" dirty="0"/>
                        <a:t>MPAC</a:t>
                      </a: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E90029"/>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r>
                        <a:rPr lang="en-GB" dirty="0"/>
                        <a:t>RTS</a:t>
                      </a: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E90029"/>
                    </a:solidFill>
                  </a:tcPr>
                </a:tc>
                <a:extLst>
                  <a:ext uri="{0D108BD9-81ED-4DB2-BD59-A6C34878D82A}">
                    <a16:rowId xmlns:a16="http://schemas.microsoft.com/office/drawing/2014/main" val="1462217221"/>
                  </a:ext>
                </a:extLst>
              </a:tr>
              <a:tr h="370840">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r>
                        <a:rPr lang="en-GB" sz="1600" b="1" dirty="0"/>
                        <a:t>Higher frequency</a:t>
                      </a: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85000"/>
                      </a:srgbClr>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r>
                        <a:rPr lang="en-GB" sz="1600" dirty="0"/>
                        <a:t>Test zone is 0.85 </a:t>
                      </a:r>
                      <a:r>
                        <a:rPr lang="el-GR" sz="1600" dirty="0"/>
                        <a:t>λ</a:t>
                      </a:r>
                      <a:r>
                        <a:rPr lang="en-GB" sz="1600" dirty="0"/>
                        <a:t> for an 8x2 configuration (10 cm @ 2.6 GHz, 5 cm @ 5 GHz). 16x2 would provide ~2 </a:t>
                      </a:r>
                      <a:r>
                        <a:rPr lang="el-GR" sz="1600" dirty="0"/>
                        <a:t>λ</a:t>
                      </a:r>
                      <a:r>
                        <a:rPr lang="en-GB" sz="1600" dirty="0"/>
                        <a:t> or 12 cm @ 5 GHz – enough for some smartphones. Then move to 24 x 2 for larger devices or antenna declaration</a:t>
                      </a: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E90029">
                        <a:lumMod val="40000"/>
                        <a:lumOff val="60000"/>
                      </a:srgbClr>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r>
                        <a:rPr lang="en-GB" sz="1600" dirty="0"/>
                        <a:t>No impact on test zone size for a typical SISO chamber</a:t>
                      </a: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1EF675"/>
                    </a:solidFill>
                  </a:tcPr>
                </a:tc>
                <a:extLst>
                  <a:ext uri="{0D108BD9-81ED-4DB2-BD59-A6C34878D82A}">
                    <a16:rowId xmlns:a16="http://schemas.microsoft.com/office/drawing/2014/main" val="1463315777"/>
                  </a:ext>
                </a:extLst>
              </a:tr>
              <a:tr h="370840">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r>
                        <a:rPr lang="en-GB" sz="1600" b="1" dirty="0"/>
                        <a:t>Higher order MIMO</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85000"/>
                      </a:srgbClr>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r>
                        <a:rPr lang="en-GB" sz="1600" dirty="0"/>
                        <a:t>Can inherently handle any order of MIMO, however, each doubling of the order requires double the channel emulator resources which are already high</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B8FEC9"/>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r>
                        <a:rPr lang="en-GB" sz="1600" dirty="0"/>
                        <a:t>RTS will scale to 4x4 using two cross polarized probes but 8x8 unlikely due to isolation of the 8 wireless cable streams</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B8FEC9"/>
                    </a:solidFill>
                  </a:tcPr>
                </a:tc>
                <a:extLst>
                  <a:ext uri="{0D108BD9-81ED-4DB2-BD59-A6C34878D82A}">
                    <a16:rowId xmlns:a16="http://schemas.microsoft.com/office/drawing/2014/main" val="960585261"/>
                  </a:ext>
                </a:extLst>
              </a:tr>
              <a:tr h="370840">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r>
                        <a:rPr lang="en-GB" sz="1600" b="1" dirty="0"/>
                        <a:t>Carrier Aggregation</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85000"/>
                      </a:srgbClr>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r>
                        <a:rPr lang="en-GB" sz="1600" dirty="0"/>
                        <a:t>Can inherently handle an level of CA  but same issue as for higher order MIMO – CE hardware</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B8FEC9"/>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r>
                        <a:rPr lang="en-GB" sz="1600" dirty="0"/>
                        <a:t>RTS scales well for CA as the doubling and tripling of CE resources is starting from a much lower base</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1EF675"/>
                    </a:solidFill>
                  </a:tcPr>
                </a:tc>
                <a:extLst>
                  <a:ext uri="{0D108BD9-81ED-4DB2-BD59-A6C34878D82A}">
                    <a16:rowId xmlns:a16="http://schemas.microsoft.com/office/drawing/2014/main" val="4031059416"/>
                  </a:ext>
                </a:extLst>
              </a:tr>
              <a:tr h="240690">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r>
                        <a:rPr lang="en-GB" sz="1600" b="1" dirty="0"/>
                        <a:t>Advanced interference emulation</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85000"/>
                      </a:srgbClr>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r>
                        <a:rPr lang="en-GB" sz="1600" dirty="0"/>
                        <a:t>Addition of more sophisticated interference is possible but requires more CE hardware</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B8FEC9"/>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r>
                        <a:rPr lang="en-GB" sz="1600" dirty="0"/>
                        <a:t>Similar to MPAC but from a lower base</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1EF675"/>
                    </a:solidFill>
                  </a:tcPr>
                </a:tc>
                <a:extLst>
                  <a:ext uri="{0D108BD9-81ED-4DB2-BD59-A6C34878D82A}">
                    <a16:rowId xmlns:a16="http://schemas.microsoft.com/office/drawing/2014/main" val="1661800038"/>
                  </a:ext>
                </a:extLst>
              </a:tr>
              <a:tr h="240690">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r>
                        <a:rPr lang="en-GB" sz="1600" b="1" dirty="0"/>
                        <a:t>Increased active antenna usage</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85000"/>
                      </a:srgbClr>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r>
                        <a:rPr lang="en-GB" sz="1600" dirty="0"/>
                        <a:t>MPAC has no issues with active antennas or dynamic antenna switching during the test sequence</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1EF675"/>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r>
                        <a:rPr lang="en-GB" sz="1600" dirty="0"/>
                        <a:t>RTS can only test a static antenna configuration and would require a UE beamlock function as agreed for FR2 to ensure a static configuration</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90029">
                        <a:tint val="40000"/>
                      </a:srgbClr>
                    </a:solidFill>
                  </a:tcPr>
                </a:tc>
                <a:extLst>
                  <a:ext uri="{0D108BD9-81ED-4DB2-BD59-A6C34878D82A}">
                    <a16:rowId xmlns:a16="http://schemas.microsoft.com/office/drawing/2014/main" val="534356337"/>
                  </a:ext>
                </a:extLst>
              </a:tr>
            </a:tbl>
          </a:graphicData>
        </a:graphic>
      </p:graphicFrame>
    </p:spTree>
    <p:extLst>
      <p:ext uri="{BB962C8B-B14F-4D97-AF65-F5344CB8AC3E}">
        <p14:creationId xmlns:p14="http://schemas.microsoft.com/office/powerpoint/2010/main" val="15600421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DB84CC-4891-4514-99D5-45E48F4461A6}"/>
              </a:ext>
            </a:extLst>
          </p:cNvPr>
          <p:cNvSpPr>
            <a:spLocks noGrp="1"/>
          </p:cNvSpPr>
          <p:nvPr>
            <p:ph type="title"/>
          </p:nvPr>
        </p:nvSpPr>
        <p:spPr/>
        <p:txBody>
          <a:bodyPr>
            <a:normAutofit fontScale="90000"/>
          </a:bodyPr>
          <a:lstStyle/>
          <a:p>
            <a:r>
              <a:rPr lang="en-GB" dirty="0"/>
              <a:t>The OTA opportunity for 5G @ FR2</a:t>
            </a:r>
            <a:br>
              <a:rPr lang="en-GB" dirty="0"/>
            </a:br>
            <a:r>
              <a:rPr lang="en-GB" dirty="0"/>
              <a:t>Demod</a:t>
            </a:r>
          </a:p>
        </p:txBody>
      </p:sp>
      <p:sp>
        <p:nvSpPr>
          <p:cNvPr id="3" name="Content Placeholder 2">
            <a:extLst>
              <a:ext uri="{FF2B5EF4-FFF2-40B4-BE49-F238E27FC236}">
                <a16:creationId xmlns:a16="http://schemas.microsoft.com/office/drawing/2014/main" id="{31074F2F-CB72-4AC3-9E51-BBCC083068E5}"/>
              </a:ext>
            </a:extLst>
          </p:cNvPr>
          <p:cNvSpPr>
            <a:spLocks noGrp="1"/>
          </p:cNvSpPr>
          <p:nvPr>
            <p:ph idx="1"/>
          </p:nvPr>
        </p:nvSpPr>
        <p:spPr>
          <a:xfrm>
            <a:off x="289560" y="1375892"/>
            <a:ext cx="11665016" cy="4909294"/>
          </a:xfrm>
        </p:spPr>
        <p:txBody>
          <a:bodyPr>
            <a:normAutofit lnSpcReduction="10000"/>
          </a:bodyPr>
          <a:lstStyle/>
          <a:p>
            <a:r>
              <a:rPr lang="en-GB" dirty="0"/>
              <a:t>Basic line of sight RF requirements are being developed</a:t>
            </a:r>
          </a:p>
          <a:p>
            <a:r>
              <a:rPr lang="en-GB" dirty="0"/>
              <a:t>This leaves demod and RRM as the prime new areas</a:t>
            </a:r>
          </a:p>
          <a:p>
            <a:r>
              <a:rPr lang="en-GB" dirty="0"/>
              <a:t>For demod @ FR2, the challenges are different to LTE FR1</a:t>
            </a:r>
          </a:p>
          <a:p>
            <a:pPr lvl="1"/>
            <a:r>
              <a:rPr lang="en-GB" dirty="0"/>
              <a:t>The channel perceived by the UE will be much more sparse due to gNB Tx spatial filtering (8x8 array., 12 degree HPBW)</a:t>
            </a:r>
          </a:p>
          <a:p>
            <a:pPr lvl="1"/>
            <a:r>
              <a:rPr lang="en-GB" dirty="0"/>
              <a:t>The Rel-15 scope is MIMO rank 2 with cross polarized transmission</a:t>
            </a:r>
          </a:p>
          <a:p>
            <a:r>
              <a:rPr lang="en-GB" dirty="0"/>
              <a:t>The consequence is that it is not the shape or pattern of the UE antenna that influences performance but its direction</a:t>
            </a:r>
          </a:p>
          <a:p>
            <a:r>
              <a:rPr lang="en-GB" dirty="0"/>
              <a:t>Only when rank 4 is considered which requires two independent directions will the shape of the antennas matter as in FR1</a:t>
            </a:r>
          </a:p>
          <a:p>
            <a:r>
              <a:rPr lang="en-GB" dirty="0"/>
              <a:t>The extent to which the UE antenna pattern influences 2x2 cross-polarized MIMO performance needs to be studied to determine if the current plan for non-spatial “wireless cable” OTA requirements is sufficient</a:t>
            </a:r>
          </a:p>
          <a:p>
            <a:endParaRPr lang="en-GB" dirty="0"/>
          </a:p>
        </p:txBody>
      </p:sp>
    </p:spTree>
    <p:extLst>
      <p:ext uri="{BB962C8B-B14F-4D97-AF65-F5344CB8AC3E}">
        <p14:creationId xmlns:p14="http://schemas.microsoft.com/office/powerpoint/2010/main" val="26478176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DB84CC-4891-4514-99D5-45E48F4461A6}"/>
              </a:ext>
            </a:extLst>
          </p:cNvPr>
          <p:cNvSpPr>
            <a:spLocks noGrp="1"/>
          </p:cNvSpPr>
          <p:nvPr>
            <p:ph type="title"/>
          </p:nvPr>
        </p:nvSpPr>
        <p:spPr/>
        <p:txBody>
          <a:bodyPr>
            <a:normAutofit fontScale="90000"/>
          </a:bodyPr>
          <a:lstStyle/>
          <a:p>
            <a:r>
              <a:rPr lang="en-GB" dirty="0"/>
              <a:t>The OTA opportunity for 5G @ FR2</a:t>
            </a:r>
            <a:br>
              <a:rPr lang="en-GB" dirty="0"/>
            </a:br>
            <a:r>
              <a:rPr lang="en-GB" dirty="0"/>
              <a:t>RRM - initial access</a:t>
            </a:r>
          </a:p>
        </p:txBody>
      </p:sp>
      <p:sp>
        <p:nvSpPr>
          <p:cNvPr id="3" name="Content Placeholder 2">
            <a:extLst>
              <a:ext uri="{FF2B5EF4-FFF2-40B4-BE49-F238E27FC236}">
                <a16:creationId xmlns:a16="http://schemas.microsoft.com/office/drawing/2014/main" id="{31074F2F-CB72-4AC3-9E51-BBCC083068E5}"/>
              </a:ext>
            </a:extLst>
          </p:cNvPr>
          <p:cNvSpPr>
            <a:spLocks noGrp="1"/>
          </p:cNvSpPr>
          <p:nvPr>
            <p:ph idx="1"/>
          </p:nvPr>
        </p:nvSpPr>
        <p:spPr>
          <a:xfrm>
            <a:off x="289560" y="1375892"/>
            <a:ext cx="11665016" cy="5111168"/>
          </a:xfrm>
        </p:spPr>
        <p:txBody>
          <a:bodyPr>
            <a:normAutofit/>
          </a:bodyPr>
          <a:lstStyle/>
          <a:p>
            <a:r>
              <a:rPr lang="en-GB" dirty="0"/>
              <a:t>It is in the area of RRM @ FR2 where the biggest challenge lies for NR</a:t>
            </a:r>
          </a:p>
          <a:p>
            <a:r>
              <a:rPr lang="en-GB" dirty="0"/>
              <a:t>At FR1 all RRM requirements were non-spatial and based on the frequency, power level and timing of multi-cell test signals</a:t>
            </a:r>
          </a:p>
          <a:p>
            <a:r>
              <a:rPr lang="en-GB" dirty="0"/>
              <a:t>At FR2, space needs to be added to that list</a:t>
            </a:r>
          </a:p>
          <a:p>
            <a:r>
              <a:rPr lang="en-GB" dirty="0"/>
              <a:t>The most critical new spatial RRM requirement will be for initial access where up to 64 Tx directions can be used for the SSB which are further modified by the channel model</a:t>
            </a:r>
          </a:p>
          <a:p>
            <a:endParaRPr lang="en-GB" dirty="0"/>
          </a:p>
          <a:p>
            <a:endParaRPr lang="en-GB" dirty="0"/>
          </a:p>
          <a:p>
            <a:endParaRPr lang="en-GB" dirty="0"/>
          </a:p>
          <a:p>
            <a:r>
              <a:rPr lang="en-GB" dirty="0"/>
              <a:t>Defining a test method for this will be difficult but extremely</a:t>
            </a:r>
            <a:br>
              <a:rPr lang="en-GB" dirty="0"/>
            </a:br>
            <a:r>
              <a:rPr lang="en-GB" dirty="0"/>
              <a:t>important if initial access is to be controlled</a:t>
            </a:r>
          </a:p>
        </p:txBody>
      </p:sp>
      <p:grpSp>
        <p:nvGrpSpPr>
          <p:cNvPr id="4" name="Group 3">
            <a:extLst>
              <a:ext uri="{FF2B5EF4-FFF2-40B4-BE49-F238E27FC236}">
                <a16:creationId xmlns:a16="http://schemas.microsoft.com/office/drawing/2014/main" id="{5E621C76-39AA-4E41-9B5C-A3EBF9BAE9E2}"/>
              </a:ext>
            </a:extLst>
          </p:cNvPr>
          <p:cNvGrpSpPr/>
          <p:nvPr/>
        </p:nvGrpSpPr>
        <p:grpSpPr>
          <a:xfrm>
            <a:off x="455205" y="4275397"/>
            <a:ext cx="8013613" cy="907420"/>
            <a:chOff x="260350" y="1646961"/>
            <a:chExt cx="11458575" cy="778740"/>
          </a:xfrm>
        </p:grpSpPr>
        <p:sp>
          <p:nvSpPr>
            <p:cNvPr id="5" name="Rectangle 5">
              <a:extLst>
                <a:ext uri="{FF2B5EF4-FFF2-40B4-BE49-F238E27FC236}">
                  <a16:creationId xmlns:a16="http://schemas.microsoft.com/office/drawing/2014/main" id="{794D6BF4-BC68-4C6E-944E-F06C1A77AF36}"/>
                </a:ext>
              </a:extLst>
            </p:cNvPr>
            <p:cNvSpPr>
              <a:spLocks noChangeArrowheads="1"/>
            </p:cNvSpPr>
            <p:nvPr/>
          </p:nvSpPr>
          <p:spPr bwMode="auto">
            <a:xfrm>
              <a:off x="260350" y="1852613"/>
              <a:ext cx="573087" cy="573088"/>
            </a:xfrm>
            <a:prstGeom prst="rect">
              <a:avLst/>
            </a:prstGeom>
            <a:solidFill>
              <a:srgbClr val="FACCA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200" dirty="0"/>
            </a:p>
          </p:txBody>
        </p:sp>
        <p:sp>
          <p:nvSpPr>
            <p:cNvPr id="6" name="Rectangle 6">
              <a:extLst>
                <a:ext uri="{FF2B5EF4-FFF2-40B4-BE49-F238E27FC236}">
                  <a16:creationId xmlns:a16="http://schemas.microsoft.com/office/drawing/2014/main" id="{BBB3D742-C77C-4723-9CF3-8FC6EDC3BCFD}"/>
                </a:ext>
              </a:extLst>
            </p:cNvPr>
            <p:cNvSpPr>
              <a:spLocks noChangeArrowheads="1"/>
            </p:cNvSpPr>
            <p:nvPr/>
          </p:nvSpPr>
          <p:spPr bwMode="auto">
            <a:xfrm>
              <a:off x="260350" y="1852613"/>
              <a:ext cx="573087" cy="573088"/>
            </a:xfrm>
            <a:prstGeom prst="rect">
              <a:avLst/>
            </a:pr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sz="1200" dirty="0"/>
            </a:p>
          </p:txBody>
        </p:sp>
        <p:sp>
          <p:nvSpPr>
            <p:cNvPr id="7" name="Rectangle 7">
              <a:extLst>
                <a:ext uri="{FF2B5EF4-FFF2-40B4-BE49-F238E27FC236}">
                  <a16:creationId xmlns:a16="http://schemas.microsoft.com/office/drawing/2014/main" id="{822D35ED-30EF-4F47-B3A8-5A957A5CB709}"/>
                </a:ext>
              </a:extLst>
            </p:cNvPr>
            <p:cNvSpPr>
              <a:spLocks noChangeArrowheads="1"/>
            </p:cNvSpPr>
            <p:nvPr/>
          </p:nvSpPr>
          <p:spPr bwMode="auto">
            <a:xfrm>
              <a:off x="833438" y="1852613"/>
              <a:ext cx="573087" cy="573088"/>
            </a:xfrm>
            <a:prstGeom prst="rect">
              <a:avLst/>
            </a:prstGeom>
            <a:solidFill>
              <a:srgbClr val="FACCA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200" dirty="0"/>
            </a:p>
          </p:txBody>
        </p:sp>
        <p:sp>
          <p:nvSpPr>
            <p:cNvPr id="8" name="Rectangle 8">
              <a:extLst>
                <a:ext uri="{FF2B5EF4-FFF2-40B4-BE49-F238E27FC236}">
                  <a16:creationId xmlns:a16="http://schemas.microsoft.com/office/drawing/2014/main" id="{0FDA1907-253C-4893-9499-B7B5E725B150}"/>
                </a:ext>
              </a:extLst>
            </p:cNvPr>
            <p:cNvSpPr>
              <a:spLocks noChangeArrowheads="1"/>
            </p:cNvSpPr>
            <p:nvPr/>
          </p:nvSpPr>
          <p:spPr bwMode="auto">
            <a:xfrm>
              <a:off x="833438" y="1852613"/>
              <a:ext cx="573087" cy="573088"/>
            </a:xfrm>
            <a:prstGeom prst="rect">
              <a:avLst/>
            </a:pr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sz="1200" dirty="0"/>
            </a:p>
          </p:txBody>
        </p:sp>
        <p:sp>
          <p:nvSpPr>
            <p:cNvPr id="9" name="Rectangle 9">
              <a:extLst>
                <a:ext uri="{FF2B5EF4-FFF2-40B4-BE49-F238E27FC236}">
                  <a16:creationId xmlns:a16="http://schemas.microsoft.com/office/drawing/2014/main" id="{DFF98848-28E7-46FF-951A-B3D12F5388DD}"/>
                </a:ext>
              </a:extLst>
            </p:cNvPr>
            <p:cNvSpPr>
              <a:spLocks noChangeArrowheads="1"/>
            </p:cNvSpPr>
            <p:nvPr/>
          </p:nvSpPr>
          <p:spPr bwMode="auto">
            <a:xfrm>
              <a:off x="1406525" y="1852613"/>
              <a:ext cx="573087" cy="573088"/>
            </a:xfrm>
            <a:prstGeom prst="rect">
              <a:avLst/>
            </a:prstGeom>
            <a:solidFill>
              <a:srgbClr val="FACCA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200" dirty="0"/>
            </a:p>
          </p:txBody>
        </p:sp>
        <p:sp>
          <p:nvSpPr>
            <p:cNvPr id="10" name="Rectangle 10">
              <a:extLst>
                <a:ext uri="{FF2B5EF4-FFF2-40B4-BE49-F238E27FC236}">
                  <a16:creationId xmlns:a16="http://schemas.microsoft.com/office/drawing/2014/main" id="{B5DC4CC2-499F-4E63-BACB-86F3C7D851C3}"/>
                </a:ext>
              </a:extLst>
            </p:cNvPr>
            <p:cNvSpPr>
              <a:spLocks noChangeArrowheads="1"/>
            </p:cNvSpPr>
            <p:nvPr/>
          </p:nvSpPr>
          <p:spPr bwMode="auto">
            <a:xfrm>
              <a:off x="1406525" y="1852613"/>
              <a:ext cx="573087" cy="573088"/>
            </a:xfrm>
            <a:prstGeom prst="rect">
              <a:avLst/>
            </a:pr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sz="1200" dirty="0"/>
            </a:p>
          </p:txBody>
        </p:sp>
        <p:sp>
          <p:nvSpPr>
            <p:cNvPr id="11" name="Rectangle 11">
              <a:extLst>
                <a:ext uri="{FF2B5EF4-FFF2-40B4-BE49-F238E27FC236}">
                  <a16:creationId xmlns:a16="http://schemas.microsoft.com/office/drawing/2014/main" id="{BBB52C7B-8127-446F-9E6A-DBF3FC1ED4CF}"/>
                </a:ext>
              </a:extLst>
            </p:cNvPr>
            <p:cNvSpPr>
              <a:spLocks noChangeArrowheads="1"/>
            </p:cNvSpPr>
            <p:nvPr/>
          </p:nvSpPr>
          <p:spPr bwMode="auto">
            <a:xfrm>
              <a:off x="1979613" y="1852613"/>
              <a:ext cx="573087" cy="573088"/>
            </a:xfrm>
            <a:prstGeom prst="rect">
              <a:avLst/>
            </a:prstGeom>
            <a:solidFill>
              <a:srgbClr val="FACCA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200" dirty="0"/>
            </a:p>
          </p:txBody>
        </p:sp>
        <p:sp>
          <p:nvSpPr>
            <p:cNvPr id="12" name="Rectangle 12">
              <a:extLst>
                <a:ext uri="{FF2B5EF4-FFF2-40B4-BE49-F238E27FC236}">
                  <a16:creationId xmlns:a16="http://schemas.microsoft.com/office/drawing/2014/main" id="{C6704E0E-D66F-467B-B8B6-CC3CE5DE6E5E}"/>
                </a:ext>
              </a:extLst>
            </p:cNvPr>
            <p:cNvSpPr>
              <a:spLocks noChangeArrowheads="1"/>
            </p:cNvSpPr>
            <p:nvPr/>
          </p:nvSpPr>
          <p:spPr bwMode="auto">
            <a:xfrm>
              <a:off x="1979613" y="1852613"/>
              <a:ext cx="573087" cy="573088"/>
            </a:xfrm>
            <a:prstGeom prst="rect">
              <a:avLst/>
            </a:pr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sz="1200" dirty="0"/>
            </a:p>
          </p:txBody>
        </p:sp>
        <p:sp>
          <p:nvSpPr>
            <p:cNvPr id="13" name="Rectangle 13">
              <a:extLst>
                <a:ext uri="{FF2B5EF4-FFF2-40B4-BE49-F238E27FC236}">
                  <a16:creationId xmlns:a16="http://schemas.microsoft.com/office/drawing/2014/main" id="{4E9BE553-651B-4E45-816D-C131E22B0571}"/>
                </a:ext>
              </a:extLst>
            </p:cNvPr>
            <p:cNvSpPr>
              <a:spLocks noChangeArrowheads="1"/>
            </p:cNvSpPr>
            <p:nvPr/>
          </p:nvSpPr>
          <p:spPr bwMode="auto">
            <a:xfrm>
              <a:off x="260350" y="1852613"/>
              <a:ext cx="2292350" cy="573088"/>
            </a:xfrm>
            <a:prstGeom prst="rect">
              <a:avLst/>
            </a:prstGeom>
            <a:noFill/>
            <a:ln w="349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sz="1200" dirty="0"/>
            </a:p>
          </p:txBody>
        </p:sp>
        <p:sp>
          <p:nvSpPr>
            <p:cNvPr id="14" name="Rectangle 14">
              <a:extLst>
                <a:ext uri="{FF2B5EF4-FFF2-40B4-BE49-F238E27FC236}">
                  <a16:creationId xmlns:a16="http://schemas.microsoft.com/office/drawing/2014/main" id="{5183497B-6D2F-458B-810D-C55DA6C08203}"/>
                </a:ext>
              </a:extLst>
            </p:cNvPr>
            <p:cNvSpPr>
              <a:spLocks noChangeArrowheads="1"/>
            </p:cNvSpPr>
            <p:nvPr/>
          </p:nvSpPr>
          <p:spPr bwMode="auto">
            <a:xfrm>
              <a:off x="2552700" y="1852613"/>
              <a:ext cx="573087" cy="573088"/>
            </a:xfrm>
            <a:prstGeom prst="rect">
              <a:avLst/>
            </a:prstGeom>
            <a:solidFill>
              <a:srgbClr val="98D0D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200" dirty="0"/>
            </a:p>
          </p:txBody>
        </p:sp>
        <p:sp>
          <p:nvSpPr>
            <p:cNvPr id="15" name="Rectangle 15">
              <a:extLst>
                <a:ext uri="{FF2B5EF4-FFF2-40B4-BE49-F238E27FC236}">
                  <a16:creationId xmlns:a16="http://schemas.microsoft.com/office/drawing/2014/main" id="{659DEEE7-5393-4126-A6E0-82CFD6D7B4CB}"/>
                </a:ext>
              </a:extLst>
            </p:cNvPr>
            <p:cNvSpPr>
              <a:spLocks noChangeArrowheads="1"/>
            </p:cNvSpPr>
            <p:nvPr/>
          </p:nvSpPr>
          <p:spPr bwMode="auto">
            <a:xfrm>
              <a:off x="2552700" y="1852613"/>
              <a:ext cx="573087" cy="573088"/>
            </a:xfrm>
            <a:prstGeom prst="rect">
              <a:avLst/>
            </a:pr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sz="1200" dirty="0"/>
            </a:p>
          </p:txBody>
        </p:sp>
        <p:sp>
          <p:nvSpPr>
            <p:cNvPr id="16" name="Rectangle 16">
              <a:extLst>
                <a:ext uri="{FF2B5EF4-FFF2-40B4-BE49-F238E27FC236}">
                  <a16:creationId xmlns:a16="http://schemas.microsoft.com/office/drawing/2014/main" id="{EB89CFFB-773C-46F5-8C4E-5A8129181AB6}"/>
                </a:ext>
              </a:extLst>
            </p:cNvPr>
            <p:cNvSpPr>
              <a:spLocks noChangeArrowheads="1"/>
            </p:cNvSpPr>
            <p:nvPr/>
          </p:nvSpPr>
          <p:spPr bwMode="auto">
            <a:xfrm>
              <a:off x="3125788" y="1852613"/>
              <a:ext cx="573087" cy="573088"/>
            </a:xfrm>
            <a:prstGeom prst="rect">
              <a:avLst/>
            </a:prstGeom>
            <a:solidFill>
              <a:srgbClr val="98D0D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200" dirty="0"/>
            </a:p>
          </p:txBody>
        </p:sp>
        <p:sp>
          <p:nvSpPr>
            <p:cNvPr id="17" name="Rectangle 17">
              <a:extLst>
                <a:ext uri="{FF2B5EF4-FFF2-40B4-BE49-F238E27FC236}">
                  <a16:creationId xmlns:a16="http://schemas.microsoft.com/office/drawing/2014/main" id="{E8FAA8CE-B881-4031-A4ED-6173F972A919}"/>
                </a:ext>
              </a:extLst>
            </p:cNvPr>
            <p:cNvSpPr>
              <a:spLocks noChangeArrowheads="1"/>
            </p:cNvSpPr>
            <p:nvPr/>
          </p:nvSpPr>
          <p:spPr bwMode="auto">
            <a:xfrm>
              <a:off x="3125788" y="1852613"/>
              <a:ext cx="573087" cy="573088"/>
            </a:xfrm>
            <a:prstGeom prst="rect">
              <a:avLst/>
            </a:pr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sz="1200" dirty="0"/>
            </a:p>
          </p:txBody>
        </p:sp>
        <p:sp>
          <p:nvSpPr>
            <p:cNvPr id="18" name="Rectangle 18">
              <a:extLst>
                <a:ext uri="{FF2B5EF4-FFF2-40B4-BE49-F238E27FC236}">
                  <a16:creationId xmlns:a16="http://schemas.microsoft.com/office/drawing/2014/main" id="{97D21663-D935-465D-A4F9-3F7B185B3A51}"/>
                </a:ext>
              </a:extLst>
            </p:cNvPr>
            <p:cNvSpPr>
              <a:spLocks noChangeArrowheads="1"/>
            </p:cNvSpPr>
            <p:nvPr/>
          </p:nvSpPr>
          <p:spPr bwMode="auto">
            <a:xfrm>
              <a:off x="3698875" y="1852613"/>
              <a:ext cx="573087" cy="573088"/>
            </a:xfrm>
            <a:prstGeom prst="rect">
              <a:avLst/>
            </a:prstGeom>
            <a:solidFill>
              <a:srgbClr val="98D0D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200" dirty="0"/>
            </a:p>
          </p:txBody>
        </p:sp>
        <p:sp>
          <p:nvSpPr>
            <p:cNvPr id="19" name="Rectangle 19">
              <a:extLst>
                <a:ext uri="{FF2B5EF4-FFF2-40B4-BE49-F238E27FC236}">
                  <a16:creationId xmlns:a16="http://schemas.microsoft.com/office/drawing/2014/main" id="{73D6D316-58B0-4042-9436-FC8518578CC2}"/>
                </a:ext>
              </a:extLst>
            </p:cNvPr>
            <p:cNvSpPr>
              <a:spLocks noChangeArrowheads="1"/>
            </p:cNvSpPr>
            <p:nvPr/>
          </p:nvSpPr>
          <p:spPr bwMode="auto">
            <a:xfrm>
              <a:off x="3698875" y="1852613"/>
              <a:ext cx="573087" cy="573088"/>
            </a:xfrm>
            <a:prstGeom prst="rect">
              <a:avLst/>
            </a:pr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sz="1200" dirty="0"/>
            </a:p>
          </p:txBody>
        </p:sp>
        <p:sp>
          <p:nvSpPr>
            <p:cNvPr id="20" name="Rectangle 20">
              <a:extLst>
                <a:ext uri="{FF2B5EF4-FFF2-40B4-BE49-F238E27FC236}">
                  <a16:creationId xmlns:a16="http://schemas.microsoft.com/office/drawing/2014/main" id="{79FD3185-EDA5-4842-9712-C93DE8B04333}"/>
                </a:ext>
              </a:extLst>
            </p:cNvPr>
            <p:cNvSpPr>
              <a:spLocks noChangeArrowheads="1"/>
            </p:cNvSpPr>
            <p:nvPr/>
          </p:nvSpPr>
          <p:spPr bwMode="auto">
            <a:xfrm>
              <a:off x="4271963" y="1852613"/>
              <a:ext cx="573087" cy="573088"/>
            </a:xfrm>
            <a:prstGeom prst="rect">
              <a:avLst/>
            </a:prstGeom>
            <a:solidFill>
              <a:srgbClr val="98D0D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200" dirty="0"/>
            </a:p>
          </p:txBody>
        </p:sp>
        <p:sp>
          <p:nvSpPr>
            <p:cNvPr id="21" name="Rectangle 21">
              <a:extLst>
                <a:ext uri="{FF2B5EF4-FFF2-40B4-BE49-F238E27FC236}">
                  <a16:creationId xmlns:a16="http://schemas.microsoft.com/office/drawing/2014/main" id="{7AF4AE67-1FF7-4D79-AAA1-6EDBDBB854CA}"/>
                </a:ext>
              </a:extLst>
            </p:cNvPr>
            <p:cNvSpPr>
              <a:spLocks noChangeArrowheads="1"/>
            </p:cNvSpPr>
            <p:nvPr/>
          </p:nvSpPr>
          <p:spPr bwMode="auto">
            <a:xfrm>
              <a:off x="4271963" y="1852613"/>
              <a:ext cx="573087" cy="573088"/>
            </a:xfrm>
            <a:prstGeom prst="rect">
              <a:avLst/>
            </a:pr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sz="1200" dirty="0"/>
            </a:p>
          </p:txBody>
        </p:sp>
        <p:sp>
          <p:nvSpPr>
            <p:cNvPr id="22" name="Rectangle 22">
              <a:extLst>
                <a:ext uri="{FF2B5EF4-FFF2-40B4-BE49-F238E27FC236}">
                  <a16:creationId xmlns:a16="http://schemas.microsoft.com/office/drawing/2014/main" id="{D041541F-03EA-4B71-A1BB-5D28DAB5D08F}"/>
                </a:ext>
              </a:extLst>
            </p:cNvPr>
            <p:cNvSpPr>
              <a:spLocks noChangeArrowheads="1"/>
            </p:cNvSpPr>
            <p:nvPr/>
          </p:nvSpPr>
          <p:spPr bwMode="auto">
            <a:xfrm>
              <a:off x="2552700" y="1852613"/>
              <a:ext cx="2292350" cy="573088"/>
            </a:xfrm>
            <a:prstGeom prst="rect">
              <a:avLst/>
            </a:prstGeom>
            <a:noFill/>
            <a:ln w="349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sz="1200" dirty="0"/>
            </a:p>
          </p:txBody>
        </p:sp>
        <p:sp>
          <p:nvSpPr>
            <p:cNvPr id="23" name="Rectangle 23">
              <a:extLst>
                <a:ext uri="{FF2B5EF4-FFF2-40B4-BE49-F238E27FC236}">
                  <a16:creationId xmlns:a16="http://schemas.microsoft.com/office/drawing/2014/main" id="{3F62AEF3-1E2C-4EB0-87C0-B79CDA705931}"/>
                </a:ext>
              </a:extLst>
            </p:cNvPr>
            <p:cNvSpPr>
              <a:spLocks noChangeArrowheads="1"/>
            </p:cNvSpPr>
            <p:nvPr/>
          </p:nvSpPr>
          <p:spPr bwMode="auto">
            <a:xfrm>
              <a:off x="4845050" y="1852613"/>
              <a:ext cx="571500" cy="573088"/>
            </a:xfrm>
            <a:prstGeom prst="rect">
              <a:avLst/>
            </a:prstGeom>
            <a:solidFill>
              <a:srgbClr val="D2C9D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200" dirty="0"/>
            </a:p>
          </p:txBody>
        </p:sp>
        <p:sp>
          <p:nvSpPr>
            <p:cNvPr id="24" name="Rectangle 24">
              <a:extLst>
                <a:ext uri="{FF2B5EF4-FFF2-40B4-BE49-F238E27FC236}">
                  <a16:creationId xmlns:a16="http://schemas.microsoft.com/office/drawing/2014/main" id="{D0E6C150-6542-45C8-8ECD-2276A17BCDF5}"/>
                </a:ext>
              </a:extLst>
            </p:cNvPr>
            <p:cNvSpPr>
              <a:spLocks noChangeArrowheads="1"/>
            </p:cNvSpPr>
            <p:nvPr/>
          </p:nvSpPr>
          <p:spPr bwMode="auto">
            <a:xfrm>
              <a:off x="4845050" y="1852613"/>
              <a:ext cx="571500" cy="573088"/>
            </a:xfrm>
            <a:prstGeom prst="rect">
              <a:avLst/>
            </a:pr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sz="1200" dirty="0"/>
            </a:p>
          </p:txBody>
        </p:sp>
        <p:sp>
          <p:nvSpPr>
            <p:cNvPr id="25" name="Rectangle 25">
              <a:extLst>
                <a:ext uri="{FF2B5EF4-FFF2-40B4-BE49-F238E27FC236}">
                  <a16:creationId xmlns:a16="http://schemas.microsoft.com/office/drawing/2014/main" id="{C7EC3D77-87E5-4647-BA6C-CD778550B0D9}"/>
                </a:ext>
              </a:extLst>
            </p:cNvPr>
            <p:cNvSpPr>
              <a:spLocks noChangeArrowheads="1"/>
            </p:cNvSpPr>
            <p:nvPr/>
          </p:nvSpPr>
          <p:spPr bwMode="auto">
            <a:xfrm>
              <a:off x="5416550" y="1852613"/>
              <a:ext cx="573087" cy="573088"/>
            </a:xfrm>
            <a:prstGeom prst="rect">
              <a:avLst/>
            </a:prstGeom>
            <a:solidFill>
              <a:srgbClr val="D2C9D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200" dirty="0"/>
            </a:p>
          </p:txBody>
        </p:sp>
        <p:sp>
          <p:nvSpPr>
            <p:cNvPr id="26" name="Rectangle 26">
              <a:extLst>
                <a:ext uri="{FF2B5EF4-FFF2-40B4-BE49-F238E27FC236}">
                  <a16:creationId xmlns:a16="http://schemas.microsoft.com/office/drawing/2014/main" id="{55CE50D5-01F9-40B4-9F16-84E675E7D114}"/>
                </a:ext>
              </a:extLst>
            </p:cNvPr>
            <p:cNvSpPr>
              <a:spLocks noChangeArrowheads="1"/>
            </p:cNvSpPr>
            <p:nvPr/>
          </p:nvSpPr>
          <p:spPr bwMode="auto">
            <a:xfrm>
              <a:off x="5416550" y="1852613"/>
              <a:ext cx="573087" cy="573088"/>
            </a:xfrm>
            <a:prstGeom prst="rect">
              <a:avLst/>
            </a:pr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sz="1200" dirty="0"/>
            </a:p>
          </p:txBody>
        </p:sp>
        <p:sp>
          <p:nvSpPr>
            <p:cNvPr id="27" name="Rectangle 27">
              <a:extLst>
                <a:ext uri="{FF2B5EF4-FFF2-40B4-BE49-F238E27FC236}">
                  <a16:creationId xmlns:a16="http://schemas.microsoft.com/office/drawing/2014/main" id="{96F13209-F8E2-46DF-9694-45632473E057}"/>
                </a:ext>
              </a:extLst>
            </p:cNvPr>
            <p:cNvSpPr>
              <a:spLocks noChangeArrowheads="1"/>
            </p:cNvSpPr>
            <p:nvPr/>
          </p:nvSpPr>
          <p:spPr bwMode="auto">
            <a:xfrm>
              <a:off x="5989638" y="1852613"/>
              <a:ext cx="573087" cy="573088"/>
            </a:xfrm>
            <a:prstGeom prst="rect">
              <a:avLst/>
            </a:prstGeom>
            <a:solidFill>
              <a:srgbClr val="D2C9D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200" dirty="0"/>
            </a:p>
          </p:txBody>
        </p:sp>
        <p:sp>
          <p:nvSpPr>
            <p:cNvPr id="28" name="Rectangle 28">
              <a:extLst>
                <a:ext uri="{FF2B5EF4-FFF2-40B4-BE49-F238E27FC236}">
                  <a16:creationId xmlns:a16="http://schemas.microsoft.com/office/drawing/2014/main" id="{02AF806F-E379-4582-9CB8-2B8228368233}"/>
                </a:ext>
              </a:extLst>
            </p:cNvPr>
            <p:cNvSpPr>
              <a:spLocks noChangeArrowheads="1"/>
            </p:cNvSpPr>
            <p:nvPr/>
          </p:nvSpPr>
          <p:spPr bwMode="auto">
            <a:xfrm>
              <a:off x="5989638" y="1852613"/>
              <a:ext cx="573087" cy="573088"/>
            </a:xfrm>
            <a:prstGeom prst="rect">
              <a:avLst/>
            </a:pr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sz="1200" dirty="0"/>
            </a:p>
          </p:txBody>
        </p:sp>
        <p:sp>
          <p:nvSpPr>
            <p:cNvPr id="29" name="Rectangle 29">
              <a:extLst>
                <a:ext uri="{FF2B5EF4-FFF2-40B4-BE49-F238E27FC236}">
                  <a16:creationId xmlns:a16="http://schemas.microsoft.com/office/drawing/2014/main" id="{6D6E8D47-CE55-4828-85AE-376C4DA31860}"/>
                </a:ext>
              </a:extLst>
            </p:cNvPr>
            <p:cNvSpPr>
              <a:spLocks noChangeArrowheads="1"/>
            </p:cNvSpPr>
            <p:nvPr/>
          </p:nvSpPr>
          <p:spPr bwMode="auto">
            <a:xfrm>
              <a:off x="6562725" y="1852613"/>
              <a:ext cx="573087" cy="573088"/>
            </a:xfrm>
            <a:prstGeom prst="rect">
              <a:avLst/>
            </a:prstGeom>
            <a:solidFill>
              <a:srgbClr val="D2C9D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200" dirty="0"/>
            </a:p>
          </p:txBody>
        </p:sp>
        <p:sp>
          <p:nvSpPr>
            <p:cNvPr id="30" name="Rectangle 30">
              <a:extLst>
                <a:ext uri="{FF2B5EF4-FFF2-40B4-BE49-F238E27FC236}">
                  <a16:creationId xmlns:a16="http://schemas.microsoft.com/office/drawing/2014/main" id="{49E03CFF-6CB1-466D-81EE-9B3316CA0257}"/>
                </a:ext>
              </a:extLst>
            </p:cNvPr>
            <p:cNvSpPr>
              <a:spLocks noChangeArrowheads="1"/>
            </p:cNvSpPr>
            <p:nvPr/>
          </p:nvSpPr>
          <p:spPr bwMode="auto">
            <a:xfrm>
              <a:off x="6562725" y="1852613"/>
              <a:ext cx="573087" cy="573088"/>
            </a:xfrm>
            <a:prstGeom prst="rect">
              <a:avLst/>
            </a:pr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sz="1200" dirty="0"/>
            </a:p>
          </p:txBody>
        </p:sp>
        <p:sp>
          <p:nvSpPr>
            <p:cNvPr id="31" name="Rectangle 31">
              <a:extLst>
                <a:ext uri="{FF2B5EF4-FFF2-40B4-BE49-F238E27FC236}">
                  <a16:creationId xmlns:a16="http://schemas.microsoft.com/office/drawing/2014/main" id="{22799909-1940-48EB-819A-1E3B6A67EC5A}"/>
                </a:ext>
              </a:extLst>
            </p:cNvPr>
            <p:cNvSpPr>
              <a:spLocks noChangeArrowheads="1"/>
            </p:cNvSpPr>
            <p:nvPr/>
          </p:nvSpPr>
          <p:spPr bwMode="auto">
            <a:xfrm>
              <a:off x="4845050" y="1852613"/>
              <a:ext cx="2290762" cy="573088"/>
            </a:xfrm>
            <a:prstGeom prst="rect">
              <a:avLst/>
            </a:prstGeom>
            <a:noFill/>
            <a:ln w="349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sz="1200" dirty="0"/>
            </a:p>
          </p:txBody>
        </p:sp>
        <p:sp>
          <p:nvSpPr>
            <p:cNvPr id="32" name="Rectangle 32">
              <a:extLst>
                <a:ext uri="{FF2B5EF4-FFF2-40B4-BE49-F238E27FC236}">
                  <a16:creationId xmlns:a16="http://schemas.microsoft.com/office/drawing/2014/main" id="{07E06E08-8CB3-4024-9B46-55C56DABB62D}"/>
                </a:ext>
              </a:extLst>
            </p:cNvPr>
            <p:cNvSpPr>
              <a:spLocks noChangeArrowheads="1"/>
            </p:cNvSpPr>
            <p:nvPr/>
          </p:nvSpPr>
          <p:spPr bwMode="auto">
            <a:xfrm>
              <a:off x="7135813" y="1852613"/>
              <a:ext cx="573087" cy="573088"/>
            </a:xfrm>
            <a:prstGeom prst="rect">
              <a:avLst/>
            </a:prstGeom>
            <a:solidFill>
              <a:srgbClr val="CADAA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200" dirty="0"/>
            </a:p>
          </p:txBody>
        </p:sp>
        <p:sp>
          <p:nvSpPr>
            <p:cNvPr id="33" name="Rectangle 33">
              <a:extLst>
                <a:ext uri="{FF2B5EF4-FFF2-40B4-BE49-F238E27FC236}">
                  <a16:creationId xmlns:a16="http://schemas.microsoft.com/office/drawing/2014/main" id="{4D9B9598-CA75-4015-AB17-6EFEF0B87C27}"/>
                </a:ext>
              </a:extLst>
            </p:cNvPr>
            <p:cNvSpPr>
              <a:spLocks noChangeArrowheads="1"/>
            </p:cNvSpPr>
            <p:nvPr/>
          </p:nvSpPr>
          <p:spPr bwMode="auto">
            <a:xfrm>
              <a:off x="7135813" y="1852613"/>
              <a:ext cx="573087" cy="573088"/>
            </a:xfrm>
            <a:prstGeom prst="rect">
              <a:avLst/>
            </a:pr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sz="1200" dirty="0"/>
            </a:p>
          </p:txBody>
        </p:sp>
        <p:sp>
          <p:nvSpPr>
            <p:cNvPr id="34" name="Rectangle 34">
              <a:extLst>
                <a:ext uri="{FF2B5EF4-FFF2-40B4-BE49-F238E27FC236}">
                  <a16:creationId xmlns:a16="http://schemas.microsoft.com/office/drawing/2014/main" id="{C000EF4C-39F5-4B2E-BDC8-49986B17CE08}"/>
                </a:ext>
              </a:extLst>
            </p:cNvPr>
            <p:cNvSpPr>
              <a:spLocks noChangeArrowheads="1"/>
            </p:cNvSpPr>
            <p:nvPr/>
          </p:nvSpPr>
          <p:spPr bwMode="auto">
            <a:xfrm>
              <a:off x="7708900" y="1852613"/>
              <a:ext cx="573087" cy="573088"/>
            </a:xfrm>
            <a:prstGeom prst="rect">
              <a:avLst/>
            </a:prstGeom>
            <a:solidFill>
              <a:srgbClr val="CADAA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200" dirty="0"/>
            </a:p>
          </p:txBody>
        </p:sp>
        <p:sp>
          <p:nvSpPr>
            <p:cNvPr id="35" name="Rectangle 35">
              <a:extLst>
                <a:ext uri="{FF2B5EF4-FFF2-40B4-BE49-F238E27FC236}">
                  <a16:creationId xmlns:a16="http://schemas.microsoft.com/office/drawing/2014/main" id="{651A7292-6FFF-4EDD-ADF1-22B341AC3C40}"/>
                </a:ext>
              </a:extLst>
            </p:cNvPr>
            <p:cNvSpPr>
              <a:spLocks noChangeArrowheads="1"/>
            </p:cNvSpPr>
            <p:nvPr/>
          </p:nvSpPr>
          <p:spPr bwMode="auto">
            <a:xfrm>
              <a:off x="7708900" y="1852613"/>
              <a:ext cx="573087" cy="573088"/>
            </a:xfrm>
            <a:prstGeom prst="rect">
              <a:avLst/>
            </a:pr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sz="1200" dirty="0"/>
            </a:p>
          </p:txBody>
        </p:sp>
        <p:sp>
          <p:nvSpPr>
            <p:cNvPr id="36" name="Rectangle 36">
              <a:extLst>
                <a:ext uri="{FF2B5EF4-FFF2-40B4-BE49-F238E27FC236}">
                  <a16:creationId xmlns:a16="http://schemas.microsoft.com/office/drawing/2014/main" id="{3E06D497-AB62-4C14-BDCA-CB395B3300B4}"/>
                </a:ext>
              </a:extLst>
            </p:cNvPr>
            <p:cNvSpPr>
              <a:spLocks noChangeArrowheads="1"/>
            </p:cNvSpPr>
            <p:nvPr/>
          </p:nvSpPr>
          <p:spPr bwMode="auto">
            <a:xfrm>
              <a:off x="8281988" y="1852613"/>
              <a:ext cx="573087" cy="573088"/>
            </a:xfrm>
            <a:prstGeom prst="rect">
              <a:avLst/>
            </a:prstGeom>
            <a:solidFill>
              <a:srgbClr val="CADAA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200" dirty="0"/>
            </a:p>
          </p:txBody>
        </p:sp>
        <p:sp>
          <p:nvSpPr>
            <p:cNvPr id="37" name="Rectangle 37">
              <a:extLst>
                <a:ext uri="{FF2B5EF4-FFF2-40B4-BE49-F238E27FC236}">
                  <a16:creationId xmlns:a16="http://schemas.microsoft.com/office/drawing/2014/main" id="{3A742A92-2616-476D-BF22-DC183AF090D3}"/>
                </a:ext>
              </a:extLst>
            </p:cNvPr>
            <p:cNvSpPr>
              <a:spLocks noChangeArrowheads="1"/>
            </p:cNvSpPr>
            <p:nvPr/>
          </p:nvSpPr>
          <p:spPr bwMode="auto">
            <a:xfrm>
              <a:off x="8281988" y="1852613"/>
              <a:ext cx="573087" cy="573088"/>
            </a:xfrm>
            <a:prstGeom prst="rect">
              <a:avLst/>
            </a:pr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sz="1200" dirty="0"/>
            </a:p>
          </p:txBody>
        </p:sp>
        <p:sp>
          <p:nvSpPr>
            <p:cNvPr id="38" name="Rectangle 38">
              <a:extLst>
                <a:ext uri="{FF2B5EF4-FFF2-40B4-BE49-F238E27FC236}">
                  <a16:creationId xmlns:a16="http://schemas.microsoft.com/office/drawing/2014/main" id="{22565C7F-9A7C-4AD9-80A6-2C791256826C}"/>
                </a:ext>
              </a:extLst>
            </p:cNvPr>
            <p:cNvSpPr>
              <a:spLocks noChangeArrowheads="1"/>
            </p:cNvSpPr>
            <p:nvPr/>
          </p:nvSpPr>
          <p:spPr bwMode="auto">
            <a:xfrm>
              <a:off x="8855075" y="1852613"/>
              <a:ext cx="573087" cy="573088"/>
            </a:xfrm>
            <a:prstGeom prst="rect">
              <a:avLst/>
            </a:prstGeom>
            <a:solidFill>
              <a:srgbClr val="CADAA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200" dirty="0"/>
            </a:p>
          </p:txBody>
        </p:sp>
        <p:sp>
          <p:nvSpPr>
            <p:cNvPr id="39" name="Rectangle 39">
              <a:extLst>
                <a:ext uri="{FF2B5EF4-FFF2-40B4-BE49-F238E27FC236}">
                  <a16:creationId xmlns:a16="http://schemas.microsoft.com/office/drawing/2014/main" id="{6F74315D-4D8B-4B26-82B8-20B26ED1C28A}"/>
                </a:ext>
              </a:extLst>
            </p:cNvPr>
            <p:cNvSpPr>
              <a:spLocks noChangeArrowheads="1"/>
            </p:cNvSpPr>
            <p:nvPr/>
          </p:nvSpPr>
          <p:spPr bwMode="auto">
            <a:xfrm>
              <a:off x="8855075" y="1852613"/>
              <a:ext cx="573087" cy="573088"/>
            </a:xfrm>
            <a:prstGeom prst="rect">
              <a:avLst/>
            </a:pr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sz="1200" dirty="0"/>
            </a:p>
          </p:txBody>
        </p:sp>
        <p:sp>
          <p:nvSpPr>
            <p:cNvPr id="40" name="Rectangle 40">
              <a:extLst>
                <a:ext uri="{FF2B5EF4-FFF2-40B4-BE49-F238E27FC236}">
                  <a16:creationId xmlns:a16="http://schemas.microsoft.com/office/drawing/2014/main" id="{671970BD-974B-4A55-8D74-31AA07DD074B}"/>
                </a:ext>
              </a:extLst>
            </p:cNvPr>
            <p:cNvSpPr>
              <a:spLocks noChangeArrowheads="1"/>
            </p:cNvSpPr>
            <p:nvPr/>
          </p:nvSpPr>
          <p:spPr bwMode="auto">
            <a:xfrm>
              <a:off x="7135813" y="1852613"/>
              <a:ext cx="2292350" cy="573088"/>
            </a:xfrm>
            <a:prstGeom prst="rect">
              <a:avLst/>
            </a:prstGeom>
            <a:noFill/>
            <a:ln w="349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sz="1200" dirty="0"/>
            </a:p>
          </p:txBody>
        </p:sp>
        <p:sp>
          <p:nvSpPr>
            <p:cNvPr id="41" name="Rectangle 41">
              <a:extLst>
                <a:ext uri="{FF2B5EF4-FFF2-40B4-BE49-F238E27FC236}">
                  <a16:creationId xmlns:a16="http://schemas.microsoft.com/office/drawing/2014/main" id="{64F03CE1-9690-42C5-A88D-1ED9D63D08A4}"/>
                </a:ext>
              </a:extLst>
            </p:cNvPr>
            <p:cNvSpPr>
              <a:spLocks noChangeArrowheads="1"/>
            </p:cNvSpPr>
            <p:nvPr/>
          </p:nvSpPr>
          <p:spPr bwMode="auto">
            <a:xfrm>
              <a:off x="9428163" y="1852613"/>
              <a:ext cx="573087" cy="573088"/>
            </a:xfrm>
            <a:prstGeom prst="rect">
              <a:avLst/>
            </a:prstGeom>
            <a:solidFill>
              <a:srgbClr val="DA979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200" dirty="0"/>
            </a:p>
          </p:txBody>
        </p:sp>
        <p:sp>
          <p:nvSpPr>
            <p:cNvPr id="42" name="Rectangle 42">
              <a:extLst>
                <a:ext uri="{FF2B5EF4-FFF2-40B4-BE49-F238E27FC236}">
                  <a16:creationId xmlns:a16="http://schemas.microsoft.com/office/drawing/2014/main" id="{1F86F695-B32A-416D-9E48-59D0C5F7387F}"/>
                </a:ext>
              </a:extLst>
            </p:cNvPr>
            <p:cNvSpPr>
              <a:spLocks noChangeArrowheads="1"/>
            </p:cNvSpPr>
            <p:nvPr/>
          </p:nvSpPr>
          <p:spPr bwMode="auto">
            <a:xfrm>
              <a:off x="9428163" y="1852613"/>
              <a:ext cx="573087" cy="573088"/>
            </a:xfrm>
            <a:prstGeom prst="rect">
              <a:avLst/>
            </a:pr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sz="1200" dirty="0"/>
            </a:p>
          </p:txBody>
        </p:sp>
        <p:sp>
          <p:nvSpPr>
            <p:cNvPr id="43" name="Rectangle 43">
              <a:extLst>
                <a:ext uri="{FF2B5EF4-FFF2-40B4-BE49-F238E27FC236}">
                  <a16:creationId xmlns:a16="http://schemas.microsoft.com/office/drawing/2014/main" id="{3850BF32-CA30-449F-BF45-9165AC6AFCF5}"/>
                </a:ext>
              </a:extLst>
            </p:cNvPr>
            <p:cNvSpPr>
              <a:spLocks noChangeArrowheads="1"/>
            </p:cNvSpPr>
            <p:nvPr/>
          </p:nvSpPr>
          <p:spPr bwMode="auto">
            <a:xfrm>
              <a:off x="10001250" y="1852613"/>
              <a:ext cx="573087" cy="573088"/>
            </a:xfrm>
            <a:prstGeom prst="rect">
              <a:avLst/>
            </a:prstGeom>
            <a:solidFill>
              <a:srgbClr val="DA979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200" dirty="0"/>
            </a:p>
          </p:txBody>
        </p:sp>
        <p:sp>
          <p:nvSpPr>
            <p:cNvPr id="44" name="Rectangle 44">
              <a:extLst>
                <a:ext uri="{FF2B5EF4-FFF2-40B4-BE49-F238E27FC236}">
                  <a16:creationId xmlns:a16="http://schemas.microsoft.com/office/drawing/2014/main" id="{5A12522B-98D5-440A-BED9-DBF9CCCBC97A}"/>
                </a:ext>
              </a:extLst>
            </p:cNvPr>
            <p:cNvSpPr>
              <a:spLocks noChangeArrowheads="1"/>
            </p:cNvSpPr>
            <p:nvPr/>
          </p:nvSpPr>
          <p:spPr bwMode="auto">
            <a:xfrm>
              <a:off x="10001250" y="1852613"/>
              <a:ext cx="573087" cy="573088"/>
            </a:xfrm>
            <a:prstGeom prst="rect">
              <a:avLst/>
            </a:pr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sz="1200" dirty="0"/>
            </a:p>
          </p:txBody>
        </p:sp>
        <p:sp>
          <p:nvSpPr>
            <p:cNvPr id="45" name="Rectangle 45">
              <a:extLst>
                <a:ext uri="{FF2B5EF4-FFF2-40B4-BE49-F238E27FC236}">
                  <a16:creationId xmlns:a16="http://schemas.microsoft.com/office/drawing/2014/main" id="{F8721A66-C2A8-4BD7-B92B-948D26844604}"/>
                </a:ext>
              </a:extLst>
            </p:cNvPr>
            <p:cNvSpPr>
              <a:spLocks noChangeArrowheads="1"/>
            </p:cNvSpPr>
            <p:nvPr/>
          </p:nvSpPr>
          <p:spPr bwMode="auto">
            <a:xfrm>
              <a:off x="10574338" y="1852613"/>
              <a:ext cx="571500" cy="573088"/>
            </a:xfrm>
            <a:prstGeom prst="rect">
              <a:avLst/>
            </a:prstGeom>
            <a:solidFill>
              <a:srgbClr val="DA979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200" dirty="0"/>
            </a:p>
          </p:txBody>
        </p:sp>
        <p:sp>
          <p:nvSpPr>
            <p:cNvPr id="46" name="Rectangle 46">
              <a:extLst>
                <a:ext uri="{FF2B5EF4-FFF2-40B4-BE49-F238E27FC236}">
                  <a16:creationId xmlns:a16="http://schemas.microsoft.com/office/drawing/2014/main" id="{917C9A5A-FE87-42F3-A65C-231E74BE3B21}"/>
                </a:ext>
              </a:extLst>
            </p:cNvPr>
            <p:cNvSpPr>
              <a:spLocks noChangeArrowheads="1"/>
            </p:cNvSpPr>
            <p:nvPr/>
          </p:nvSpPr>
          <p:spPr bwMode="auto">
            <a:xfrm>
              <a:off x="10574338" y="1852613"/>
              <a:ext cx="571500" cy="573088"/>
            </a:xfrm>
            <a:prstGeom prst="rect">
              <a:avLst/>
            </a:pr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sz="1200" dirty="0"/>
            </a:p>
          </p:txBody>
        </p:sp>
        <p:sp>
          <p:nvSpPr>
            <p:cNvPr id="47" name="Rectangle 47">
              <a:extLst>
                <a:ext uri="{FF2B5EF4-FFF2-40B4-BE49-F238E27FC236}">
                  <a16:creationId xmlns:a16="http://schemas.microsoft.com/office/drawing/2014/main" id="{C0280767-BD7F-4B20-9592-7E589F287F33}"/>
                </a:ext>
              </a:extLst>
            </p:cNvPr>
            <p:cNvSpPr>
              <a:spLocks noChangeArrowheads="1"/>
            </p:cNvSpPr>
            <p:nvPr/>
          </p:nvSpPr>
          <p:spPr bwMode="auto">
            <a:xfrm>
              <a:off x="11145838" y="1852613"/>
              <a:ext cx="573087" cy="573088"/>
            </a:xfrm>
            <a:prstGeom prst="rect">
              <a:avLst/>
            </a:prstGeom>
            <a:solidFill>
              <a:srgbClr val="DA979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200" dirty="0"/>
            </a:p>
          </p:txBody>
        </p:sp>
        <p:sp>
          <p:nvSpPr>
            <p:cNvPr id="48" name="Rectangle 48">
              <a:extLst>
                <a:ext uri="{FF2B5EF4-FFF2-40B4-BE49-F238E27FC236}">
                  <a16:creationId xmlns:a16="http://schemas.microsoft.com/office/drawing/2014/main" id="{9BE5A8BC-4B08-4D6B-BA0A-BA7A31125BDE}"/>
                </a:ext>
              </a:extLst>
            </p:cNvPr>
            <p:cNvSpPr>
              <a:spLocks noChangeArrowheads="1"/>
            </p:cNvSpPr>
            <p:nvPr/>
          </p:nvSpPr>
          <p:spPr bwMode="auto">
            <a:xfrm>
              <a:off x="11145838" y="1852613"/>
              <a:ext cx="573087" cy="573088"/>
            </a:xfrm>
            <a:prstGeom prst="rect">
              <a:avLst/>
            </a:pr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sz="1200" dirty="0"/>
            </a:p>
          </p:txBody>
        </p:sp>
        <p:sp>
          <p:nvSpPr>
            <p:cNvPr id="49" name="Rectangle 49">
              <a:extLst>
                <a:ext uri="{FF2B5EF4-FFF2-40B4-BE49-F238E27FC236}">
                  <a16:creationId xmlns:a16="http://schemas.microsoft.com/office/drawing/2014/main" id="{3B128E2A-A93A-4FF0-A228-F9CA6A2792B3}"/>
                </a:ext>
              </a:extLst>
            </p:cNvPr>
            <p:cNvSpPr>
              <a:spLocks noChangeArrowheads="1"/>
            </p:cNvSpPr>
            <p:nvPr/>
          </p:nvSpPr>
          <p:spPr bwMode="auto">
            <a:xfrm>
              <a:off x="9428163" y="1852613"/>
              <a:ext cx="2290762" cy="573088"/>
            </a:xfrm>
            <a:prstGeom prst="rect">
              <a:avLst/>
            </a:prstGeom>
            <a:noFill/>
            <a:ln w="349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sz="1200" dirty="0"/>
            </a:p>
          </p:txBody>
        </p:sp>
        <p:sp>
          <p:nvSpPr>
            <p:cNvPr id="50" name="Rectangle 49">
              <a:extLst>
                <a:ext uri="{FF2B5EF4-FFF2-40B4-BE49-F238E27FC236}">
                  <a16:creationId xmlns:a16="http://schemas.microsoft.com/office/drawing/2014/main" id="{DE9E1AAC-42B5-4DC3-B241-AD12FD4627CE}"/>
                </a:ext>
              </a:extLst>
            </p:cNvPr>
            <p:cNvSpPr>
              <a:spLocks noChangeArrowheads="1"/>
            </p:cNvSpPr>
            <p:nvPr/>
          </p:nvSpPr>
          <p:spPr bwMode="auto">
            <a:xfrm>
              <a:off x="853761" y="1646962"/>
              <a:ext cx="1262863" cy="158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DejaVu Sans" charset="0"/>
                </a:rPr>
                <a:t>SS Block 1 </a:t>
              </a:r>
              <a:endParaRPr kumimoji="0" lang="en-US" altLang="en-US" sz="1200" b="0" i="0" u="none" strike="noStrike" cap="none" normalizeH="0" baseline="0" dirty="0">
                <a:ln>
                  <a:noFill/>
                </a:ln>
                <a:solidFill>
                  <a:schemeClr val="tx1"/>
                </a:solidFill>
                <a:effectLst/>
                <a:latin typeface="Arial" panose="020B0604020202020204" pitchFamily="34" charset="0"/>
              </a:endParaRPr>
            </a:p>
          </p:txBody>
        </p:sp>
        <p:sp>
          <p:nvSpPr>
            <p:cNvPr id="52" name="Rectangle 51">
              <a:extLst>
                <a:ext uri="{FF2B5EF4-FFF2-40B4-BE49-F238E27FC236}">
                  <a16:creationId xmlns:a16="http://schemas.microsoft.com/office/drawing/2014/main" id="{E80F1B85-3B03-46C7-B4C1-EF16B256E79D}"/>
                </a:ext>
              </a:extLst>
            </p:cNvPr>
            <p:cNvSpPr>
              <a:spLocks noChangeArrowheads="1"/>
            </p:cNvSpPr>
            <p:nvPr/>
          </p:nvSpPr>
          <p:spPr bwMode="auto">
            <a:xfrm>
              <a:off x="3152000" y="1646962"/>
              <a:ext cx="1184932" cy="158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DejaVu Sans" charset="0"/>
                </a:rPr>
                <a:t>SS Block 2</a:t>
              </a:r>
              <a:endParaRPr kumimoji="0" lang="en-US" altLang="en-US" sz="1200" b="0" i="0" u="none" strike="noStrike" cap="none" normalizeH="0" baseline="0" dirty="0">
                <a:ln>
                  <a:noFill/>
                </a:ln>
                <a:solidFill>
                  <a:schemeClr val="tx1"/>
                </a:solidFill>
                <a:effectLst/>
                <a:latin typeface="Arial" panose="020B0604020202020204" pitchFamily="34" charset="0"/>
              </a:endParaRPr>
            </a:p>
          </p:txBody>
        </p:sp>
        <p:sp>
          <p:nvSpPr>
            <p:cNvPr id="54" name="Rectangle 53">
              <a:extLst>
                <a:ext uri="{FF2B5EF4-FFF2-40B4-BE49-F238E27FC236}">
                  <a16:creationId xmlns:a16="http://schemas.microsoft.com/office/drawing/2014/main" id="{C6DE46D7-E73E-450A-A0F2-CD2F7D670BD6}"/>
                </a:ext>
              </a:extLst>
            </p:cNvPr>
            <p:cNvSpPr>
              <a:spLocks noChangeArrowheads="1"/>
            </p:cNvSpPr>
            <p:nvPr/>
          </p:nvSpPr>
          <p:spPr bwMode="auto">
            <a:xfrm>
              <a:off x="5372307" y="1646962"/>
              <a:ext cx="1262863" cy="158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DejaVu Sans" charset="0"/>
                </a:rPr>
                <a:t>SS Block 3 </a:t>
              </a:r>
              <a:endParaRPr kumimoji="0" lang="en-US" altLang="en-US" sz="1200" b="0" i="0" u="none" strike="noStrike" cap="none" normalizeH="0" baseline="0" dirty="0">
                <a:ln>
                  <a:noFill/>
                </a:ln>
                <a:solidFill>
                  <a:schemeClr val="tx1"/>
                </a:solidFill>
                <a:effectLst/>
                <a:latin typeface="Arial" panose="020B0604020202020204" pitchFamily="34" charset="0"/>
              </a:endParaRPr>
            </a:p>
          </p:txBody>
        </p:sp>
        <p:sp>
          <p:nvSpPr>
            <p:cNvPr id="56" name="Rectangle 55">
              <a:extLst>
                <a:ext uri="{FF2B5EF4-FFF2-40B4-BE49-F238E27FC236}">
                  <a16:creationId xmlns:a16="http://schemas.microsoft.com/office/drawing/2014/main" id="{EA8DF327-03EF-4F0F-A852-3C0F04624668}"/>
                </a:ext>
              </a:extLst>
            </p:cNvPr>
            <p:cNvSpPr>
              <a:spLocks noChangeArrowheads="1"/>
            </p:cNvSpPr>
            <p:nvPr/>
          </p:nvSpPr>
          <p:spPr bwMode="auto">
            <a:xfrm>
              <a:off x="7670545" y="1646962"/>
              <a:ext cx="1262863" cy="158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DejaVu Sans" charset="0"/>
                </a:rPr>
                <a:t>SS Block 4 </a:t>
              </a:r>
              <a:endParaRPr kumimoji="0" lang="en-US" altLang="en-US" sz="1200" b="0" i="0" u="none" strike="noStrike" cap="none" normalizeH="0" baseline="0" dirty="0">
                <a:ln>
                  <a:noFill/>
                </a:ln>
                <a:solidFill>
                  <a:schemeClr val="tx1"/>
                </a:solidFill>
                <a:effectLst/>
                <a:latin typeface="Arial" panose="020B0604020202020204" pitchFamily="34" charset="0"/>
              </a:endParaRPr>
            </a:p>
          </p:txBody>
        </p:sp>
        <p:sp>
          <p:nvSpPr>
            <p:cNvPr id="58" name="Rectangle 57">
              <a:extLst>
                <a:ext uri="{FF2B5EF4-FFF2-40B4-BE49-F238E27FC236}">
                  <a16:creationId xmlns:a16="http://schemas.microsoft.com/office/drawing/2014/main" id="{D4688F14-2EF1-4528-96A4-B392C2209CDF}"/>
                </a:ext>
              </a:extLst>
            </p:cNvPr>
            <p:cNvSpPr>
              <a:spLocks noChangeArrowheads="1"/>
            </p:cNvSpPr>
            <p:nvPr/>
          </p:nvSpPr>
          <p:spPr bwMode="auto">
            <a:xfrm>
              <a:off x="9968784" y="1646961"/>
              <a:ext cx="1262863" cy="158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DejaVu Sans" charset="0"/>
                </a:rPr>
                <a:t>SS Block 5 </a:t>
              </a:r>
              <a:endParaRPr kumimoji="0" lang="en-US" altLang="en-US" sz="1200" b="0" i="0" u="none" strike="noStrike" cap="none" normalizeH="0" baseline="0" dirty="0">
                <a:ln>
                  <a:noFill/>
                </a:ln>
                <a:solidFill>
                  <a:schemeClr val="tx1"/>
                </a:solidFill>
                <a:effectLst/>
                <a:latin typeface="Arial" panose="020B0604020202020204" pitchFamily="34" charset="0"/>
              </a:endParaRPr>
            </a:p>
          </p:txBody>
        </p:sp>
      </p:grpSp>
      <p:grpSp>
        <p:nvGrpSpPr>
          <p:cNvPr id="60" name="Group 59">
            <a:extLst>
              <a:ext uri="{FF2B5EF4-FFF2-40B4-BE49-F238E27FC236}">
                <a16:creationId xmlns:a16="http://schemas.microsoft.com/office/drawing/2014/main" id="{E020072B-10AD-43B1-84DA-93161CCA23E2}"/>
              </a:ext>
            </a:extLst>
          </p:cNvPr>
          <p:cNvGrpSpPr/>
          <p:nvPr/>
        </p:nvGrpSpPr>
        <p:grpSpPr>
          <a:xfrm>
            <a:off x="8921567" y="4332862"/>
            <a:ext cx="2961479" cy="2204566"/>
            <a:chOff x="4033838" y="2895600"/>
            <a:chExt cx="3914774" cy="3613151"/>
          </a:xfrm>
        </p:grpSpPr>
        <p:sp>
          <p:nvSpPr>
            <p:cNvPr id="61" name="Rectangle 63">
              <a:extLst>
                <a:ext uri="{FF2B5EF4-FFF2-40B4-BE49-F238E27FC236}">
                  <a16:creationId xmlns:a16="http://schemas.microsoft.com/office/drawing/2014/main" id="{5408190C-DF67-491C-B406-C539B8C4EC4F}"/>
                </a:ext>
              </a:extLst>
            </p:cNvPr>
            <p:cNvSpPr>
              <a:spLocks noChangeArrowheads="1"/>
            </p:cNvSpPr>
            <p:nvPr/>
          </p:nvSpPr>
          <p:spPr bwMode="auto">
            <a:xfrm>
              <a:off x="5924550" y="3165475"/>
              <a:ext cx="120650" cy="11113"/>
            </a:xfrm>
            <a:prstGeom prst="rect">
              <a:avLst/>
            </a:prstGeom>
            <a:solidFill>
              <a:srgbClr val="FBFB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62" name="Rectangle 64">
              <a:extLst>
                <a:ext uri="{FF2B5EF4-FFF2-40B4-BE49-F238E27FC236}">
                  <a16:creationId xmlns:a16="http://schemas.microsoft.com/office/drawing/2014/main" id="{BA6FD464-07A0-47BF-8F14-C7A21D8A9F6C}"/>
                </a:ext>
              </a:extLst>
            </p:cNvPr>
            <p:cNvSpPr>
              <a:spLocks noChangeArrowheads="1"/>
            </p:cNvSpPr>
            <p:nvPr/>
          </p:nvSpPr>
          <p:spPr bwMode="auto">
            <a:xfrm>
              <a:off x="5924550" y="3176588"/>
              <a:ext cx="120650" cy="12700"/>
            </a:xfrm>
            <a:prstGeom prst="rect">
              <a:avLst/>
            </a:prstGeom>
            <a:solidFill>
              <a:srgbClr val="DEDED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63" name="Rectangle 65">
              <a:extLst>
                <a:ext uri="{FF2B5EF4-FFF2-40B4-BE49-F238E27FC236}">
                  <a16:creationId xmlns:a16="http://schemas.microsoft.com/office/drawing/2014/main" id="{09961CD5-533D-48A7-BC5D-2ADCACA34CE5}"/>
                </a:ext>
              </a:extLst>
            </p:cNvPr>
            <p:cNvSpPr>
              <a:spLocks noChangeArrowheads="1"/>
            </p:cNvSpPr>
            <p:nvPr/>
          </p:nvSpPr>
          <p:spPr bwMode="auto">
            <a:xfrm>
              <a:off x="5924550" y="3189288"/>
              <a:ext cx="120650" cy="11113"/>
            </a:xfrm>
            <a:prstGeom prst="rect">
              <a:avLst/>
            </a:prstGeom>
            <a:solidFill>
              <a:srgbClr val="E4E4E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64" name="Rectangle 66">
              <a:extLst>
                <a:ext uri="{FF2B5EF4-FFF2-40B4-BE49-F238E27FC236}">
                  <a16:creationId xmlns:a16="http://schemas.microsoft.com/office/drawing/2014/main" id="{40F814B0-9646-41C9-9474-3DA8D6DD3228}"/>
                </a:ext>
              </a:extLst>
            </p:cNvPr>
            <p:cNvSpPr>
              <a:spLocks noChangeArrowheads="1"/>
            </p:cNvSpPr>
            <p:nvPr/>
          </p:nvSpPr>
          <p:spPr bwMode="auto">
            <a:xfrm>
              <a:off x="5924550" y="3200400"/>
              <a:ext cx="120650" cy="12700"/>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65" name="Rectangle 67">
              <a:extLst>
                <a:ext uri="{FF2B5EF4-FFF2-40B4-BE49-F238E27FC236}">
                  <a16:creationId xmlns:a16="http://schemas.microsoft.com/office/drawing/2014/main" id="{9DB498D7-D31C-4BD2-81A6-C200A2D53859}"/>
                </a:ext>
              </a:extLst>
            </p:cNvPr>
            <p:cNvSpPr>
              <a:spLocks noChangeArrowheads="1"/>
            </p:cNvSpPr>
            <p:nvPr/>
          </p:nvSpPr>
          <p:spPr bwMode="auto">
            <a:xfrm>
              <a:off x="5924550" y="3213100"/>
              <a:ext cx="120650" cy="11113"/>
            </a:xfrm>
            <a:prstGeom prst="rect">
              <a:avLst/>
            </a:prstGeom>
            <a:solidFill>
              <a:srgbClr val="EFEF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66" name="Rectangle 68">
              <a:extLst>
                <a:ext uri="{FF2B5EF4-FFF2-40B4-BE49-F238E27FC236}">
                  <a16:creationId xmlns:a16="http://schemas.microsoft.com/office/drawing/2014/main" id="{076D7195-36AD-4D37-89E3-DC391A7B6114}"/>
                </a:ext>
              </a:extLst>
            </p:cNvPr>
            <p:cNvSpPr>
              <a:spLocks noChangeArrowheads="1"/>
            </p:cNvSpPr>
            <p:nvPr/>
          </p:nvSpPr>
          <p:spPr bwMode="auto">
            <a:xfrm>
              <a:off x="5924550" y="3224213"/>
              <a:ext cx="120650" cy="12700"/>
            </a:xfrm>
            <a:prstGeom prst="rect">
              <a:avLst/>
            </a:prstGeom>
            <a:solidFill>
              <a:srgbClr val="F4F4F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67" name="Rectangle 69">
              <a:extLst>
                <a:ext uri="{FF2B5EF4-FFF2-40B4-BE49-F238E27FC236}">
                  <a16:creationId xmlns:a16="http://schemas.microsoft.com/office/drawing/2014/main" id="{E191610E-A6D1-4249-87E3-A01EAD3E47DB}"/>
                </a:ext>
              </a:extLst>
            </p:cNvPr>
            <p:cNvSpPr>
              <a:spLocks noChangeArrowheads="1"/>
            </p:cNvSpPr>
            <p:nvPr/>
          </p:nvSpPr>
          <p:spPr bwMode="auto">
            <a:xfrm>
              <a:off x="5924550" y="3236913"/>
              <a:ext cx="120650" cy="11113"/>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68" name="Oval 70">
              <a:extLst>
                <a:ext uri="{FF2B5EF4-FFF2-40B4-BE49-F238E27FC236}">
                  <a16:creationId xmlns:a16="http://schemas.microsoft.com/office/drawing/2014/main" id="{F88C8B2E-1BAB-4E3A-A2CB-69F76D29A081}"/>
                </a:ext>
              </a:extLst>
            </p:cNvPr>
            <p:cNvSpPr>
              <a:spLocks noChangeArrowheads="1"/>
            </p:cNvSpPr>
            <p:nvPr/>
          </p:nvSpPr>
          <p:spPr bwMode="auto">
            <a:xfrm>
              <a:off x="5945188" y="3186113"/>
              <a:ext cx="90487" cy="50800"/>
            </a:xfrm>
            <a:prstGeom prst="ellipse">
              <a:avLst/>
            </a:pr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69" name="Rectangle 71">
              <a:extLst>
                <a:ext uri="{FF2B5EF4-FFF2-40B4-BE49-F238E27FC236}">
                  <a16:creationId xmlns:a16="http://schemas.microsoft.com/office/drawing/2014/main" id="{13BFF4E1-EFF9-41A5-A6C0-BE352F3599E7}"/>
                </a:ext>
              </a:extLst>
            </p:cNvPr>
            <p:cNvSpPr>
              <a:spLocks noChangeArrowheads="1"/>
            </p:cNvSpPr>
            <p:nvPr/>
          </p:nvSpPr>
          <p:spPr bwMode="auto">
            <a:xfrm>
              <a:off x="5876925" y="3189288"/>
              <a:ext cx="12700" cy="393700"/>
            </a:xfrm>
            <a:prstGeom prst="rect">
              <a:avLst/>
            </a:prstGeom>
            <a:solidFill>
              <a:srgbClr val="C6C6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70" name="Rectangle 72">
              <a:extLst>
                <a:ext uri="{FF2B5EF4-FFF2-40B4-BE49-F238E27FC236}">
                  <a16:creationId xmlns:a16="http://schemas.microsoft.com/office/drawing/2014/main" id="{DE027DDE-0486-4252-8B17-8D44B7CEDEB1}"/>
                </a:ext>
              </a:extLst>
            </p:cNvPr>
            <p:cNvSpPr>
              <a:spLocks noChangeArrowheads="1"/>
            </p:cNvSpPr>
            <p:nvPr/>
          </p:nvSpPr>
          <p:spPr bwMode="auto">
            <a:xfrm>
              <a:off x="5889625" y="3189288"/>
              <a:ext cx="11112" cy="393700"/>
            </a:xfrm>
            <a:prstGeom prst="rect">
              <a:avLst/>
            </a:prstGeom>
            <a:solidFill>
              <a:srgbClr val="C1C1C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71" name="Rectangle 73">
              <a:extLst>
                <a:ext uri="{FF2B5EF4-FFF2-40B4-BE49-F238E27FC236}">
                  <a16:creationId xmlns:a16="http://schemas.microsoft.com/office/drawing/2014/main" id="{B4F2E207-623A-4FA8-AFAD-6EF88F2747DB}"/>
                </a:ext>
              </a:extLst>
            </p:cNvPr>
            <p:cNvSpPr>
              <a:spLocks noChangeArrowheads="1"/>
            </p:cNvSpPr>
            <p:nvPr/>
          </p:nvSpPr>
          <p:spPr bwMode="auto">
            <a:xfrm>
              <a:off x="5900738" y="3189288"/>
              <a:ext cx="12700" cy="393700"/>
            </a:xfrm>
            <a:prstGeom prst="rect">
              <a:avLst/>
            </a:prstGeom>
            <a:solidFill>
              <a:srgbClr val="C9C9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72" name="Rectangle 74">
              <a:extLst>
                <a:ext uri="{FF2B5EF4-FFF2-40B4-BE49-F238E27FC236}">
                  <a16:creationId xmlns:a16="http://schemas.microsoft.com/office/drawing/2014/main" id="{AF2B795D-08EF-434B-BF4D-7019D4791327}"/>
                </a:ext>
              </a:extLst>
            </p:cNvPr>
            <p:cNvSpPr>
              <a:spLocks noChangeArrowheads="1"/>
            </p:cNvSpPr>
            <p:nvPr/>
          </p:nvSpPr>
          <p:spPr bwMode="auto">
            <a:xfrm>
              <a:off x="5913438" y="3189288"/>
              <a:ext cx="11112" cy="393700"/>
            </a:xfrm>
            <a:prstGeom prst="rect">
              <a:avLst/>
            </a:prstGeom>
            <a:solidFill>
              <a:srgbClr val="D0D0D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73" name="Rectangle 75">
              <a:extLst>
                <a:ext uri="{FF2B5EF4-FFF2-40B4-BE49-F238E27FC236}">
                  <a16:creationId xmlns:a16="http://schemas.microsoft.com/office/drawing/2014/main" id="{83A82E86-456A-4FEF-BAB4-6311AE5894C8}"/>
                </a:ext>
              </a:extLst>
            </p:cNvPr>
            <p:cNvSpPr>
              <a:spLocks noChangeArrowheads="1"/>
            </p:cNvSpPr>
            <p:nvPr/>
          </p:nvSpPr>
          <p:spPr bwMode="auto">
            <a:xfrm>
              <a:off x="5924550" y="3189288"/>
              <a:ext cx="12700" cy="393700"/>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74" name="Rectangle 76">
              <a:extLst>
                <a:ext uri="{FF2B5EF4-FFF2-40B4-BE49-F238E27FC236}">
                  <a16:creationId xmlns:a16="http://schemas.microsoft.com/office/drawing/2014/main" id="{EE4081A2-C2F3-4924-B817-1CF35C031AAD}"/>
                </a:ext>
              </a:extLst>
            </p:cNvPr>
            <p:cNvSpPr>
              <a:spLocks noChangeArrowheads="1"/>
            </p:cNvSpPr>
            <p:nvPr/>
          </p:nvSpPr>
          <p:spPr bwMode="auto">
            <a:xfrm>
              <a:off x="5937250" y="3189288"/>
              <a:ext cx="12700" cy="393700"/>
            </a:xfrm>
            <a:prstGeom prst="rect">
              <a:avLst/>
            </a:prstGeom>
            <a:solidFill>
              <a:srgbClr val="DFDF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75" name="Rectangle 77">
              <a:extLst>
                <a:ext uri="{FF2B5EF4-FFF2-40B4-BE49-F238E27FC236}">
                  <a16:creationId xmlns:a16="http://schemas.microsoft.com/office/drawing/2014/main" id="{C87BF7D2-D673-48C5-B770-CFF352901CC6}"/>
                </a:ext>
              </a:extLst>
            </p:cNvPr>
            <p:cNvSpPr>
              <a:spLocks noChangeArrowheads="1"/>
            </p:cNvSpPr>
            <p:nvPr/>
          </p:nvSpPr>
          <p:spPr bwMode="auto">
            <a:xfrm>
              <a:off x="5949950" y="3189288"/>
              <a:ext cx="11112" cy="39370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76" name="Rectangle 78">
              <a:extLst>
                <a:ext uri="{FF2B5EF4-FFF2-40B4-BE49-F238E27FC236}">
                  <a16:creationId xmlns:a16="http://schemas.microsoft.com/office/drawing/2014/main" id="{71F8507C-FFAE-4442-B2ED-5589892EE25F}"/>
                </a:ext>
              </a:extLst>
            </p:cNvPr>
            <p:cNvSpPr>
              <a:spLocks noChangeArrowheads="1"/>
            </p:cNvSpPr>
            <p:nvPr/>
          </p:nvSpPr>
          <p:spPr bwMode="auto">
            <a:xfrm>
              <a:off x="5961063" y="3189288"/>
              <a:ext cx="12700" cy="393700"/>
            </a:xfrm>
            <a:prstGeom prst="rect">
              <a:avLst/>
            </a:prstGeom>
            <a:solidFill>
              <a:srgbClr val="EDEDE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77" name="Rectangle 79">
              <a:extLst>
                <a:ext uri="{FF2B5EF4-FFF2-40B4-BE49-F238E27FC236}">
                  <a16:creationId xmlns:a16="http://schemas.microsoft.com/office/drawing/2014/main" id="{13A62C2A-1C00-435E-BD6C-0B6020635073}"/>
                </a:ext>
              </a:extLst>
            </p:cNvPr>
            <p:cNvSpPr>
              <a:spLocks noChangeArrowheads="1"/>
            </p:cNvSpPr>
            <p:nvPr/>
          </p:nvSpPr>
          <p:spPr bwMode="auto">
            <a:xfrm>
              <a:off x="5973763" y="3189288"/>
              <a:ext cx="11112" cy="393700"/>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78" name="Rectangle 80">
              <a:extLst>
                <a:ext uri="{FF2B5EF4-FFF2-40B4-BE49-F238E27FC236}">
                  <a16:creationId xmlns:a16="http://schemas.microsoft.com/office/drawing/2014/main" id="{92C93A3F-4B56-4E69-A6C4-932B5DBB613E}"/>
                </a:ext>
              </a:extLst>
            </p:cNvPr>
            <p:cNvSpPr>
              <a:spLocks noChangeArrowheads="1"/>
            </p:cNvSpPr>
            <p:nvPr/>
          </p:nvSpPr>
          <p:spPr bwMode="auto">
            <a:xfrm>
              <a:off x="5984875" y="3189288"/>
              <a:ext cx="12700" cy="393700"/>
            </a:xfrm>
            <a:prstGeom prst="rect">
              <a:avLst/>
            </a:prstGeom>
            <a:solidFill>
              <a:srgbClr val="FCFCF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79" name="Rectangle 81">
              <a:extLst>
                <a:ext uri="{FF2B5EF4-FFF2-40B4-BE49-F238E27FC236}">
                  <a16:creationId xmlns:a16="http://schemas.microsoft.com/office/drawing/2014/main" id="{B4BF2581-B8F1-4A82-A827-018191594CFC}"/>
                </a:ext>
              </a:extLst>
            </p:cNvPr>
            <p:cNvSpPr>
              <a:spLocks noChangeArrowheads="1"/>
            </p:cNvSpPr>
            <p:nvPr/>
          </p:nvSpPr>
          <p:spPr bwMode="auto">
            <a:xfrm>
              <a:off x="5997575" y="3189288"/>
              <a:ext cx="11112" cy="393700"/>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80" name="Rectangle 82">
              <a:extLst>
                <a:ext uri="{FF2B5EF4-FFF2-40B4-BE49-F238E27FC236}">
                  <a16:creationId xmlns:a16="http://schemas.microsoft.com/office/drawing/2014/main" id="{FD7FDB66-5F26-4314-BD5B-C89DA01934F9}"/>
                </a:ext>
              </a:extLst>
            </p:cNvPr>
            <p:cNvSpPr>
              <a:spLocks noChangeArrowheads="1"/>
            </p:cNvSpPr>
            <p:nvPr/>
          </p:nvSpPr>
          <p:spPr bwMode="auto">
            <a:xfrm>
              <a:off x="6008688" y="3189288"/>
              <a:ext cx="12700" cy="393700"/>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81" name="Rectangle 83">
              <a:extLst>
                <a:ext uri="{FF2B5EF4-FFF2-40B4-BE49-F238E27FC236}">
                  <a16:creationId xmlns:a16="http://schemas.microsoft.com/office/drawing/2014/main" id="{B141D3B5-5496-4839-8531-10649BCB3A24}"/>
                </a:ext>
              </a:extLst>
            </p:cNvPr>
            <p:cNvSpPr>
              <a:spLocks noChangeArrowheads="1"/>
            </p:cNvSpPr>
            <p:nvPr/>
          </p:nvSpPr>
          <p:spPr bwMode="auto">
            <a:xfrm>
              <a:off x="6021388" y="3189288"/>
              <a:ext cx="11112" cy="393700"/>
            </a:xfrm>
            <a:prstGeom prst="rect">
              <a:avLst/>
            </a:prstGeom>
            <a:solidFill>
              <a:srgbClr val="EBEB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82" name="Rectangle 84">
              <a:extLst>
                <a:ext uri="{FF2B5EF4-FFF2-40B4-BE49-F238E27FC236}">
                  <a16:creationId xmlns:a16="http://schemas.microsoft.com/office/drawing/2014/main" id="{7BFDB085-FDA4-4000-9BB5-CAC9E573C6A4}"/>
                </a:ext>
              </a:extLst>
            </p:cNvPr>
            <p:cNvSpPr>
              <a:spLocks noChangeArrowheads="1"/>
            </p:cNvSpPr>
            <p:nvPr/>
          </p:nvSpPr>
          <p:spPr bwMode="auto">
            <a:xfrm>
              <a:off x="6032500" y="3189288"/>
              <a:ext cx="12700" cy="393700"/>
            </a:xfrm>
            <a:prstGeom prst="rect">
              <a:avLst/>
            </a:prstGeom>
            <a:solidFill>
              <a:srgbClr val="E4E4E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83" name="Rectangle 85">
              <a:extLst>
                <a:ext uri="{FF2B5EF4-FFF2-40B4-BE49-F238E27FC236}">
                  <a16:creationId xmlns:a16="http://schemas.microsoft.com/office/drawing/2014/main" id="{ECA5E7B0-DC70-403D-A109-23E4095234A5}"/>
                </a:ext>
              </a:extLst>
            </p:cNvPr>
            <p:cNvSpPr>
              <a:spLocks noChangeArrowheads="1"/>
            </p:cNvSpPr>
            <p:nvPr/>
          </p:nvSpPr>
          <p:spPr bwMode="auto">
            <a:xfrm>
              <a:off x="6045200" y="3189288"/>
              <a:ext cx="11112" cy="39370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84" name="Rectangle 86">
              <a:extLst>
                <a:ext uri="{FF2B5EF4-FFF2-40B4-BE49-F238E27FC236}">
                  <a16:creationId xmlns:a16="http://schemas.microsoft.com/office/drawing/2014/main" id="{57253F08-7808-420F-9142-61F96323252A}"/>
                </a:ext>
              </a:extLst>
            </p:cNvPr>
            <p:cNvSpPr>
              <a:spLocks noChangeArrowheads="1"/>
            </p:cNvSpPr>
            <p:nvPr/>
          </p:nvSpPr>
          <p:spPr bwMode="auto">
            <a:xfrm>
              <a:off x="6056313" y="3189288"/>
              <a:ext cx="12700" cy="393700"/>
            </a:xfrm>
            <a:prstGeom prst="rect">
              <a:avLst/>
            </a:prstGeom>
            <a:solidFill>
              <a:srgbClr val="D6D6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85" name="Rectangle 87">
              <a:extLst>
                <a:ext uri="{FF2B5EF4-FFF2-40B4-BE49-F238E27FC236}">
                  <a16:creationId xmlns:a16="http://schemas.microsoft.com/office/drawing/2014/main" id="{4FB7988F-F201-4116-B173-EF417ED3942C}"/>
                </a:ext>
              </a:extLst>
            </p:cNvPr>
            <p:cNvSpPr>
              <a:spLocks noChangeArrowheads="1"/>
            </p:cNvSpPr>
            <p:nvPr/>
          </p:nvSpPr>
          <p:spPr bwMode="auto">
            <a:xfrm>
              <a:off x="6069013" y="3189288"/>
              <a:ext cx="11112" cy="393700"/>
            </a:xfrm>
            <a:prstGeom prst="rect">
              <a:avLst/>
            </a:prstGeom>
            <a:solidFill>
              <a:srgbClr val="CFC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86" name="Rectangle 88">
              <a:extLst>
                <a:ext uri="{FF2B5EF4-FFF2-40B4-BE49-F238E27FC236}">
                  <a16:creationId xmlns:a16="http://schemas.microsoft.com/office/drawing/2014/main" id="{E2DBA883-D54D-4510-95A5-B0A3D37D6562}"/>
                </a:ext>
              </a:extLst>
            </p:cNvPr>
            <p:cNvSpPr>
              <a:spLocks noChangeArrowheads="1"/>
            </p:cNvSpPr>
            <p:nvPr/>
          </p:nvSpPr>
          <p:spPr bwMode="auto">
            <a:xfrm>
              <a:off x="6080125" y="3189288"/>
              <a:ext cx="12700" cy="393700"/>
            </a:xfrm>
            <a:prstGeom prst="rect">
              <a:avLst/>
            </a:prstGeom>
            <a:solidFill>
              <a:srgbClr val="C7C7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87" name="Freeform 89">
              <a:extLst>
                <a:ext uri="{FF2B5EF4-FFF2-40B4-BE49-F238E27FC236}">
                  <a16:creationId xmlns:a16="http://schemas.microsoft.com/office/drawing/2014/main" id="{8B9B43A1-DEE0-4B84-A9C1-63F27BB02DB3}"/>
                </a:ext>
              </a:extLst>
            </p:cNvPr>
            <p:cNvSpPr>
              <a:spLocks/>
            </p:cNvSpPr>
            <p:nvPr/>
          </p:nvSpPr>
          <p:spPr bwMode="auto">
            <a:xfrm>
              <a:off x="5894388" y="3209925"/>
              <a:ext cx="185737" cy="366713"/>
            </a:xfrm>
            <a:custGeom>
              <a:avLst/>
              <a:gdLst>
                <a:gd name="T0" fmla="*/ 248 w 250"/>
                <a:gd name="T1" fmla="*/ 408 h 491"/>
                <a:gd name="T2" fmla="*/ 189 w 250"/>
                <a:gd name="T3" fmla="*/ 0 h 491"/>
                <a:gd name="T4" fmla="*/ 100 w 250"/>
                <a:gd name="T5" fmla="*/ 31 h 491"/>
                <a:gd name="T6" fmla="*/ 68 w 250"/>
                <a:gd name="T7" fmla="*/ 0 h 491"/>
                <a:gd name="T8" fmla="*/ 9 w 250"/>
                <a:gd name="T9" fmla="*/ 408 h 491"/>
                <a:gd name="T10" fmla="*/ 113 w 250"/>
                <a:gd name="T11" fmla="*/ 486 h 491"/>
                <a:gd name="T12" fmla="*/ 248 w 250"/>
                <a:gd name="T13" fmla="*/ 426 h 491"/>
                <a:gd name="T14" fmla="*/ 248 w 250"/>
                <a:gd name="T15" fmla="*/ 408 h 4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0" h="491">
                  <a:moveTo>
                    <a:pt x="248" y="408"/>
                  </a:moveTo>
                  <a:lnTo>
                    <a:pt x="189" y="0"/>
                  </a:lnTo>
                  <a:cubicBezTo>
                    <a:pt x="173" y="33"/>
                    <a:pt x="133" y="47"/>
                    <a:pt x="100" y="31"/>
                  </a:cubicBezTo>
                  <a:cubicBezTo>
                    <a:pt x="86" y="24"/>
                    <a:pt x="75" y="13"/>
                    <a:pt x="68" y="0"/>
                  </a:cubicBezTo>
                  <a:lnTo>
                    <a:pt x="9" y="408"/>
                  </a:lnTo>
                  <a:cubicBezTo>
                    <a:pt x="0" y="446"/>
                    <a:pt x="47" y="481"/>
                    <a:pt x="113" y="486"/>
                  </a:cubicBezTo>
                  <a:cubicBezTo>
                    <a:pt x="179" y="491"/>
                    <a:pt x="240" y="464"/>
                    <a:pt x="248" y="426"/>
                  </a:cubicBezTo>
                  <a:cubicBezTo>
                    <a:pt x="250" y="420"/>
                    <a:pt x="250" y="414"/>
                    <a:pt x="248" y="408"/>
                  </a:cubicBezTo>
                  <a:close/>
                </a:path>
              </a:pathLst>
            </a:custGeom>
            <a:noFill/>
            <a:ln w="1111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pic>
          <p:nvPicPr>
            <p:cNvPr id="88" name="Picture 90">
              <a:extLst>
                <a:ext uri="{FF2B5EF4-FFF2-40B4-BE49-F238E27FC236}">
                  <a16:creationId xmlns:a16="http://schemas.microsoft.com/office/drawing/2014/main" id="{0465A91F-3F23-41D7-8B58-D7379E375CA6}"/>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949950" y="2938463"/>
              <a:ext cx="71437" cy="71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 name="Oval 91">
              <a:extLst>
                <a:ext uri="{FF2B5EF4-FFF2-40B4-BE49-F238E27FC236}">
                  <a16:creationId xmlns:a16="http://schemas.microsoft.com/office/drawing/2014/main" id="{CA5468F4-39AA-4CC7-9AE0-8C60536BF47F}"/>
                </a:ext>
              </a:extLst>
            </p:cNvPr>
            <p:cNvSpPr>
              <a:spLocks noChangeArrowheads="1"/>
            </p:cNvSpPr>
            <p:nvPr/>
          </p:nvSpPr>
          <p:spPr bwMode="auto">
            <a:xfrm>
              <a:off x="5967413" y="2952750"/>
              <a:ext cx="44450" cy="46038"/>
            </a:xfrm>
            <a:prstGeom prst="ellipse">
              <a:avLst/>
            </a:prstGeom>
            <a:noFill/>
            <a:ln w="1111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90" name="Line 92">
              <a:extLst>
                <a:ext uri="{FF2B5EF4-FFF2-40B4-BE49-F238E27FC236}">
                  <a16:creationId xmlns:a16="http://schemas.microsoft.com/office/drawing/2014/main" id="{B0C6E36E-023A-4C9D-A5F6-0AF3EC3446B8}"/>
                </a:ext>
              </a:extLst>
            </p:cNvPr>
            <p:cNvSpPr>
              <a:spLocks noChangeShapeType="1"/>
            </p:cNvSpPr>
            <p:nvPr/>
          </p:nvSpPr>
          <p:spPr bwMode="auto">
            <a:xfrm flipV="1">
              <a:off x="5989638" y="2998788"/>
              <a:ext cx="0" cy="212725"/>
            </a:xfrm>
            <a:prstGeom prst="line">
              <a:avLst/>
            </a:prstGeom>
            <a:noFill/>
            <a:ln w="1111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91" name="Freeform 93">
              <a:extLst>
                <a:ext uri="{FF2B5EF4-FFF2-40B4-BE49-F238E27FC236}">
                  <a16:creationId xmlns:a16="http://schemas.microsoft.com/office/drawing/2014/main" id="{09256387-3A4C-4551-B250-E82A00B8273F}"/>
                </a:ext>
              </a:extLst>
            </p:cNvPr>
            <p:cNvSpPr>
              <a:spLocks noEditPoints="1"/>
            </p:cNvSpPr>
            <p:nvPr/>
          </p:nvSpPr>
          <p:spPr bwMode="auto">
            <a:xfrm>
              <a:off x="5865813" y="2895600"/>
              <a:ext cx="247650" cy="160338"/>
            </a:xfrm>
            <a:custGeom>
              <a:avLst/>
              <a:gdLst>
                <a:gd name="T0" fmla="*/ 101 w 331"/>
                <a:gd name="T1" fmla="*/ 43 h 214"/>
                <a:gd name="T2" fmla="*/ 101 w 331"/>
                <a:gd name="T3" fmla="*/ 171 h 214"/>
                <a:gd name="T4" fmla="*/ 101 w 331"/>
                <a:gd name="T5" fmla="*/ 171 h 214"/>
                <a:gd name="T6" fmla="*/ 230 w 331"/>
                <a:gd name="T7" fmla="*/ 171 h 214"/>
                <a:gd name="T8" fmla="*/ 230 w 331"/>
                <a:gd name="T9" fmla="*/ 43 h 214"/>
                <a:gd name="T10" fmla="*/ 59 w 331"/>
                <a:gd name="T11" fmla="*/ 0 h 214"/>
                <a:gd name="T12" fmla="*/ 59 w 331"/>
                <a:gd name="T13" fmla="*/ 214 h 214"/>
                <a:gd name="T14" fmla="*/ 59 w 331"/>
                <a:gd name="T15" fmla="*/ 214 h 214"/>
                <a:gd name="T16" fmla="*/ 272 w 331"/>
                <a:gd name="T17" fmla="*/ 214 h 214"/>
                <a:gd name="T18" fmla="*/ 272 w 331"/>
                <a:gd name="T1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1" h="214">
                  <a:moveTo>
                    <a:pt x="101" y="43"/>
                  </a:moveTo>
                  <a:cubicBezTo>
                    <a:pt x="66" y="79"/>
                    <a:pt x="66" y="136"/>
                    <a:pt x="101" y="171"/>
                  </a:cubicBezTo>
                  <a:cubicBezTo>
                    <a:pt x="101" y="171"/>
                    <a:pt x="101" y="171"/>
                    <a:pt x="101" y="171"/>
                  </a:cubicBezTo>
                  <a:moveTo>
                    <a:pt x="230" y="171"/>
                  </a:moveTo>
                  <a:cubicBezTo>
                    <a:pt x="265" y="136"/>
                    <a:pt x="265" y="79"/>
                    <a:pt x="230" y="43"/>
                  </a:cubicBezTo>
                  <a:moveTo>
                    <a:pt x="59" y="0"/>
                  </a:moveTo>
                  <a:cubicBezTo>
                    <a:pt x="0" y="59"/>
                    <a:pt x="0" y="155"/>
                    <a:pt x="59" y="214"/>
                  </a:cubicBezTo>
                  <a:cubicBezTo>
                    <a:pt x="59" y="214"/>
                    <a:pt x="59" y="214"/>
                    <a:pt x="59" y="214"/>
                  </a:cubicBezTo>
                  <a:moveTo>
                    <a:pt x="272" y="214"/>
                  </a:moveTo>
                  <a:cubicBezTo>
                    <a:pt x="331" y="155"/>
                    <a:pt x="331" y="59"/>
                    <a:pt x="272" y="0"/>
                  </a:cubicBezTo>
                </a:path>
              </a:pathLst>
            </a:custGeom>
            <a:noFill/>
            <a:ln w="1111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92" name="Freeform 94">
              <a:extLst>
                <a:ext uri="{FF2B5EF4-FFF2-40B4-BE49-F238E27FC236}">
                  <a16:creationId xmlns:a16="http://schemas.microsoft.com/office/drawing/2014/main" id="{1C504BB3-46B0-416C-9AED-C6A3B82E4705}"/>
                </a:ext>
              </a:extLst>
            </p:cNvPr>
            <p:cNvSpPr>
              <a:spLocks noEditPoints="1"/>
            </p:cNvSpPr>
            <p:nvPr/>
          </p:nvSpPr>
          <p:spPr bwMode="auto">
            <a:xfrm>
              <a:off x="5894388" y="2952750"/>
              <a:ext cx="185737" cy="623888"/>
            </a:xfrm>
            <a:custGeom>
              <a:avLst/>
              <a:gdLst>
                <a:gd name="T0" fmla="*/ 129 w 250"/>
                <a:gd name="T1" fmla="*/ 312 h 835"/>
                <a:gd name="T2" fmla="*/ 68 w 250"/>
                <a:gd name="T3" fmla="*/ 344 h 835"/>
                <a:gd name="T4" fmla="*/ 9 w 250"/>
                <a:gd name="T5" fmla="*/ 752 h 835"/>
                <a:gd name="T6" fmla="*/ 113 w 250"/>
                <a:gd name="T7" fmla="*/ 830 h 835"/>
                <a:gd name="T8" fmla="*/ 248 w 250"/>
                <a:gd name="T9" fmla="*/ 770 h 835"/>
                <a:gd name="T10" fmla="*/ 248 w 250"/>
                <a:gd name="T11" fmla="*/ 752 h 835"/>
                <a:gd name="T12" fmla="*/ 248 w 250"/>
                <a:gd name="T13" fmla="*/ 752 h 835"/>
                <a:gd name="T14" fmla="*/ 189 w 250"/>
                <a:gd name="T15" fmla="*/ 347 h 835"/>
                <a:gd name="T16" fmla="*/ 129 w 250"/>
                <a:gd name="T17" fmla="*/ 312 h 835"/>
                <a:gd name="T18" fmla="*/ 159 w 250"/>
                <a:gd name="T19" fmla="*/ 30 h 835"/>
                <a:gd name="T20" fmla="*/ 129 w 250"/>
                <a:gd name="T21" fmla="*/ 0 h 835"/>
                <a:gd name="T22" fmla="*/ 98 w 250"/>
                <a:gd name="T23" fmla="*/ 30 h 835"/>
                <a:gd name="T24" fmla="*/ 129 w 250"/>
                <a:gd name="T25" fmla="*/ 61 h 835"/>
                <a:gd name="T26" fmla="*/ 159 w 250"/>
                <a:gd name="T27" fmla="*/ 30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0" h="835">
                  <a:moveTo>
                    <a:pt x="129" y="312"/>
                  </a:moveTo>
                  <a:cubicBezTo>
                    <a:pt x="97" y="312"/>
                    <a:pt x="71" y="326"/>
                    <a:pt x="68" y="344"/>
                  </a:cubicBezTo>
                  <a:lnTo>
                    <a:pt x="9" y="752"/>
                  </a:lnTo>
                  <a:cubicBezTo>
                    <a:pt x="0" y="790"/>
                    <a:pt x="47" y="825"/>
                    <a:pt x="113" y="830"/>
                  </a:cubicBezTo>
                  <a:cubicBezTo>
                    <a:pt x="179" y="835"/>
                    <a:pt x="240" y="808"/>
                    <a:pt x="248" y="770"/>
                  </a:cubicBezTo>
                  <a:cubicBezTo>
                    <a:pt x="250" y="764"/>
                    <a:pt x="250" y="758"/>
                    <a:pt x="248" y="752"/>
                  </a:cubicBezTo>
                  <a:lnTo>
                    <a:pt x="248" y="752"/>
                  </a:lnTo>
                  <a:lnTo>
                    <a:pt x="189" y="347"/>
                  </a:lnTo>
                  <a:cubicBezTo>
                    <a:pt x="189" y="327"/>
                    <a:pt x="162" y="312"/>
                    <a:pt x="129" y="312"/>
                  </a:cubicBezTo>
                  <a:close/>
                  <a:moveTo>
                    <a:pt x="159" y="30"/>
                  </a:moveTo>
                  <a:cubicBezTo>
                    <a:pt x="159" y="14"/>
                    <a:pt x="145" y="0"/>
                    <a:pt x="129" y="0"/>
                  </a:cubicBezTo>
                  <a:cubicBezTo>
                    <a:pt x="112" y="0"/>
                    <a:pt x="98" y="14"/>
                    <a:pt x="98" y="30"/>
                  </a:cubicBezTo>
                  <a:cubicBezTo>
                    <a:pt x="98" y="47"/>
                    <a:pt x="112" y="61"/>
                    <a:pt x="129" y="61"/>
                  </a:cubicBezTo>
                  <a:cubicBezTo>
                    <a:pt x="145" y="61"/>
                    <a:pt x="159" y="47"/>
                    <a:pt x="159" y="30"/>
                  </a:cubicBezTo>
                  <a:close/>
                </a:path>
              </a:pathLst>
            </a:custGeom>
            <a:noFill/>
            <a:ln w="2381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93" name="Line 95">
              <a:extLst>
                <a:ext uri="{FF2B5EF4-FFF2-40B4-BE49-F238E27FC236}">
                  <a16:creationId xmlns:a16="http://schemas.microsoft.com/office/drawing/2014/main" id="{FE235A16-0640-4830-BCB1-4DFE6E881146}"/>
                </a:ext>
              </a:extLst>
            </p:cNvPr>
            <p:cNvSpPr>
              <a:spLocks noChangeShapeType="1"/>
            </p:cNvSpPr>
            <p:nvPr/>
          </p:nvSpPr>
          <p:spPr bwMode="auto">
            <a:xfrm flipV="1">
              <a:off x="5989638" y="2998788"/>
              <a:ext cx="0" cy="187325"/>
            </a:xfrm>
            <a:prstGeom prst="line">
              <a:avLst/>
            </a:prstGeom>
            <a:noFill/>
            <a:ln w="2381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dirty="0"/>
            </a:p>
          </p:txBody>
        </p:sp>
        <p:pic>
          <p:nvPicPr>
            <p:cNvPr id="94" name="Picture 96">
              <a:extLst>
                <a:ext uri="{FF2B5EF4-FFF2-40B4-BE49-F238E27FC236}">
                  <a16:creationId xmlns:a16="http://schemas.microsoft.com/office/drawing/2014/main" id="{F662A986-B0C5-4D94-9A2A-753F313868FE}"/>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184775" y="5983288"/>
              <a:ext cx="250825" cy="52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 name="Rectangle 97">
              <a:extLst>
                <a:ext uri="{FF2B5EF4-FFF2-40B4-BE49-F238E27FC236}">
                  <a16:creationId xmlns:a16="http://schemas.microsoft.com/office/drawing/2014/main" id="{B9F9A657-BDEE-46D0-A3AC-6BE2453CEFC7}"/>
                </a:ext>
              </a:extLst>
            </p:cNvPr>
            <p:cNvSpPr>
              <a:spLocks noChangeArrowheads="1"/>
            </p:cNvSpPr>
            <p:nvPr/>
          </p:nvSpPr>
          <p:spPr bwMode="auto">
            <a:xfrm>
              <a:off x="5400675" y="6054725"/>
              <a:ext cx="11112" cy="442913"/>
            </a:xfrm>
            <a:prstGeom prst="rect">
              <a:avLst/>
            </a:prstGeom>
            <a:solidFill>
              <a:srgbClr val="9AB2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96" name="Rectangle 98">
              <a:extLst>
                <a:ext uri="{FF2B5EF4-FFF2-40B4-BE49-F238E27FC236}">
                  <a16:creationId xmlns:a16="http://schemas.microsoft.com/office/drawing/2014/main" id="{61FE1258-CD0F-4646-8BB2-0D5013DDFA45}"/>
                </a:ext>
              </a:extLst>
            </p:cNvPr>
            <p:cNvSpPr>
              <a:spLocks noChangeArrowheads="1"/>
            </p:cNvSpPr>
            <p:nvPr/>
          </p:nvSpPr>
          <p:spPr bwMode="auto">
            <a:xfrm>
              <a:off x="5411788" y="6054725"/>
              <a:ext cx="12700" cy="442913"/>
            </a:xfrm>
            <a:prstGeom prst="rect">
              <a:avLst/>
            </a:prstGeom>
            <a:solidFill>
              <a:srgbClr val="A2B8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97" name="Rectangle 99">
              <a:extLst>
                <a:ext uri="{FF2B5EF4-FFF2-40B4-BE49-F238E27FC236}">
                  <a16:creationId xmlns:a16="http://schemas.microsoft.com/office/drawing/2014/main" id="{669ED813-7D63-44E6-AED6-457E15144F01}"/>
                </a:ext>
              </a:extLst>
            </p:cNvPr>
            <p:cNvSpPr>
              <a:spLocks noChangeArrowheads="1"/>
            </p:cNvSpPr>
            <p:nvPr/>
          </p:nvSpPr>
          <p:spPr bwMode="auto">
            <a:xfrm>
              <a:off x="5424488" y="6054725"/>
              <a:ext cx="11112" cy="442913"/>
            </a:xfrm>
            <a:prstGeom prst="rect">
              <a:avLst/>
            </a:prstGeom>
            <a:solidFill>
              <a:srgbClr val="97AFC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98" name="Rectangle 100">
              <a:extLst>
                <a:ext uri="{FF2B5EF4-FFF2-40B4-BE49-F238E27FC236}">
                  <a16:creationId xmlns:a16="http://schemas.microsoft.com/office/drawing/2014/main" id="{96E55007-17F9-404A-813D-63883F01177A}"/>
                </a:ext>
              </a:extLst>
            </p:cNvPr>
            <p:cNvSpPr>
              <a:spLocks noChangeArrowheads="1"/>
            </p:cNvSpPr>
            <p:nvPr/>
          </p:nvSpPr>
          <p:spPr bwMode="auto">
            <a:xfrm>
              <a:off x="5435600" y="6054725"/>
              <a:ext cx="12700" cy="442913"/>
            </a:xfrm>
            <a:prstGeom prst="rect">
              <a:avLst/>
            </a:prstGeom>
            <a:solidFill>
              <a:srgbClr val="8BA8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99" name="Rectangle 101">
              <a:extLst>
                <a:ext uri="{FF2B5EF4-FFF2-40B4-BE49-F238E27FC236}">
                  <a16:creationId xmlns:a16="http://schemas.microsoft.com/office/drawing/2014/main" id="{6A332A43-23B5-469E-B281-BDAB73E8268A}"/>
                </a:ext>
              </a:extLst>
            </p:cNvPr>
            <p:cNvSpPr>
              <a:spLocks noChangeArrowheads="1"/>
            </p:cNvSpPr>
            <p:nvPr/>
          </p:nvSpPr>
          <p:spPr bwMode="auto">
            <a:xfrm>
              <a:off x="5448300" y="6054725"/>
              <a:ext cx="11112" cy="442913"/>
            </a:xfrm>
            <a:prstGeom prst="rect">
              <a:avLst/>
            </a:prstGeom>
            <a:solidFill>
              <a:srgbClr val="809F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00" name="Rectangle 102">
              <a:extLst>
                <a:ext uri="{FF2B5EF4-FFF2-40B4-BE49-F238E27FC236}">
                  <a16:creationId xmlns:a16="http://schemas.microsoft.com/office/drawing/2014/main" id="{F5DF1CA4-1342-45E0-ACF3-5D317F2A6173}"/>
                </a:ext>
              </a:extLst>
            </p:cNvPr>
            <p:cNvSpPr>
              <a:spLocks noChangeArrowheads="1"/>
            </p:cNvSpPr>
            <p:nvPr/>
          </p:nvSpPr>
          <p:spPr bwMode="auto">
            <a:xfrm>
              <a:off x="5459413" y="6054725"/>
              <a:ext cx="12700" cy="442913"/>
            </a:xfrm>
            <a:prstGeom prst="rect">
              <a:avLst/>
            </a:prstGeom>
            <a:solidFill>
              <a:srgbClr val="7D9DC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01" name="Rectangle 103">
              <a:extLst>
                <a:ext uri="{FF2B5EF4-FFF2-40B4-BE49-F238E27FC236}">
                  <a16:creationId xmlns:a16="http://schemas.microsoft.com/office/drawing/2014/main" id="{FB571E20-2E75-45A4-806F-8F0E554FF36F}"/>
                </a:ext>
              </a:extLst>
            </p:cNvPr>
            <p:cNvSpPr>
              <a:spLocks noChangeArrowheads="1"/>
            </p:cNvSpPr>
            <p:nvPr/>
          </p:nvSpPr>
          <p:spPr bwMode="auto">
            <a:xfrm>
              <a:off x="5472113" y="6054725"/>
              <a:ext cx="11112" cy="442913"/>
            </a:xfrm>
            <a:prstGeom prst="rect">
              <a:avLst/>
            </a:prstGeom>
            <a:solidFill>
              <a:srgbClr val="88A6C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02" name="Rectangle 104">
              <a:extLst>
                <a:ext uri="{FF2B5EF4-FFF2-40B4-BE49-F238E27FC236}">
                  <a16:creationId xmlns:a16="http://schemas.microsoft.com/office/drawing/2014/main" id="{260E5FE4-4AA8-4D16-9A03-8BBEE6D11165}"/>
                </a:ext>
              </a:extLst>
            </p:cNvPr>
            <p:cNvSpPr>
              <a:spLocks noChangeArrowheads="1"/>
            </p:cNvSpPr>
            <p:nvPr/>
          </p:nvSpPr>
          <p:spPr bwMode="auto">
            <a:xfrm>
              <a:off x="5483225" y="6054725"/>
              <a:ext cx="12700" cy="442913"/>
            </a:xfrm>
            <a:prstGeom prst="rect">
              <a:avLst/>
            </a:prstGeom>
            <a:solidFill>
              <a:srgbClr val="93AD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03" name="Freeform 105">
              <a:extLst>
                <a:ext uri="{FF2B5EF4-FFF2-40B4-BE49-F238E27FC236}">
                  <a16:creationId xmlns:a16="http://schemas.microsoft.com/office/drawing/2014/main" id="{A5D8D998-62F9-47CB-A966-1A0D95191F64}"/>
                </a:ext>
              </a:extLst>
            </p:cNvPr>
            <p:cNvSpPr>
              <a:spLocks/>
            </p:cNvSpPr>
            <p:nvPr/>
          </p:nvSpPr>
          <p:spPr bwMode="auto">
            <a:xfrm>
              <a:off x="5207000" y="5962650"/>
              <a:ext cx="276225" cy="155575"/>
            </a:xfrm>
            <a:custGeom>
              <a:avLst/>
              <a:gdLst>
                <a:gd name="T0" fmla="*/ 0 w 369"/>
                <a:gd name="T1" fmla="*/ 47 h 208"/>
                <a:gd name="T2" fmla="*/ 288 w 369"/>
                <a:gd name="T3" fmla="*/ 193 h 208"/>
                <a:gd name="T4" fmla="*/ 360 w 369"/>
                <a:gd name="T5" fmla="*/ 179 h 208"/>
                <a:gd name="T6" fmla="*/ 369 w 369"/>
                <a:gd name="T7" fmla="*/ 155 h 208"/>
                <a:gd name="T8" fmla="*/ 82 w 369"/>
                <a:gd name="T9" fmla="*/ 7 h 208"/>
                <a:gd name="T10" fmla="*/ 0 w 369"/>
                <a:gd name="T11" fmla="*/ 47 h 208"/>
              </a:gdLst>
              <a:ahLst/>
              <a:cxnLst>
                <a:cxn ang="0">
                  <a:pos x="T0" y="T1"/>
                </a:cxn>
                <a:cxn ang="0">
                  <a:pos x="T2" y="T3"/>
                </a:cxn>
                <a:cxn ang="0">
                  <a:pos x="T4" y="T5"/>
                </a:cxn>
                <a:cxn ang="0">
                  <a:pos x="T6" y="T7"/>
                </a:cxn>
                <a:cxn ang="0">
                  <a:pos x="T8" y="T9"/>
                </a:cxn>
                <a:cxn ang="0">
                  <a:pos x="T10" y="T11"/>
                </a:cxn>
              </a:cxnLst>
              <a:rect l="0" t="0" r="r" b="b"/>
              <a:pathLst>
                <a:path w="369" h="208">
                  <a:moveTo>
                    <a:pt x="0" y="47"/>
                  </a:moveTo>
                  <a:cubicBezTo>
                    <a:pt x="103" y="82"/>
                    <a:pt x="200" y="131"/>
                    <a:pt x="288" y="193"/>
                  </a:cubicBezTo>
                  <a:cubicBezTo>
                    <a:pt x="312" y="208"/>
                    <a:pt x="344" y="202"/>
                    <a:pt x="360" y="179"/>
                  </a:cubicBezTo>
                  <a:cubicBezTo>
                    <a:pt x="365" y="172"/>
                    <a:pt x="368" y="163"/>
                    <a:pt x="369" y="155"/>
                  </a:cubicBezTo>
                  <a:cubicBezTo>
                    <a:pt x="287" y="84"/>
                    <a:pt x="189" y="34"/>
                    <a:pt x="82" y="7"/>
                  </a:cubicBezTo>
                  <a:cubicBezTo>
                    <a:pt x="48" y="0"/>
                    <a:pt x="14" y="17"/>
                    <a:pt x="0" y="47"/>
                  </a:cubicBezTo>
                </a:path>
              </a:pathLst>
            </a:custGeom>
            <a:solidFill>
              <a:srgbClr val="AABFD9"/>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04" name="Freeform 106">
              <a:extLst>
                <a:ext uri="{FF2B5EF4-FFF2-40B4-BE49-F238E27FC236}">
                  <a16:creationId xmlns:a16="http://schemas.microsoft.com/office/drawing/2014/main" id="{3A6B45F6-8257-4A66-B082-3B6FBCFBF2A9}"/>
                </a:ext>
              </a:extLst>
            </p:cNvPr>
            <p:cNvSpPr>
              <a:spLocks/>
            </p:cNvSpPr>
            <p:nvPr/>
          </p:nvSpPr>
          <p:spPr bwMode="auto">
            <a:xfrm>
              <a:off x="5207000" y="5962650"/>
              <a:ext cx="276225" cy="155575"/>
            </a:xfrm>
            <a:custGeom>
              <a:avLst/>
              <a:gdLst>
                <a:gd name="T0" fmla="*/ 0 w 174"/>
                <a:gd name="T1" fmla="*/ 22 h 98"/>
                <a:gd name="T2" fmla="*/ 136 w 174"/>
                <a:gd name="T3" fmla="*/ 91 h 98"/>
                <a:gd name="T4" fmla="*/ 170 w 174"/>
                <a:gd name="T5" fmla="*/ 84 h 98"/>
                <a:gd name="T6" fmla="*/ 174 w 174"/>
                <a:gd name="T7" fmla="*/ 73 h 98"/>
                <a:gd name="T8" fmla="*/ 39 w 174"/>
                <a:gd name="T9" fmla="*/ 3 h 98"/>
                <a:gd name="T10" fmla="*/ 0 w 174"/>
                <a:gd name="T11" fmla="*/ 22 h 98"/>
              </a:gdLst>
              <a:ahLst/>
              <a:cxnLst>
                <a:cxn ang="0">
                  <a:pos x="T0" y="T1"/>
                </a:cxn>
                <a:cxn ang="0">
                  <a:pos x="T2" y="T3"/>
                </a:cxn>
                <a:cxn ang="0">
                  <a:pos x="T4" y="T5"/>
                </a:cxn>
                <a:cxn ang="0">
                  <a:pos x="T6" y="T7"/>
                </a:cxn>
                <a:cxn ang="0">
                  <a:pos x="T8" y="T9"/>
                </a:cxn>
                <a:cxn ang="0">
                  <a:pos x="T10" y="T11"/>
                </a:cxn>
              </a:cxnLst>
              <a:rect l="0" t="0" r="r" b="b"/>
              <a:pathLst>
                <a:path w="174" h="98">
                  <a:moveTo>
                    <a:pt x="0" y="22"/>
                  </a:moveTo>
                  <a:cubicBezTo>
                    <a:pt x="49" y="39"/>
                    <a:pt x="94" y="62"/>
                    <a:pt x="136" y="91"/>
                  </a:cubicBezTo>
                  <a:cubicBezTo>
                    <a:pt x="147" y="98"/>
                    <a:pt x="162" y="95"/>
                    <a:pt x="170" y="84"/>
                  </a:cubicBezTo>
                  <a:cubicBezTo>
                    <a:pt x="172" y="81"/>
                    <a:pt x="173" y="77"/>
                    <a:pt x="174" y="73"/>
                  </a:cubicBezTo>
                  <a:cubicBezTo>
                    <a:pt x="135" y="39"/>
                    <a:pt x="89" y="16"/>
                    <a:pt x="39" y="3"/>
                  </a:cubicBezTo>
                  <a:cubicBezTo>
                    <a:pt x="23" y="0"/>
                    <a:pt x="7" y="8"/>
                    <a:pt x="0" y="22"/>
                  </a:cubicBezTo>
                </a:path>
              </a:pathLst>
            </a:cu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pic>
          <p:nvPicPr>
            <p:cNvPr id="105" name="Picture 107">
              <a:extLst>
                <a:ext uri="{FF2B5EF4-FFF2-40B4-BE49-F238E27FC236}">
                  <a16:creationId xmlns:a16="http://schemas.microsoft.com/office/drawing/2014/main" id="{A441C378-E3FB-4888-BF45-3D9A9AB61C81}"/>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221288" y="6030913"/>
              <a:ext cx="190500"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 name="Picture 108">
              <a:extLst>
                <a:ext uri="{FF2B5EF4-FFF2-40B4-BE49-F238E27FC236}">
                  <a16:creationId xmlns:a16="http://schemas.microsoft.com/office/drawing/2014/main" id="{44E07730-22A9-4541-ACB2-7C72366C9A29}"/>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221288" y="6030913"/>
              <a:ext cx="190500"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 name="Freeform 109">
              <a:extLst>
                <a:ext uri="{FF2B5EF4-FFF2-40B4-BE49-F238E27FC236}">
                  <a16:creationId xmlns:a16="http://schemas.microsoft.com/office/drawing/2014/main" id="{76A15BB4-25AC-424F-9701-26D4A4DE270B}"/>
                </a:ext>
              </a:extLst>
            </p:cNvPr>
            <p:cNvSpPr>
              <a:spLocks/>
            </p:cNvSpPr>
            <p:nvPr/>
          </p:nvSpPr>
          <p:spPr bwMode="auto">
            <a:xfrm>
              <a:off x="5240338" y="6046788"/>
              <a:ext cx="155575" cy="204788"/>
            </a:xfrm>
            <a:custGeom>
              <a:avLst/>
              <a:gdLst>
                <a:gd name="T0" fmla="*/ 8 w 98"/>
                <a:gd name="T1" fmla="*/ 75 h 129"/>
                <a:gd name="T2" fmla="*/ 98 w 98"/>
                <a:gd name="T3" fmla="*/ 125 h 129"/>
                <a:gd name="T4" fmla="*/ 98 w 98"/>
                <a:gd name="T5" fmla="*/ 129 h 129"/>
                <a:gd name="T6" fmla="*/ 98 w 98"/>
                <a:gd name="T7" fmla="*/ 55 h 129"/>
                <a:gd name="T8" fmla="*/ 0 w 98"/>
                <a:gd name="T9" fmla="*/ 0 h 129"/>
                <a:gd name="T10" fmla="*/ 8 w 98"/>
                <a:gd name="T11" fmla="*/ 5 h 129"/>
                <a:gd name="T12" fmla="*/ 8 w 98"/>
                <a:gd name="T13" fmla="*/ 75 h 129"/>
              </a:gdLst>
              <a:ahLst/>
              <a:cxnLst>
                <a:cxn ang="0">
                  <a:pos x="T0" y="T1"/>
                </a:cxn>
                <a:cxn ang="0">
                  <a:pos x="T2" y="T3"/>
                </a:cxn>
                <a:cxn ang="0">
                  <a:pos x="T4" y="T5"/>
                </a:cxn>
                <a:cxn ang="0">
                  <a:pos x="T6" y="T7"/>
                </a:cxn>
                <a:cxn ang="0">
                  <a:pos x="T8" y="T9"/>
                </a:cxn>
                <a:cxn ang="0">
                  <a:pos x="T10" y="T11"/>
                </a:cxn>
                <a:cxn ang="0">
                  <a:pos x="T12" y="T13"/>
                </a:cxn>
              </a:cxnLst>
              <a:rect l="0" t="0" r="r" b="b"/>
              <a:pathLst>
                <a:path w="98" h="129">
                  <a:moveTo>
                    <a:pt x="8" y="75"/>
                  </a:moveTo>
                  <a:lnTo>
                    <a:pt x="98" y="125"/>
                  </a:lnTo>
                  <a:lnTo>
                    <a:pt x="98" y="129"/>
                  </a:lnTo>
                  <a:lnTo>
                    <a:pt x="98" y="55"/>
                  </a:lnTo>
                  <a:lnTo>
                    <a:pt x="0" y="0"/>
                  </a:lnTo>
                  <a:lnTo>
                    <a:pt x="8" y="5"/>
                  </a:lnTo>
                  <a:lnTo>
                    <a:pt x="8" y="75"/>
                  </a:lnTo>
                  <a:close/>
                </a:path>
              </a:pathLst>
            </a:custGeom>
            <a:noFill/>
            <a:ln w="1111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108" name="Freeform 110">
              <a:extLst>
                <a:ext uri="{FF2B5EF4-FFF2-40B4-BE49-F238E27FC236}">
                  <a16:creationId xmlns:a16="http://schemas.microsoft.com/office/drawing/2014/main" id="{8A4EA17F-356C-4E85-A901-1881B5C1E63B}"/>
                </a:ext>
              </a:extLst>
            </p:cNvPr>
            <p:cNvSpPr>
              <a:spLocks/>
            </p:cNvSpPr>
            <p:nvPr/>
          </p:nvSpPr>
          <p:spPr bwMode="auto">
            <a:xfrm>
              <a:off x="5241925" y="6061075"/>
              <a:ext cx="144462" cy="187325"/>
            </a:xfrm>
            <a:custGeom>
              <a:avLst/>
              <a:gdLst>
                <a:gd name="T0" fmla="*/ 91 w 91"/>
                <a:gd name="T1" fmla="*/ 118 h 118"/>
                <a:gd name="T2" fmla="*/ 0 w 91"/>
                <a:gd name="T3" fmla="*/ 68 h 118"/>
                <a:gd name="T4" fmla="*/ 1 w 91"/>
                <a:gd name="T5" fmla="*/ 0 h 118"/>
              </a:gdLst>
              <a:ahLst/>
              <a:cxnLst>
                <a:cxn ang="0">
                  <a:pos x="T0" y="T1"/>
                </a:cxn>
                <a:cxn ang="0">
                  <a:pos x="T2" y="T3"/>
                </a:cxn>
                <a:cxn ang="0">
                  <a:pos x="T4" y="T5"/>
                </a:cxn>
              </a:cxnLst>
              <a:rect l="0" t="0" r="r" b="b"/>
              <a:pathLst>
                <a:path w="91" h="118">
                  <a:moveTo>
                    <a:pt x="91" y="118"/>
                  </a:moveTo>
                  <a:lnTo>
                    <a:pt x="0" y="68"/>
                  </a:lnTo>
                  <a:lnTo>
                    <a:pt x="1" y="0"/>
                  </a:lnTo>
                </a:path>
              </a:pathLst>
            </a:cu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pic>
          <p:nvPicPr>
            <p:cNvPr id="109" name="Picture 111">
              <a:extLst>
                <a:ext uri="{FF2B5EF4-FFF2-40B4-BE49-F238E27FC236}">
                  <a16:creationId xmlns:a16="http://schemas.microsoft.com/office/drawing/2014/main" id="{6C21ED4B-BCFB-443B-B9B0-BEBCCC911F96}"/>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5281613" y="6030913"/>
              <a:ext cx="95250" cy="8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0" name="Picture 112">
              <a:extLst>
                <a:ext uri="{FF2B5EF4-FFF2-40B4-BE49-F238E27FC236}">
                  <a16:creationId xmlns:a16="http://schemas.microsoft.com/office/drawing/2014/main" id="{AF181B52-F018-451C-9653-8EE9486497E3}"/>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5280025" y="6030913"/>
              <a:ext cx="96837" cy="8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1" name="Freeform 113">
              <a:extLst>
                <a:ext uri="{FF2B5EF4-FFF2-40B4-BE49-F238E27FC236}">
                  <a16:creationId xmlns:a16="http://schemas.microsoft.com/office/drawing/2014/main" id="{519A5A24-154D-416B-8076-B6D1AB3DC01F}"/>
                </a:ext>
              </a:extLst>
            </p:cNvPr>
            <p:cNvSpPr>
              <a:spLocks/>
            </p:cNvSpPr>
            <p:nvPr/>
          </p:nvSpPr>
          <p:spPr bwMode="auto">
            <a:xfrm>
              <a:off x="5302250" y="6056313"/>
              <a:ext cx="38100" cy="26988"/>
            </a:xfrm>
            <a:custGeom>
              <a:avLst/>
              <a:gdLst>
                <a:gd name="T0" fmla="*/ 15 w 24"/>
                <a:gd name="T1" fmla="*/ 4 h 17"/>
                <a:gd name="T2" fmla="*/ 2 w 24"/>
                <a:gd name="T3" fmla="*/ 3 h 17"/>
                <a:gd name="T4" fmla="*/ 9 w 24"/>
                <a:gd name="T5" fmla="*/ 13 h 17"/>
                <a:gd name="T6" fmla="*/ 22 w 24"/>
                <a:gd name="T7" fmla="*/ 14 h 17"/>
                <a:gd name="T8" fmla="*/ 15 w 24"/>
                <a:gd name="T9" fmla="*/ 4 h 17"/>
              </a:gdLst>
              <a:ahLst/>
              <a:cxnLst>
                <a:cxn ang="0">
                  <a:pos x="T0" y="T1"/>
                </a:cxn>
                <a:cxn ang="0">
                  <a:pos x="T2" y="T3"/>
                </a:cxn>
                <a:cxn ang="0">
                  <a:pos x="T4" y="T5"/>
                </a:cxn>
                <a:cxn ang="0">
                  <a:pos x="T6" y="T7"/>
                </a:cxn>
                <a:cxn ang="0">
                  <a:pos x="T8" y="T9"/>
                </a:cxn>
              </a:cxnLst>
              <a:rect l="0" t="0" r="r" b="b"/>
              <a:pathLst>
                <a:path w="24" h="17">
                  <a:moveTo>
                    <a:pt x="15" y="4"/>
                  </a:moveTo>
                  <a:cubicBezTo>
                    <a:pt x="9" y="1"/>
                    <a:pt x="3" y="0"/>
                    <a:pt x="2" y="3"/>
                  </a:cubicBezTo>
                  <a:cubicBezTo>
                    <a:pt x="0" y="5"/>
                    <a:pt x="4" y="10"/>
                    <a:pt x="9" y="13"/>
                  </a:cubicBezTo>
                  <a:cubicBezTo>
                    <a:pt x="15" y="16"/>
                    <a:pt x="21" y="17"/>
                    <a:pt x="22" y="14"/>
                  </a:cubicBezTo>
                  <a:cubicBezTo>
                    <a:pt x="24" y="12"/>
                    <a:pt x="20" y="7"/>
                    <a:pt x="15" y="4"/>
                  </a:cubicBezTo>
                </a:path>
              </a:pathLst>
            </a:cu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pic>
          <p:nvPicPr>
            <p:cNvPr id="112" name="Picture 114">
              <a:extLst>
                <a:ext uri="{FF2B5EF4-FFF2-40B4-BE49-F238E27FC236}">
                  <a16:creationId xmlns:a16="http://schemas.microsoft.com/office/drawing/2014/main" id="{3B866BFA-BD6D-491E-BF7F-3ABF2B47AD62}"/>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5281613" y="6376988"/>
              <a:ext cx="95250" cy="8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 name="Picture 115">
              <a:extLst>
                <a:ext uri="{FF2B5EF4-FFF2-40B4-BE49-F238E27FC236}">
                  <a16:creationId xmlns:a16="http://schemas.microsoft.com/office/drawing/2014/main" id="{A5E08626-3FD1-4D15-8977-9AF59169270F}"/>
                </a:ext>
              </a:extLst>
            </p:cNvPr>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5280025" y="6376988"/>
              <a:ext cx="96837" cy="8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 name="Freeform 116">
              <a:extLst>
                <a:ext uri="{FF2B5EF4-FFF2-40B4-BE49-F238E27FC236}">
                  <a16:creationId xmlns:a16="http://schemas.microsoft.com/office/drawing/2014/main" id="{45AEFBB6-70E9-447C-8E68-5BE7EA3EB59B}"/>
                </a:ext>
              </a:extLst>
            </p:cNvPr>
            <p:cNvSpPr>
              <a:spLocks/>
            </p:cNvSpPr>
            <p:nvPr/>
          </p:nvSpPr>
          <p:spPr bwMode="auto">
            <a:xfrm>
              <a:off x="5302250" y="6403975"/>
              <a:ext cx="38100" cy="26988"/>
            </a:xfrm>
            <a:custGeom>
              <a:avLst/>
              <a:gdLst>
                <a:gd name="T0" fmla="*/ 15 w 24"/>
                <a:gd name="T1" fmla="*/ 4 h 17"/>
                <a:gd name="T2" fmla="*/ 2 w 24"/>
                <a:gd name="T3" fmla="*/ 3 h 17"/>
                <a:gd name="T4" fmla="*/ 9 w 24"/>
                <a:gd name="T5" fmla="*/ 13 h 17"/>
                <a:gd name="T6" fmla="*/ 22 w 24"/>
                <a:gd name="T7" fmla="*/ 14 h 17"/>
                <a:gd name="T8" fmla="*/ 15 w 24"/>
                <a:gd name="T9" fmla="*/ 4 h 17"/>
              </a:gdLst>
              <a:ahLst/>
              <a:cxnLst>
                <a:cxn ang="0">
                  <a:pos x="T0" y="T1"/>
                </a:cxn>
                <a:cxn ang="0">
                  <a:pos x="T2" y="T3"/>
                </a:cxn>
                <a:cxn ang="0">
                  <a:pos x="T4" y="T5"/>
                </a:cxn>
                <a:cxn ang="0">
                  <a:pos x="T6" y="T7"/>
                </a:cxn>
                <a:cxn ang="0">
                  <a:pos x="T8" y="T9"/>
                </a:cxn>
              </a:cxnLst>
              <a:rect l="0" t="0" r="r" b="b"/>
              <a:pathLst>
                <a:path w="24" h="17">
                  <a:moveTo>
                    <a:pt x="15" y="4"/>
                  </a:moveTo>
                  <a:cubicBezTo>
                    <a:pt x="9" y="1"/>
                    <a:pt x="3" y="0"/>
                    <a:pt x="2" y="3"/>
                  </a:cubicBezTo>
                  <a:cubicBezTo>
                    <a:pt x="0" y="5"/>
                    <a:pt x="4" y="10"/>
                    <a:pt x="9" y="13"/>
                  </a:cubicBezTo>
                  <a:cubicBezTo>
                    <a:pt x="15" y="16"/>
                    <a:pt x="21" y="17"/>
                    <a:pt x="22" y="14"/>
                  </a:cubicBezTo>
                  <a:cubicBezTo>
                    <a:pt x="24" y="12"/>
                    <a:pt x="20" y="7"/>
                    <a:pt x="15" y="4"/>
                  </a:cubicBezTo>
                </a:path>
              </a:pathLst>
            </a:cu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115" name="Rectangle 117">
              <a:extLst>
                <a:ext uri="{FF2B5EF4-FFF2-40B4-BE49-F238E27FC236}">
                  <a16:creationId xmlns:a16="http://schemas.microsoft.com/office/drawing/2014/main" id="{A8735536-7FD2-4E8F-BF1C-938A883A0C55}"/>
                </a:ext>
              </a:extLst>
            </p:cNvPr>
            <p:cNvSpPr>
              <a:spLocks noChangeArrowheads="1"/>
            </p:cNvSpPr>
            <p:nvPr/>
          </p:nvSpPr>
          <p:spPr bwMode="auto">
            <a:xfrm>
              <a:off x="5232400" y="5851525"/>
              <a:ext cx="73025" cy="12700"/>
            </a:xfrm>
            <a:prstGeom prst="rect">
              <a:avLst/>
            </a:prstGeom>
            <a:solidFill>
              <a:srgbClr val="FEFE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16" name="Rectangle 118">
              <a:extLst>
                <a:ext uri="{FF2B5EF4-FFF2-40B4-BE49-F238E27FC236}">
                  <a16:creationId xmlns:a16="http://schemas.microsoft.com/office/drawing/2014/main" id="{517CF178-DD56-439A-BB13-90AEE153E6A1}"/>
                </a:ext>
              </a:extLst>
            </p:cNvPr>
            <p:cNvSpPr>
              <a:spLocks noChangeArrowheads="1"/>
            </p:cNvSpPr>
            <p:nvPr/>
          </p:nvSpPr>
          <p:spPr bwMode="auto">
            <a:xfrm>
              <a:off x="5232400" y="5864225"/>
              <a:ext cx="73025" cy="11113"/>
            </a:xfrm>
            <a:prstGeom prst="rect">
              <a:avLst/>
            </a:prstGeom>
            <a:solidFill>
              <a:srgbClr val="E5E5E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17" name="Rectangle 119">
              <a:extLst>
                <a:ext uri="{FF2B5EF4-FFF2-40B4-BE49-F238E27FC236}">
                  <a16:creationId xmlns:a16="http://schemas.microsoft.com/office/drawing/2014/main" id="{B793936C-3053-4F38-8589-A8DFA6DE6501}"/>
                </a:ext>
              </a:extLst>
            </p:cNvPr>
            <p:cNvSpPr>
              <a:spLocks noChangeArrowheads="1"/>
            </p:cNvSpPr>
            <p:nvPr/>
          </p:nvSpPr>
          <p:spPr bwMode="auto">
            <a:xfrm>
              <a:off x="5232400" y="5875338"/>
              <a:ext cx="73025" cy="12700"/>
            </a:xfrm>
            <a:prstGeom prst="rect">
              <a:avLst/>
            </a:prstGeom>
            <a:solidFill>
              <a:srgbClr val="EDEDE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18" name="Rectangle 120">
              <a:extLst>
                <a:ext uri="{FF2B5EF4-FFF2-40B4-BE49-F238E27FC236}">
                  <a16:creationId xmlns:a16="http://schemas.microsoft.com/office/drawing/2014/main" id="{BB17ECB8-BA79-4D55-B27B-2D354D008BDA}"/>
                </a:ext>
              </a:extLst>
            </p:cNvPr>
            <p:cNvSpPr>
              <a:spLocks noChangeArrowheads="1"/>
            </p:cNvSpPr>
            <p:nvPr/>
          </p:nvSpPr>
          <p:spPr bwMode="auto">
            <a:xfrm>
              <a:off x="5232400" y="5888038"/>
              <a:ext cx="73025" cy="11113"/>
            </a:xfrm>
            <a:prstGeom prst="rect">
              <a:avLst/>
            </a:prstGeom>
            <a:solidFill>
              <a:srgbClr val="F6F6F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19" name="Oval 121">
              <a:extLst>
                <a:ext uri="{FF2B5EF4-FFF2-40B4-BE49-F238E27FC236}">
                  <a16:creationId xmlns:a16="http://schemas.microsoft.com/office/drawing/2014/main" id="{C2228922-9464-4AA5-86D9-D163BDFA63E2}"/>
                </a:ext>
              </a:extLst>
            </p:cNvPr>
            <p:cNvSpPr>
              <a:spLocks noChangeArrowheads="1"/>
            </p:cNvSpPr>
            <p:nvPr/>
          </p:nvSpPr>
          <p:spPr bwMode="auto">
            <a:xfrm>
              <a:off x="5248275" y="5865813"/>
              <a:ext cx="36512" cy="22225"/>
            </a:xfrm>
            <a:prstGeom prst="ellipse">
              <a:avLst/>
            </a:pr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120" name="Rectangle 122">
              <a:extLst>
                <a:ext uri="{FF2B5EF4-FFF2-40B4-BE49-F238E27FC236}">
                  <a16:creationId xmlns:a16="http://schemas.microsoft.com/office/drawing/2014/main" id="{7347EB7F-7FCD-44BE-BE86-51B64426220B}"/>
                </a:ext>
              </a:extLst>
            </p:cNvPr>
            <p:cNvSpPr>
              <a:spLocks noChangeArrowheads="1"/>
            </p:cNvSpPr>
            <p:nvPr/>
          </p:nvSpPr>
          <p:spPr bwMode="auto">
            <a:xfrm>
              <a:off x="5232400" y="5864225"/>
              <a:ext cx="12700" cy="15557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21" name="Rectangle 123">
              <a:extLst>
                <a:ext uri="{FF2B5EF4-FFF2-40B4-BE49-F238E27FC236}">
                  <a16:creationId xmlns:a16="http://schemas.microsoft.com/office/drawing/2014/main" id="{9EFF3F15-21E6-43C3-8A56-0C5458D68141}"/>
                </a:ext>
              </a:extLst>
            </p:cNvPr>
            <p:cNvSpPr>
              <a:spLocks noChangeArrowheads="1"/>
            </p:cNvSpPr>
            <p:nvPr/>
          </p:nvSpPr>
          <p:spPr bwMode="auto">
            <a:xfrm>
              <a:off x="5245100" y="5864225"/>
              <a:ext cx="11112" cy="155575"/>
            </a:xfrm>
            <a:prstGeom prst="rect">
              <a:avLst/>
            </a:prstGeom>
            <a:solidFill>
              <a:srgbClr val="D7D7D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22" name="Rectangle 124">
              <a:extLst>
                <a:ext uri="{FF2B5EF4-FFF2-40B4-BE49-F238E27FC236}">
                  <a16:creationId xmlns:a16="http://schemas.microsoft.com/office/drawing/2014/main" id="{ECB7BFC7-1274-4B8B-A170-241D70C4E015}"/>
                </a:ext>
              </a:extLst>
            </p:cNvPr>
            <p:cNvSpPr>
              <a:spLocks noChangeArrowheads="1"/>
            </p:cNvSpPr>
            <p:nvPr/>
          </p:nvSpPr>
          <p:spPr bwMode="auto">
            <a:xfrm>
              <a:off x="5256213" y="5864225"/>
              <a:ext cx="12700" cy="155575"/>
            </a:xfrm>
            <a:prstGeom prst="rect">
              <a:avLst/>
            </a:prstGeom>
            <a:solidFill>
              <a:srgbClr val="EDEDE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23" name="Rectangle 125">
              <a:extLst>
                <a:ext uri="{FF2B5EF4-FFF2-40B4-BE49-F238E27FC236}">
                  <a16:creationId xmlns:a16="http://schemas.microsoft.com/office/drawing/2014/main" id="{9C2E967A-3D6E-40EF-A4BF-27C1AC56A4A3}"/>
                </a:ext>
              </a:extLst>
            </p:cNvPr>
            <p:cNvSpPr>
              <a:spLocks noChangeArrowheads="1"/>
            </p:cNvSpPr>
            <p:nvPr/>
          </p:nvSpPr>
          <p:spPr bwMode="auto">
            <a:xfrm>
              <a:off x="5268913" y="5864225"/>
              <a:ext cx="11112" cy="155575"/>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24" name="Rectangle 126">
              <a:extLst>
                <a:ext uri="{FF2B5EF4-FFF2-40B4-BE49-F238E27FC236}">
                  <a16:creationId xmlns:a16="http://schemas.microsoft.com/office/drawing/2014/main" id="{0701B616-3DCE-406B-9941-2A1AC6F9EB7C}"/>
                </a:ext>
              </a:extLst>
            </p:cNvPr>
            <p:cNvSpPr>
              <a:spLocks noChangeArrowheads="1"/>
            </p:cNvSpPr>
            <p:nvPr/>
          </p:nvSpPr>
          <p:spPr bwMode="auto">
            <a:xfrm>
              <a:off x="5280025" y="5864225"/>
              <a:ext cx="12700" cy="155575"/>
            </a:xfrm>
            <a:prstGeom prst="rect">
              <a:avLst/>
            </a:prstGeom>
            <a:solidFill>
              <a:srgbClr val="E4E4E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25" name="Rectangle 127">
              <a:extLst>
                <a:ext uri="{FF2B5EF4-FFF2-40B4-BE49-F238E27FC236}">
                  <a16:creationId xmlns:a16="http://schemas.microsoft.com/office/drawing/2014/main" id="{6C9DBF41-28BF-4051-9A59-43ED6078435B}"/>
                </a:ext>
              </a:extLst>
            </p:cNvPr>
            <p:cNvSpPr>
              <a:spLocks noChangeArrowheads="1"/>
            </p:cNvSpPr>
            <p:nvPr/>
          </p:nvSpPr>
          <p:spPr bwMode="auto">
            <a:xfrm>
              <a:off x="5292725" y="5864225"/>
              <a:ext cx="12700" cy="155575"/>
            </a:xfrm>
            <a:prstGeom prst="rect">
              <a:avLst/>
            </a:prstGeom>
            <a:solidFill>
              <a:srgbClr val="CDCDC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26" name="Freeform 128">
              <a:extLst>
                <a:ext uri="{FF2B5EF4-FFF2-40B4-BE49-F238E27FC236}">
                  <a16:creationId xmlns:a16="http://schemas.microsoft.com/office/drawing/2014/main" id="{C948C5B0-35D2-48E9-9A87-77ED0E523F06}"/>
                </a:ext>
              </a:extLst>
            </p:cNvPr>
            <p:cNvSpPr>
              <a:spLocks/>
            </p:cNvSpPr>
            <p:nvPr/>
          </p:nvSpPr>
          <p:spPr bwMode="auto">
            <a:xfrm>
              <a:off x="5245100" y="5876925"/>
              <a:ext cx="42862" cy="131763"/>
            </a:xfrm>
            <a:custGeom>
              <a:avLst/>
              <a:gdLst>
                <a:gd name="T0" fmla="*/ 0 w 58"/>
                <a:gd name="T1" fmla="*/ 157 h 176"/>
                <a:gd name="T2" fmla="*/ 49 w 58"/>
                <a:gd name="T3" fmla="*/ 166 h 176"/>
                <a:gd name="T4" fmla="*/ 58 w 58"/>
                <a:gd name="T5" fmla="*/ 157 h 176"/>
                <a:gd name="T6" fmla="*/ 58 w 58"/>
                <a:gd name="T7" fmla="*/ 0 h 176"/>
                <a:gd name="T8" fmla="*/ 11 w 58"/>
                <a:gd name="T9" fmla="*/ 11 h 176"/>
                <a:gd name="T10" fmla="*/ 0 w 58"/>
                <a:gd name="T11" fmla="*/ 0 h 176"/>
                <a:gd name="T12" fmla="*/ 0 w 58"/>
                <a:gd name="T13" fmla="*/ 0 h 176"/>
                <a:gd name="T14" fmla="*/ 0 w 58"/>
                <a:gd name="T15" fmla="*/ 157 h 1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176">
                  <a:moveTo>
                    <a:pt x="0" y="157"/>
                  </a:moveTo>
                  <a:cubicBezTo>
                    <a:pt x="11" y="172"/>
                    <a:pt x="33" y="176"/>
                    <a:pt x="49" y="166"/>
                  </a:cubicBezTo>
                  <a:cubicBezTo>
                    <a:pt x="52" y="164"/>
                    <a:pt x="55" y="161"/>
                    <a:pt x="58" y="157"/>
                  </a:cubicBezTo>
                  <a:lnTo>
                    <a:pt x="58" y="0"/>
                  </a:lnTo>
                  <a:cubicBezTo>
                    <a:pt x="48" y="15"/>
                    <a:pt x="27" y="20"/>
                    <a:pt x="11" y="11"/>
                  </a:cubicBezTo>
                  <a:cubicBezTo>
                    <a:pt x="7" y="8"/>
                    <a:pt x="3" y="4"/>
                    <a:pt x="0" y="0"/>
                  </a:cubicBezTo>
                  <a:lnTo>
                    <a:pt x="0" y="0"/>
                  </a:lnTo>
                  <a:lnTo>
                    <a:pt x="0" y="157"/>
                  </a:lnTo>
                  <a:close/>
                </a:path>
              </a:pathLst>
            </a:custGeom>
            <a:noFill/>
            <a:ln w="1111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127" name="Freeform 129">
              <a:extLst>
                <a:ext uri="{FF2B5EF4-FFF2-40B4-BE49-F238E27FC236}">
                  <a16:creationId xmlns:a16="http://schemas.microsoft.com/office/drawing/2014/main" id="{A1D25686-DAFD-43E8-8CDC-B8AD7AD6980C}"/>
                </a:ext>
              </a:extLst>
            </p:cNvPr>
            <p:cNvSpPr>
              <a:spLocks/>
            </p:cNvSpPr>
            <p:nvPr/>
          </p:nvSpPr>
          <p:spPr bwMode="auto">
            <a:xfrm>
              <a:off x="5195888" y="5864225"/>
              <a:ext cx="300037" cy="638175"/>
            </a:xfrm>
            <a:custGeom>
              <a:avLst/>
              <a:gdLst>
                <a:gd name="T0" fmla="*/ 44 w 402"/>
                <a:gd name="T1" fmla="*/ 710 h 855"/>
                <a:gd name="T2" fmla="*/ 76 w 402"/>
                <a:gd name="T3" fmla="*/ 749 h 855"/>
                <a:gd name="T4" fmla="*/ 76 w 402"/>
                <a:gd name="T5" fmla="*/ 749 h 855"/>
                <a:gd name="T6" fmla="*/ 235 w 402"/>
                <a:gd name="T7" fmla="*/ 835 h 855"/>
                <a:gd name="T8" fmla="*/ 235 w 402"/>
                <a:gd name="T9" fmla="*/ 835 h 855"/>
                <a:gd name="T10" fmla="*/ 363 w 402"/>
                <a:gd name="T11" fmla="*/ 788 h 855"/>
                <a:gd name="T12" fmla="*/ 391 w 402"/>
                <a:gd name="T13" fmla="*/ 288 h 855"/>
                <a:gd name="T14" fmla="*/ 131 w 402"/>
                <a:gd name="T15" fmla="*/ 147 h 855"/>
                <a:gd name="T16" fmla="*/ 131 w 402"/>
                <a:gd name="T17" fmla="*/ 34 h 855"/>
                <a:gd name="T18" fmla="*/ 89 w 402"/>
                <a:gd name="T19" fmla="*/ 3 h 855"/>
                <a:gd name="T20" fmla="*/ 58 w 402"/>
                <a:gd name="T21" fmla="*/ 29 h 855"/>
                <a:gd name="T22" fmla="*/ 56 w 402"/>
                <a:gd name="T23" fmla="*/ 143 h 855"/>
                <a:gd name="T24" fmla="*/ 16 w 402"/>
                <a:gd name="T25" fmla="*/ 179 h 855"/>
                <a:gd name="T26" fmla="*/ 44 w 402"/>
                <a:gd name="T27" fmla="*/ 710 h 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2" h="855">
                  <a:moveTo>
                    <a:pt x="44" y="710"/>
                  </a:moveTo>
                  <a:cubicBezTo>
                    <a:pt x="49" y="726"/>
                    <a:pt x="60" y="740"/>
                    <a:pt x="76" y="749"/>
                  </a:cubicBezTo>
                  <a:lnTo>
                    <a:pt x="76" y="749"/>
                  </a:lnTo>
                  <a:cubicBezTo>
                    <a:pt x="129" y="778"/>
                    <a:pt x="182" y="806"/>
                    <a:pt x="235" y="835"/>
                  </a:cubicBezTo>
                  <a:lnTo>
                    <a:pt x="235" y="835"/>
                  </a:lnTo>
                  <a:cubicBezTo>
                    <a:pt x="284" y="855"/>
                    <a:pt x="340" y="834"/>
                    <a:pt x="363" y="788"/>
                  </a:cubicBezTo>
                  <a:cubicBezTo>
                    <a:pt x="392" y="623"/>
                    <a:pt x="402" y="455"/>
                    <a:pt x="391" y="288"/>
                  </a:cubicBezTo>
                  <a:cubicBezTo>
                    <a:pt x="316" y="223"/>
                    <a:pt x="228" y="175"/>
                    <a:pt x="131" y="147"/>
                  </a:cubicBezTo>
                  <a:cubicBezTo>
                    <a:pt x="132" y="109"/>
                    <a:pt x="132" y="72"/>
                    <a:pt x="131" y="34"/>
                  </a:cubicBezTo>
                  <a:cubicBezTo>
                    <a:pt x="129" y="14"/>
                    <a:pt x="110" y="0"/>
                    <a:pt x="89" y="3"/>
                  </a:cubicBezTo>
                  <a:cubicBezTo>
                    <a:pt x="74" y="4"/>
                    <a:pt x="62" y="15"/>
                    <a:pt x="58" y="29"/>
                  </a:cubicBezTo>
                  <a:cubicBezTo>
                    <a:pt x="56" y="67"/>
                    <a:pt x="56" y="105"/>
                    <a:pt x="56" y="143"/>
                  </a:cubicBezTo>
                  <a:cubicBezTo>
                    <a:pt x="38" y="149"/>
                    <a:pt x="23" y="162"/>
                    <a:pt x="16" y="179"/>
                  </a:cubicBezTo>
                  <a:cubicBezTo>
                    <a:pt x="0" y="356"/>
                    <a:pt x="10" y="535"/>
                    <a:pt x="44" y="710"/>
                  </a:cubicBezTo>
                  <a:close/>
                </a:path>
              </a:pathLst>
            </a:custGeom>
            <a:noFill/>
            <a:ln w="2381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pic>
          <p:nvPicPr>
            <p:cNvPr id="128" name="Picture 130">
              <a:extLst>
                <a:ext uri="{FF2B5EF4-FFF2-40B4-BE49-F238E27FC236}">
                  <a16:creationId xmlns:a16="http://schemas.microsoft.com/office/drawing/2014/main" id="{6935A38B-B510-4639-BE03-80A69D81D961}"/>
                </a:ext>
              </a:extLst>
            </p:cNvPr>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5232400" y="6186488"/>
              <a:ext cx="96837"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 name="Picture 131">
              <a:extLst>
                <a:ext uri="{FF2B5EF4-FFF2-40B4-BE49-F238E27FC236}">
                  <a16:creationId xmlns:a16="http://schemas.microsoft.com/office/drawing/2014/main" id="{206D0C4F-5394-4033-B90B-39FF5A63FEC5}"/>
                </a:ext>
              </a:extLst>
            </p:cNvPr>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a:off x="5232400" y="6186488"/>
              <a:ext cx="96837"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0" name="Freeform 132">
              <a:extLst>
                <a:ext uri="{FF2B5EF4-FFF2-40B4-BE49-F238E27FC236}">
                  <a16:creationId xmlns:a16="http://schemas.microsoft.com/office/drawing/2014/main" id="{9B9E3AC9-EED4-431D-B56F-DF4D88BAE868}"/>
                </a:ext>
              </a:extLst>
            </p:cNvPr>
            <p:cNvSpPr>
              <a:spLocks/>
            </p:cNvSpPr>
            <p:nvPr/>
          </p:nvSpPr>
          <p:spPr bwMode="auto">
            <a:xfrm>
              <a:off x="5254625" y="6215063"/>
              <a:ext cx="34925" cy="39688"/>
            </a:xfrm>
            <a:custGeom>
              <a:avLst/>
              <a:gdLst>
                <a:gd name="T0" fmla="*/ 19 w 22"/>
                <a:gd name="T1" fmla="*/ 8 h 25"/>
                <a:gd name="T2" fmla="*/ 5 w 22"/>
                <a:gd name="T3" fmla="*/ 2 h 25"/>
                <a:gd name="T4" fmla="*/ 3 w 22"/>
                <a:gd name="T5" fmla="*/ 17 h 25"/>
                <a:gd name="T6" fmla="*/ 16 w 22"/>
                <a:gd name="T7" fmla="*/ 22 h 25"/>
                <a:gd name="T8" fmla="*/ 19 w 22"/>
                <a:gd name="T9" fmla="*/ 8 h 25"/>
              </a:gdLst>
              <a:ahLst/>
              <a:cxnLst>
                <a:cxn ang="0">
                  <a:pos x="T0" y="T1"/>
                </a:cxn>
                <a:cxn ang="0">
                  <a:pos x="T2" y="T3"/>
                </a:cxn>
                <a:cxn ang="0">
                  <a:pos x="T4" y="T5"/>
                </a:cxn>
                <a:cxn ang="0">
                  <a:pos x="T6" y="T7"/>
                </a:cxn>
                <a:cxn ang="0">
                  <a:pos x="T8" y="T9"/>
                </a:cxn>
              </a:cxnLst>
              <a:rect l="0" t="0" r="r" b="b"/>
              <a:pathLst>
                <a:path w="22" h="25">
                  <a:moveTo>
                    <a:pt x="19" y="8"/>
                  </a:moveTo>
                  <a:cubicBezTo>
                    <a:pt x="16" y="2"/>
                    <a:pt x="9" y="0"/>
                    <a:pt x="5" y="2"/>
                  </a:cubicBezTo>
                  <a:cubicBezTo>
                    <a:pt x="0" y="5"/>
                    <a:pt x="0" y="12"/>
                    <a:pt x="3" y="17"/>
                  </a:cubicBezTo>
                  <a:cubicBezTo>
                    <a:pt x="6" y="22"/>
                    <a:pt x="12" y="25"/>
                    <a:pt x="16" y="22"/>
                  </a:cubicBezTo>
                  <a:cubicBezTo>
                    <a:pt x="21" y="20"/>
                    <a:pt x="22" y="13"/>
                    <a:pt x="19" y="8"/>
                  </a:cubicBezTo>
                </a:path>
              </a:pathLst>
            </a:cu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pic>
          <p:nvPicPr>
            <p:cNvPr id="131" name="Picture 133">
              <a:extLst>
                <a:ext uri="{FF2B5EF4-FFF2-40B4-BE49-F238E27FC236}">
                  <a16:creationId xmlns:a16="http://schemas.microsoft.com/office/drawing/2014/main" id="{0EADDAE3-2838-4CBE-9E2E-16856EBB4297}"/>
                </a:ext>
              </a:extLst>
            </p:cNvPr>
            <p:cNvPicPr>
              <a:picLocks noChangeAspect="1" noChangeArrowheads="1"/>
            </p:cNvPicPr>
            <p:nvPr/>
          </p:nvPicPr>
          <p:blipFill>
            <a:blip r:embed="rId12">
              <a:extLst>
                <a:ext uri="{28A0092B-C50C-407E-A947-70E740481C1C}">
                  <a14:useLocalDpi xmlns:a14="http://schemas.microsoft.com/office/drawing/2010/main"/>
                </a:ext>
              </a:extLst>
            </a:blip>
            <a:srcRect/>
            <a:stretch>
              <a:fillRect/>
            </a:stretch>
          </p:blipFill>
          <p:spPr bwMode="auto">
            <a:xfrm>
              <a:off x="5268913" y="6210300"/>
              <a:ext cx="9525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2" name="Picture 134">
              <a:extLst>
                <a:ext uri="{FF2B5EF4-FFF2-40B4-BE49-F238E27FC236}">
                  <a16:creationId xmlns:a16="http://schemas.microsoft.com/office/drawing/2014/main" id="{4678FD55-68AB-4AB8-8791-862C0A3C7810}"/>
                </a:ext>
              </a:extLst>
            </p:cNvPr>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flipH="1">
              <a:off x="5364162" y="6259830"/>
              <a:ext cx="45719" cy="45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 name="Freeform 135">
              <a:extLst>
                <a:ext uri="{FF2B5EF4-FFF2-40B4-BE49-F238E27FC236}">
                  <a16:creationId xmlns:a16="http://schemas.microsoft.com/office/drawing/2014/main" id="{890AF795-C5B7-46E7-91BC-BD4D489DC081}"/>
                </a:ext>
              </a:extLst>
            </p:cNvPr>
            <p:cNvSpPr>
              <a:spLocks/>
            </p:cNvSpPr>
            <p:nvPr/>
          </p:nvSpPr>
          <p:spPr bwMode="auto">
            <a:xfrm>
              <a:off x="5295900" y="6238875"/>
              <a:ext cx="36512" cy="39688"/>
            </a:xfrm>
            <a:custGeom>
              <a:avLst/>
              <a:gdLst>
                <a:gd name="T0" fmla="*/ 20 w 23"/>
                <a:gd name="T1" fmla="*/ 8 h 25"/>
                <a:gd name="T2" fmla="*/ 6 w 23"/>
                <a:gd name="T3" fmla="*/ 3 h 25"/>
                <a:gd name="T4" fmla="*/ 4 w 23"/>
                <a:gd name="T5" fmla="*/ 17 h 25"/>
                <a:gd name="T6" fmla="*/ 17 w 23"/>
                <a:gd name="T7" fmla="*/ 23 h 25"/>
                <a:gd name="T8" fmla="*/ 20 w 23"/>
                <a:gd name="T9" fmla="*/ 8 h 25"/>
              </a:gdLst>
              <a:ahLst/>
              <a:cxnLst>
                <a:cxn ang="0">
                  <a:pos x="T0" y="T1"/>
                </a:cxn>
                <a:cxn ang="0">
                  <a:pos x="T2" y="T3"/>
                </a:cxn>
                <a:cxn ang="0">
                  <a:pos x="T4" y="T5"/>
                </a:cxn>
                <a:cxn ang="0">
                  <a:pos x="T6" y="T7"/>
                </a:cxn>
                <a:cxn ang="0">
                  <a:pos x="T8" y="T9"/>
                </a:cxn>
              </a:cxnLst>
              <a:rect l="0" t="0" r="r" b="b"/>
              <a:pathLst>
                <a:path w="23" h="25">
                  <a:moveTo>
                    <a:pt x="20" y="8"/>
                  </a:moveTo>
                  <a:cubicBezTo>
                    <a:pt x="16" y="2"/>
                    <a:pt x="10" y="0"/>
                    <a:pt x="6" y="3"/>
                  </a:cubicBezTo>
                  <a:cubicBezTo>
                    <a:pt x="1" y="5"/>
                    <a:pt x="0" y="12"/>
                    <a:pt x="4" y="17"/>
                  </a:cubicBezTo>
                  <a:cubicBezTo>
                    <a:pt x="6" y="23"/>
                    <a:pt x="13" y="25"/>
                    <a:pt x="17" y="23"/>
                  </a:cubicBezTo>
                  <a:cubicBezTo>
                    <a:pt x="21" y="20"/>
                    <a:pt x="23" y="13"/>
                    <a:pt x="20" y="8"/>
                  </a:cubicBezTo>
                </a:path>
              </a:pathLst>
            </a:cu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pic>
          <p:nvPicPr>
            <p:cNvPr id="134" name="Picture 136">
              <a:extLst>
                <a:ext uri="{FF2B5EF4-FFF2-40B4-BE49-F238E27FC236}">
                  <a16:creationId xmlns:a16="http://schemas.microsoft.com/office/drawing/2014/main" id="{DFBBF009-E9F7-44A6-9242-C338B919ACD8}"/>
                </a:ext>
              </a:extLst>
            </p:cNvPr>
            <p:cNvPicPr>
              <a:picLocks noChangeAspect="1" noChangeArrowheads="1"/>
            </p:cNvPicPr>
            <p:nvPr/>
          </p:nvPicPr>
          <p:blipFill>
            <a:blip r:embed="rId14">
              <a:extLst>
                <a:ext uri="{28A0092B-C50C-407E-A947-70E740481C1C}">
                  <a14:useLocalDpi xmlns:a14="http://schemas.microsoft.com/office/drawing/2010/main"/>
                </a:ext>
              </a:extLst>
            </a:blip>
            <a:srcRect/>
            <a:stretch>
              <a:fillRect/>
            </a:stretch>
          </p:blipFill>
          <p:spPr bwMode="auto">
            <a:xfrm>
              <a:off x="5316538" y="6234113"/>
              <a:ext cx="9525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5" name="Picture 137">
              <a:extLst>
                <a:ext uri="{FF2B5EF4-FFF2-40B4-BE49-F238E27FC236}">
                  <a16:creationId xmlns:a16="http://schemas.microsoft.com/office/drawing/2014/main" id="{7809B1D8-DC45-45E3-90EC-EC75CA94AE5C}"/>
                </a:ext>
              </a:extLst>
            </p:cNvPr>
            <p:cNvPicPr>
              <a:picLocks noChangeAspect="1" noChangeArrowheads="1"/>
            </p:cNvPicPr>
            <p:nvPr/>
          </p:nvPicPr>
          <p:blipFill>
            <a:blip r:embed="rId15">
              <a:extLst>
                <a:ext uri="{28A0092B-C50C-407E-A947-70E740481C1C}">
                  <a14:useLocalDpi xmlns:a14="http://schemas.microsoft.com/office/drawing/2010/main"/>
                </a:ext>
              </a:extLst>
            </a:blip>
            <a:srcRect/>
            <a:stretch>
              <a:fillRect/>
            </a:stretch>
          </p:blipFill>
          <p:spPr bwMode="auto">
            <a:xfrm>
              <a:off x="5316538" y="6234113"/>
              <a:ext cx="9525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6" name="Freeform 138">
              <a:extLst>
                <a:ext uri="{FF2B5EF4-FFF2-40B4-BE49-F238E27FC236}">
                  <a16:creationId xmlns:a16="http://schemas.microsoft.com/office/drawing/2014/main" id="{C9D1ADE6-E7D7-43C4-9A3A-767D386DFA1E}"/>
                </a:ext>
              </a:extLst>
            </p:cNvPr>
            <p:cNvSpPr>
              <a:spLocks/>
            </p:cNvSpPr>
            <p:nvPr/>
          </p:nvSpPr>
          <p:spPr bwMode="auto">
            <a:xfrm>
              <a:off x="5340350" y="6262688"/>
              <a:ext cx="36512" cy="39688"/>
            </a:xfrm>
            <a:custGeom>
              <a:avLst/>
              <a:gdLst>
                <a:gd name="T0" fmla="*/ 19 w 23"/>
                <a:gd name="T1" fmla="*/ 8 h 25"/>
                <a:gd name="T2" fmla="*/ 6 w 23"/>
                <a:gd name="T3" fmla="*/ 3 h 25"/>
                <a:gd name="T4" fmla="*/ 3 w 23"/>
                <a:gd name="T5" fmla="*/ 17 h 25"/>
                <a:gd name="T6" fmla="*/ 17 w 23"/>
                <a:gd name="T7" fmla="*/ 23 h 25"/>
                <a:gd name="T8" fmla="*/ 19 w 23"/>
                <a:gd name="T9" fmla="*/ 8 h 25"/>
              </a:gdLst>
              <a:ahLst/>
              <a:cxnLst>
                <a:cxn ang="0">
                  <a:pos x="T0" y="T1"/>
                </a:cxn>
                <a:cxn ang="0">
                  <a:pos x="T2" y="T3"/>
                </a:cxn>
                <a:cxn ang="0">
                  <a:pos x="T4" y="T5"/>
                </a:cxn>
                <a:cxn ang="0">
                  <a:pos x="T6" y="T7"/>
                </a:cxn>
                <a:cxn ang="0">
                  <a:pos x="T8" y="T9"/>
                </a:cxn>
              </a:cxnLst>
              <a:rect l="0" t="0" r="r" b="b"/>
              <a:pathLst>
                <a:path w="23" h="25">
                  <a:moveTo>
                    <a:pt x="19" y="8"/>
                  </a:moveTo>
                  <a:cubicBezTo>
                    <a:pt x="17" y="3"/>
                    <a:pt x="10" y="0"/>
                    <a:pt x="6" y="3"/>
                  </a:cubicBezTo>
                  <a:cubicBezTo>
                    <a:pt x="1" y="5"/>
                    <a:pt x="0" y="12"/>
                    <a:pt x="3" y="17"/>
                  </a:cubicBezTo>
                  <a:cubicBezTo>
                    <a:pt x="7" y="23"/>
                    <a:pt x="13" y="25"/>
                    <a:pt x="17" y="23"/>
                  </a:cubicBezTo>
                  <a:cubicBezTo>
                    <a:pt x="22" y="20"/>
                    <a:pt x="23" y="14"/>
                    <a:pt x="19" y="8"/>
                  </a:cubicBezTo>
                </a:path>
              </a:pathLst>
            </a:cu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pic>
          <p:nvPicPr>
            <p:cNvPr id="137" name="Picture 139">
              <a:extLst>
                <a:ext uri="{FF2B5EF4-FFF2-40B4-BE49-F238E27FC236}">
                  <a16:creationId xmlns:a16="http://schemas.microsoft.com/office/drawing/2014/main" id="{63B2FF6D-4E0B-4221-B279-E5AA4CBA4ED9}"/>
                </a:ext>
              </a:extLst>
            </p:cNvPr>
            <p:cNvPicPr>
              <a:picLocks noChangeAspect="1" noChangeArrowheads="1"/>
            </p:cNvPicPr>
            <p:nvPr/>
          </p:nvPicPr>
          <p:blipFill>
            <a:blip r:embed="rId16">
              <a:extLst>
                <a:ext uri="{28A0092B-C50C-407E-A947-70E740481C1C}">
                  <a14:useLocalDpi xmlns:a14="http://schemas.microsoft.com/office/drawing/2010/main"/>
                </a:ext>
              </a:extLst>
            </a:blip>
            <a:srcRect/>
            <a:stretch>
              <a:fillRect/>
            </a:stretch>
          </p:blipFill>
          <p:spPr bwMode="auto">
            <a:xfrm>
              <a:off x="5232400" y="6234113"/>
              <a:ext cx="96837"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 name="Picture 140">
              <a:extLst>
                <a:ext uri="{FF2B5EF4-FFF2-40B4-BE49-F238E27FC236}">
                  <a16:creationId xmlns:a16="http://schemas.microsoft.com/office/drawing/2014/main" id="{3663806E-215A-401E-896D-9C833DBC1E47}"/>
                </a:ext>
              </a:extLst>
            </p:cNvPr>
            <p:cNvPicPr>
              <a:picLocks noChangeAspect="1" noChangeArrowheads="1"/>
            </p:cNvPicPr>
            <p:nvPr/>
          </p:nvPicPr>
          <p:blipFill>
            <a:blip r:embed="rId17">
              <a:extLst>
                <a:ext uri="{28A0092B-C50C-407E-A947-70E740481C1C}">
                  <a14:useLocalDpi xmlns:a14="http://schemas.microsoft.com/office/drawing/2010/main"/>
                </a:ext>
              </a:extLst>
            </a:blip>
            <a:srcRect/>
            <a:stretch>
              <a:fillRect/>
            </a:stretch>
          </p:blipFill>
          <p:spPr bwMode="auto">
            <a:xfrm>
              <a:off x="5232400" y="6234113"/>
              <a:ext cx="96837"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9" name="Freeform 141">
              <a:extLst>
                <a:ext uri="{FF2B5EF4-FFF2-40B4-BE49-F238E27FC236}">
                  <a16:creationId xmlns:a16="http://schemas.microsoft.com/office/drawing/2014/main" id="{727F9C26-186C-4184-8FD8-DC2A99266415}"/>
                </a:ext>
              </a:extLst>
            </p:cNvPr>
            <p:cNvSpPr>
              <a:spLocks/>
            </p:cNvSpPr>
            <p:nvPr/>
          </p:nvSpPr>
          <p:spPr bwMode="auto">
            <a:xfrm>
              <a:off x="5254625" y="6262688"/>
              <a:ext cx="34925" cy="39688"/>
            </a:xfrm>
            <a:custGeom>
              <a:avLst/>
              <a:gdLst>
                <a:gd name="T0" fmla="*/ 19 w 22"/>
                <a:gd name="T1" fmla="*/ 8 h 25"/>
                <a:gd name="T2" fmla="*/ 5 w 22"/>
                <a:gd name="T3" fmla="*/ 3 h 25"/>
                <a:gd name="T4" fmla="*/ 3 w 22"/>
                <a:gd name="T5" fmla="*/ 17 h 25"/>
                <a:gd name="T6" fmla="*/ 16 w 22"/>
                <a:gd name="T7" fmla="*/ 23 h 25"/>
                <a:gd name="T8" fmla="*/ 19 w 22"/>
                <a:gd name="T9" fmla="*/ 8 h 25"/>
              </a:gdLst>
              <a:ahLst/>
              <a:cxnLst>
                <a:cxn ang="0">
                  <a:pos x="T0" y="T1"/>
                </a:cxn>
                <a:cxn ang="0">
                  <a:pos x="T2" y="T3"/>
                </a:cxn>
                <a:cxn ang="0">
                  <a:pos x="T4" y="T5"/>
                </a:cxn>
                <a:cxn ang="0">
                  <a:pos x="T6" y="T7"/>
                </a:cxn>
                <a:cxn ang="0">
                  <a:pos x="T8" y="T9"/>
                </a:cxn>
              </a:cxnLst>
              <a:rect l="0" t="0" r="r" b="b"/>
              <a:pathLst>
                <a:path w="22" h="25">
                  <a:moveTo>
                    <a:pt x="19" y="8"/>
                  </a:moveTo>
                  <a:cubicBezTo>
                    <a:pt x="16" y="3"/>
                    <a:pt x="9" y="0"/>
                    <a:pt x="5" y="3"/>
                  </a:cubicBezTo>
                  <a:cubicBezTo>
                    <a:pt x="0" y="5"/>
                    <a:pt x="0" y="12"/>
                    <a:pt x="3" y="17"/>
                  </a:cubicBezTo>
                  <a:cubicBezTo>
                    <a:pt x="6" y="23"/>
                    <a:pt x="12" y="25"/>
                    <a:pt x="16" y="23"/>
                  </a:cubicBezTo>
                  <a:cubicBezTo>
                    <a:pt x="21" y="20"/>
                    <a:pt x="22" y="14"/>
                    <a:pt x="19" y="8"/>
                  </a:cubicBezTo>
                </a:path>
              </a:pathLst>
            </a:cu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pic>
          <p:nvPicPr>
            <p:cNvPr id="140" name="Picture 142">
              <a:extLst>
                <a:ext uri="{FF2B5EF4-FFF2-40B4-BE49-F238E27FC236}">
                  <a16:creationId xmlns:a16="http://schemas.microsoft.com/office/drawing/2014/main" id="{EB820A42-3948-4C4A-AE24-CA1704905E71}"/>
                </a:ext>
              </a:extLst>
            </p:cNvPr>
            <p:cNvPicPr>
              <a:picLocks noChangeAspect="1" noChangeArrowheads="1"/>
            </p:cNvPicPr>
            <p:nvPr/>
          </p:nvPicPr>
          <p:blipFill>
            <a:blip r:embed="rId18">
              <a:extLst>
                <a:ext uri="{28A0092B-C50C-407E-A947-70E740481C1C}">
                  <a14:useLocalDpi xmlns:a14="http://schemas.microsoft.com/office/drawing/2010/main"/>
                </a:ext>
              </a:extLst>
            </a:blip>
            <a:srcRect/>
            <a:stretch>
              <a:fillRect/>
            </a:stretch>
          </p:blipFill>
          <p:spPr bwMode="auto">
            <a:xfrm>
              <a:off x="5268913" y="6257925"/>
              <a:ext cx="9525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1" name="Picture 143">
              <a:extLst>
                <a:ext uri="{FF2B5EF4-FFF2-40B4-BE49-F238E27FC236}">
                  <a16:creationId xmlns:a16="http://schemas.microsoft.com/office/drawing/2014/main" id="{D80082F0-DF08-4C6A-ACCB-8410F575238A}"/>
                </a:ext>
              </a:extLst>
            </p:cNvPr>
            <p:cNvPicPr>
              <a:picLocks noChangeAspect="1" noChangeArrowheads="1"/>
            </p:cNvPicPr>
            <p:nvPr/>
          </p:nvPicPr>
          <p:blipFill>
            <a:blip r:embed="rId19">
              <a:extLst>
                <a:ext uri="{28A0092B-C50C-407E-A947-70E740481C1C}">
                  <a14:useLocalDpi xmlns:a14="http://schemas.microsoft.com/office/drawing/2010/main"/>
                </a:ext>
              </a:extLst>
            </a:blip>
            <a:srcRect/>
            <a:stretch>
              <a:fillRect/>
            </a:stretch>
          </p:blipFill>
          <p:spPr bwMode="auto">
            <a:xfrm>
              <a:off x="5268913" y="6257925"/>
              <a:ext cx="9525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2" name="Freeform 144">
              <a:extLst>
                <a:ext uri="{FF2B5EF4-FFF2-40B4-BE49-F238E27FC236}">
                  <a16:creationId xmlns:a16="http://schemas.microsoft.com/office/drawing/2014/main" id="{431F0BBE-0341-47A1-8DA1-2DC531D71264}"/>
                </a:ext>
              </a:extLst>
            </p:cNvPr>
            <p:cNvSpPr>
              <a:spLocks/>
            </p:cNvSpPr>
            <p:nvPr/>
          </p:nvSpPr>
          <p:spPr bwMode="auto">
            <a:xfrm>
              <a:off x="5295900" y="6288088"/>
              <a:ext cx="36512" cy="38100"/>
            </a:xfrm>
            <a:custGeom>
              <a:avLst/>
              <a:gdLst>
                <a:gd name="T0" fmla="*/ 20 w 23"/>
                <a:gd name="T1" fmla="*/ 7 h 24"/>
                <a:gd name="T2" fmla="*/ 6 w 23"/>
                <a:gd name="T3" fmla="*/ 2 h 24"/>
                <a:gd name="T4" fmla="*/ 4 w 23"/>
                <a:gd name="T5" fmla="*/ 16 h 24"/>
                <a:gd name="T6" fmla="*/ 17 w 23"/>
                <a:gd name="T7" fmla="*/ 22 h 24"/>
                <a:gd name="T8" fmla="*/ 20 w 23"/>
                <a:gd name="T9" fmla="*/ 7 h 24"/>
              </a:gdLst>
              <a:ahLst/>
              <a:cxnLst>
                <a:cxn ang="0">
                  <a:pos x="T0" y="T1"/>
                </a:cxn>
                <a:cxn ang="0">
                  <a:pos x="T2" y="T3"/>
                </a:cxn>
                <a:cxn ang="0">
                  <a:pos x="T4" y="T5"/>
                </a:cxn>
                <a:cxn ang="0">
                  <a:pos x="T6" y="T7"/>
                </a:cxn>
                <a:cxn ang="0">
                  <a:pos x="T8" y="T9"/>
                </a:cxn>
              </a:cxnLst>
              <a:rect l="0" t="0" r="r" b="b"/>
              <a:pathLst>
                <a:path w="23" h="24">
                  <a:moveTo>
                    <a:pt x="20" y="7"/>
                  </a:moveTo>
                  <a:cubicBezTo>
                    <a:pt x="16" y="2"/>
                    <a:pt x="10" y="0"/>
                    <a:pt x="6" y="2"/>
                  </a:cubicBezTo>
                  <a:cubicBezTo>
                    <a:pt x="1" y="5"/>
                    <a:pt x="0" y="11"/>
                    <a:pt x="4" y="16"/>
                  </a:cubicBezTo>
                  <a:cubicBezTo>
                    <a:pt x="6" y="22"/>
                    <a:pt x="13" y="24"/>
                    <a:pt x="17" y="22"/>
                  </a:cubicBezTo>
                  <a:cubicBezTo>
                    <a:pt x="21" y="19"/>
                    <a:pt x="23" y="13"/>
                    <a:pt x="20" y="7"/>
                  </a:cubicBezTo>
                </a:path>
              </a:pathLst>
            </a:cu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pic>
          <p:nvPicPr>
            <p:cNvPr id="143" name="Picture 145">
              <a:extLst>
                <a:ext uri="{FF2B5EF4-FFF2-40B4-BE49-F238E27FC236}">
                  <a16:creationId xmlns:a16="http://schemas.microsoft.com/office/drawing/2014/main" id="{0B655D8E-D2CE-41E0-9C57-438C5B1D92A6}"/>
                </a:ext>
              </a:extLst>
            </p:cNvPr>
            <p:cNvPicPr>
              <a:picLocks noChangeAspect="1" noChangeArrowheads="1"/>
            </p:cNvPicPr>
            <p:nvPr/>
          </p:nvPicPr>
          <p:blipFill>
            <a:blip r:embed="rId20">
              <a:extLst>
                <a:ext uri="{28A0092B-C50C-407E-A947-70E740481C1C}">
                  <a14:useLocalDpi xmlns:a14="http://schemas.microsoft.com/office/drawing/2010/main"/>
                </a:ext>
              </a:extLst>
            </a:blip>
            <a:srcRect/>
            <a:stretch>
              <a:fillRect/>
            </a:stretch>
          </p:blipFill>
          <p:spPr bwMode="auto">
            <a:xfrm>
              <a:off x="5316538" y="6281738"/>
              <a:ext cx="9525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 name="Picture 146">
              <a:extLst>
                <a:ext uri="{FF2B5EF4-FFF2-40B4-BE49-F238E27FC236}">
                  <a16:creationId xmlns:a16="http://schemas.microsoft.com/office/drawing/2014/main" id="{55FC5A79-F10C-4757-B514-189E6C677B41}"/>
                </a:ext>
              </a:extLst>
            </p:cNvPr>
            <p:cNvPicPr>
              <a:picLocks noChangeAspect="1" noChangeArrowheads="1"/>
            </p:cNvPicPr>
            <p:nvPr/>
          </p:nvPicPr>
          <p:blipFill>
            <a:blip r:embed="rId21">
              <a:extLst>
                <a:ext uri="{28A0092B-C50C-407E-A947-70E740481C1C}">
                  <a14:useLocalDpi xmlns:a14="http://schemas.microsoft.com/office/drawing/2010/main"/>
                </a:ext>
              </a:extLst>
            </a:blip>
            <a:srcRect/>
            <a:stretch>
              <a:fillRect/>
            </a:stretch>
          </p:blipFill>
          <p:spPr bwMode="auto">
            <a:xfrm>
              <a:off x="5316538" y="6281738"/>
              <a:ext cx="9525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5" name="Freeform 147">
              <a:extLst>
                <a:ext uri="{FF2B5EF4-FFF2-40B4-BE49-F238E27FC236}">
                  <a16:creationId xmlns:a16="http://schemas.microsoft.com/office/drawing/2014/main" id="{9A0D27F7-B72F-48B6-9343-80F09C782ECA}"/>
                </a:ext>
              </a:extLst>
            </p:cNvPr>
            <p:cNvSpPr>
              <a:spLocks/>
            </p:cNvSpPr>
            <p:nvPr/>
          </p:nvSpPr>
          <p:spPr bwMode="auto">
            <a:xfrm>
              <a:off x="5340350" y="6311900"/>
              <a:ext cx="36512" cy="38100"/>
            </a:xfrm>
            <a:custGeom>
              <a:avLst/>
              <a:gdLst>
                <a:gd name="T0" fmla="*/ 19 w 23"/>
                <a:gd name="T1" fmla="*/ 8 h 24"/>
                <a:gd name="T2" fmla="*/ 6 w 23"/>
                <a:gd name="T3" fmla="*/ 2 h 24"/>
                <a:gd name="T4" fmla="*/ 3 w 23"/>
                <a:gd name="T5" fmla="*/ 16 h 24"/>
                <a:gd name="T6" fmla="*/ 17 w 23"/>
                <a:gd name="T7" fmla="*/ 22 h 24"/>
                <a:gd name="T8" fmla="*/ 19 w 23"/>
                <a:gd name="T9" fmla="*/ 8 h 24"/>
              </a:gdLst>
              <a:ahLst/>
              <a:cxnLst>
                <a:cxn ang="0">
                  <a:pos x="T0" y="T1"/>
                </a:cxn>
                <a:cxn ang="0">
                  <a:pos x="T2" y="T3"/>
                </a:cxn>
                <a:cxn ang="0">
                  <a:pos x="T4" y="T5"/>
                </a:cxn>
                <a:cxn ang="0">
                  <a:pos x="T6" y="T7"/>
                </a:cxn>
                <a:cxn ang="0">
                  <a:pos x="T8" y="T9"/>
                </a:cxn>
              </a:cxnLst>
              <a:rect l="0" t="0" r="r" b="b"/>
              <a:pathLst>
                <a:path w="23" h="24">
                  <a:moveTo>
                    <a:pt x="19" y="8"/>
                  </a:moveTo>
                  <a:cubicBezTo>
                    <a:pt x="17" y="2"/>
                    <a:pt x="10" y="0"/>
                    <a:pt x="6" y="2"/>
                  </a:cubicBezTo>
                  <a:cubicBezTo>
                    <a:pt x="1" y="5"/>
                    <a:pt x="0" y="11"/>
                    <a:pt x="3" y="16"/>
                  </a:cubicBezTo>
                  <a:cubicBezTo>
                    <a:pt x="7" y="22"/>
                    <a:pt x="13" y="24"/>
                    <a:pt x="17" y="22"/>
                  </a:cubicBezTo>
                  <a:cubicBezTo>
                    <a:pt x="22" y="19"/>
                    <a:pt x="23" y="13"/>
                    <a:pt x="19" y="8"/>
                  </a:cubicBezTo>
                </a:path>
              </a:pathLst>
            </a:cu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pic>
          <p:nvPicPr>
            <p:cNvPr id="146" name="Picture 148">
              <a:extLst>
                <a:ext uri="{FF2B5EF4-FFF2-40B4-BE49-F238E27FC236}">
                  <a16:creationId xmlns:a16="http://schemas.microsoft.com/office/drawing/2014/main" id="{FBFEF3A7-CFDE-4CC7-AE11-1AB62805B346}"/>
                </a:ext>
              </a:extLst>
            </p:cNvPr>
            <p:cNvPicPr>
              <a:picLocks noChangeAspect="1" noChangeArrowheads="1"/>
            </p:cNvPicPr>
            <p:nvPr/>
          </p:nvPicPr>
          <p:blipFill>
            <a:blip r:embed="rId22">
              <a:extLst>
                <a:ext uri="{28A0092B-C50C-407E-A947-70E740481C1C}">
                  <a14:useLocalDpi xmlns:a14="http://schemas.microsoft.com/office/drawing/2010/main"/>
                </a:ext>
              </a:extLst>
            </a:blip>
            <a:srcRect/>
            <a:stretch>
              <a:fillRect/>
            </a:stretch>
          </p:blipFill>
          <p:spPr bwMode="auto">
            <a:xfrm>
              <a:off x="5232400" y="6281738"/>
              <a:ext cx="96837"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7" name="Picture 149">
              <a:extLst>
                <a:ext uri="{FF2B5EF4-FFF2-40B4-BE49-F238E27FC236}">
                  <a16:creationId xmlns:a16="http://schemas.microsoft.com/office/drawing/2014/main" id="{7B59897F-FF91-4E90-B7A5-568DD252317A}"/>
                </a:ext>
              </a:extLst>
            </p:cNvPr>
            <p:cNvPicPr>
              <a:picLocks noChangeAspect="1" noChangeArrowheads="1"/>
            </p:cNvPicPr>
            <p:nvPr/>
          </p:nvPicPr>
          <p:blipFill>
            <a:blip r:embed="rId23">
              <a:extLst>
                <a:ext uri="{28A0092B-C50C-407E-A947-70E740481C1C}">
                  <a14:useLocalDpi xmlns:a14="http://schemas.microsoft.com/office/drawing/2010/main"/>
                </a:ext>
              </a:extLst>
            </a:blip>
            <a:srcRect/>
            <a:stretch>
              <a:fillRect/>
            </a:stretch>
          </p:blipFill>
          <p:spPr bwMode="auto">
            <a:xfrm>
              <a:off x="5232400" y="6281738"/>
              <a:ext cx="96837"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8" name="Freeform 150">
              <a:extLst>
                <a:ext uri="{FF2B5EF4-FFF2-40B4-BE49-F238E27FC236}">
                  <a16:creationId xmlns:a16="http://schemas.microsoft.com/office/drawing/2014/main" id="{1DDDFD0B-1DE1-4781-BFB4-D934C8726DE9}"/>
                </a:ext>
              </a:extLst>
            </p:cNvPr>
            <p:cNvSpPr>
              <a:spLocks/>
            </p:cNvSpPr>
            <p:nvPr/>
          </p:nvSpPr>
          <p:spPr bwMode="auto">
            <a:xfrm>
              <a:off x="5254625" y="6313488"/>
              <a:ext cx="34925" cy="38100"/>
            </a:xfrm>
            <a:custGeom>
              <a:avLst/>
              <a:gdLst>
                <a:gd name="T0" fmla="*/ 19 w 22"/>
                <a:gd name="T1" fmla="*/ 8 h 24"/>
                <a:gd name="T2" fmla="*/ 5 w 22"/>
                <a:gd name="T3" fmla="*/ 2 h 24"/>
                <a:gd name="T4" fmla="*/ 3 w 22"/>
                <a:gd name="T5" fmla="*/ 17 h 24"/>
                <a:gd name="T6" fmla="*/ 16 w 22"/>
                <a:gd name="T7" fmla="*/ 22 h 24"/>
                <a:gd name="T8" fmla="*/ 19 w 22"/>
                <a:gd name="T9" fmla="*/ 8 h 24"/>
              </a:gdLst>
              <a:ahLst/>
              <a:cxnLst>
                <a:cxn ang="0">
                  <a:pos x="T0" y="T1"/>
                </a:cxn>
                <a:cxn ang="0">
                  <a:pos x="T2" y="T3"/>
                </a:cxn>
                <a:cxn ang="0">
                  <a:pos x="T4" y="T5"/>
                </a:cxn>
                <a:cxn ang="0">
                  <a:pos x="T6" y="T7"/>
                </a:cxn>
                <a:cxn ang="0">
                  <a:pos x="T8" y="T9"/>
                </a:cxn>
              </a:cxnLst>
              <a:rect l="0" t="0" r="r" b="b"/>
              <a:pathLst>
                <a:path w="22" h="24">
                  <a:moveTo>
                    <a:pt x="19" y="8"/>
                  </a:moveTo>
                  <a:cubicBezTo>
                    <a:pt x="16" y="2"/>
                    <a:pt x="9" y="0"/>
                    <a:pt x="5" y="2"/>
                  </a:cubicBezTo>
                  <a:cubicBezTo>
                    <a:pt x="0" y="5"/>
                    <a:pt x="0" y="11"/>
                    <a:pt x="3" y="17"/>
                  </a:cubicBezTo>
                  <a:cubicBezTo>
                    <a:pt x="6" y="22"/>
                    <a:pt x="12" y="24"/>
                    <a:pt x="16" y="22"/>
                  </a:cubicBezTo>
                  <a:cubicBezTo>
                    <a:pt x="21" y="20"/>
                    <a:pt x="22" y="13"/>
                    <a:pt x="19" y="8"/>
                  </a:cubicBezTo>
                </a:path>
              </a:pathLst>
            </a:cu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pic>
          <p:nvPicPr>
            <p:cNvPr id="149" name="Picture 151">
              <a:extLst>
                <a:ext uri="{FF2B5EF4-FFF2-40B4-BE49-F238E27FC236}">
                  <a16:creationId xmlns:a16="http://schemas.microsoft.com/office/drawing/2014/main" id="{7B030CF6-96DA-4BDC-A69C-F66578867222}"/>
                </a:ext>
              </a:extLst>
            </p:cNvPr>
            <p:cNvPicPr>
              <a:picLocks noChangeAspect="1" noChangeArrowheads="1"/>
            </p:cNvPicPr>
            <p:nvPr/>
          </p:nvPicPr>
          <p:blipFill>
            <a:blip r:embed="rId24">
              <a:extLst>
                <a:ext uri="{28A0092B-C50C-407E-A947-70E740481C1C}">
                  <a14:useLocalDpi xmlns:a14="http://schemas.microsoft.com/office/drawing/2010/main"/>
                </a:ext>
              </a:extLst>
            </a:blip>
            <a:srcRect/>
            <a:stretch>
              <a:fillRect/>
            </a:stretch>
          </p:blipFill>
          <p:spPr bwMode="auto">
            <a:xfrm>
              <a:off x="5268913" y="6318250"/>
              <a:ext cx="9525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0" name="Picture 152">
              <a:extLst>
                <a:ext uri="{FF2B5EF4-FFF2-40B4-BE49-F238E27FC236}">
                  <a16:creationId xmlns:a16="http://schemas.microsoft.com/office/drawing/2014/main" id="{B15B2AFA-EE12-48FF-8781-1D6C24BA3F4A}"/>
                </a:ext>
              </a:extLst>
            </p:cNvPr>
            <p:cNvPicPr>
              <a:picLocks noChangeAspect="1" noChangeArrowheads="1"/>
            </p:cNvPicPr>
            <p:nvPr/>
          </p:nvPicPr>
          <p:blipFill>
            <a:blip r:embed="rId25">
              <a:extLst>
                <a:ext uri="{28A0092B-C50C-407E-A947-70E740481C1C}">
                  <a14:useLocalDpi xmlns:a14="http://schemas.microsoft.com/office/drawing/2010/main"/>
                </a:ext>
              </a:extLst>
            </a:blip>
            <a:srcRect/>
            <a:stretch>
              <a:fillRect/>
            </a:stretch>
          </p:blipFill>
          <p:spPr bwMode="auto">
            <a:xfrm>
              <a:off x="5268913" y="6318250"/>
              <a:ext cx="9525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1" name="Freeform 153">
              <a:extLst>
                <a:ext uri="{FF2B5EF4-FFF2-40B4-BE49-F238E27FC236}">
                  <a16:creationId xmlns:a16="http://schemas.microsoft.com/office/drawing/2014/main" id="{C2EE633E-1AE8-4D65-B0FE-7B1A4B84E0CB}"/>
                </a:ext>
              </a:extLst>
            </p:cNvPr>
            <p:cNvSpPr>
              <a:spLocks/>
            </p:cNvSpPr>
            <p:nvPr/>
          </p:nvSpPr>
          <p:spPr bwMode="auto">
            <a:xfrm>
              <a:off x="5295900" y="6337300"/>
              <a:ext cx="36512" cy="39688"/>
            </a:xfrm>
            <a:custGeom>
              <a:avLst/>
              <a:gdLst>
                <a:gd name="T0" fmla="*/ 20 w 23"/>
                <a:gd name="T1" fmla="*/ 8 h 25"/>
                <a:gd name="T2" fmla="*/ 6 w 23"/>
                <a:gd name="T3" fmla="*/ 2 h 25"/>
                <a:gd name="T4" fmla="*/ 4 w 23"/>
                <a:gd name="T5" fmla="*/ 17 h 25"/>
                <a:gd name="T6" fmla="*/ 17 w 23"/>
                <a:gd name="T7" fmla="*/ 22 h 25"/>
                <a:gd name="T8" fmla="*/ 20 w 23"/>
                <a:gd name="T9" fmla="*/ 8 h 25"/>
              </a:gdLst>
              <a:ahLst/>
              <a:cxnLst>
                <a:cxn ang="0">
                  <a:pos x="T0" y="T1"/>
                </a:cxn>
                <a:cxn ang="0">
                  <a:pos x="T2" y="T3"/>
                </a:cxn>
                <a:cxn ang="0">
                  <a:pos x="T4" y="T5"/>
                </a:cxn>
                <a:cxn ang="0">
                  <a:pos x="T6" y="T7"/>
                </a:cxn>
                <a:cxn ang="0">
                  <a:pos x="T8" y="T9"/>
                </a:cxn>
              </a:cxnLst>
              <a:rect l="0" t="0" r="r" b="b"/>
              <a:pathLst>
                <a:path w="23" h="25">
                  <a:moveTo>
                    <a:pt x="20" y="8"/>
                  </a:moveTo>
                  <a:cubicBezTo>
                    <a:pt x="16" y="2"/>
                    <a:pt x="10" y="0"/>
                    <a:pt x="6" y="2"/>
                  </a:cubicBezTo>
                  <a:cubicBezTo>
                    <a:pt x="1" y="5"/>
                    <a:pt x="0" y="12"/>
                    <a:pt x="4" y="17"/>
                  </a:cubicBezTo>
                  <a:cubicBezTo>
                    <a:pt x="6" y="23"/>
                    <a:pt x="13" y="25"/>
                    <a:pt x="17" y="22"/>
                  </a:cubicBezTo>
                  <a:cubicBezTo>
                    <a:pt x="21" y="20"/>
                    <a:pt x="23" y="13"/>
                    <a:pt x="20" y="8"/>
                  </a:cubicBezTo>
                </a:path>
              </a:pathLst>
            </a:cu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pic>
          <p:nvPicPr>
            <p:cNvPr id="152" name="Picture 154">
              <a:extLst>
                <a:ext uri="{FF2B5EF4-FFF2-40B4-BE49-F238E27FC236}">
                  <a16:creationId xmlns:a16="http://schemas.microsoft.com/office/drawing/2014/main" id="{77D5B1CB-9676-4749-9474-1616D96D21F6}"/>
                </a:ext>
              </a:extLst>
            </p:cNvPr>
            <p:cNvPicPr>
              <a:picLocks noChangeAspect="1" noChangeArrowheads="1"/>
            </p:cNvPicPr>
            <p:nvPr/>
          </p:nvPicPr>
          <p:blipFill>
            <a:blip r:embed="rId26">
              <a:extLst>
                <a:ext uri="{28A0092B-C50C-407E-A947-70E740481C1C}">
                  <a14:useLocalDpi xmlns:a14="http://schemas.microsoft.com/office/drawing/2010/main"/>
                </a:ext>
              </a:extLst>
            </a:blip>
            <a:srcRect/>
            <a:stretch>
              <a:fillRect/>
            </a:stretch>
          </p:blipFill>
          <p:spPr bwMode="auto">
            <a:xfrm>
              <a:off x="5316538" y="6342063"/>
              <a:ext cx="9525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 name="Picture 155">
              <a:extLst>
                <a:ext uri="{FF2B5EF4-FFF2-40B4-BE49-F238E27FC236}">
                  <a16:creationId xmlns:a16="http://schemas.microsoft.com/office/drawing/2014/main" id="{F77DB734-6B64-408A-8A5E-D8A507EEF69F}"/>
                </a:ext>
              </a:extLst>
            </p:cNvPr>
            <p:cNvPicPr>
              <a:picLocks noChangeAspect="1" noChangeArrowheads="1"/>
            </p:cNvPicPr>
            <p:nvPr/>
          </p:nvPicPr>
          <p:blipFill>
            <a:blip r:embed="rId27">
              <a:extLst>
                <a:ext uri="{28A0092B-C50C-407E-A947-70E740481C1C}">
                  <a14:useLocalDpi xmlns:a14="http://schemas.microsoft.com/office/drawing/2010/main"/>
                </a:ext>
              </a:extLst>
            </a:blip>
            <a:srcRect/>
            <a:stretch>
              <a:fillRect/>
            </a:stretch>
          </p:blipFill>
          <p:spPr bwMode="auto">
            <a:xfrm>
              <a:off x="5316538" y="6342063"/>
              <a:ext cx="9525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 name="Freeform 156">
              <a:extLst>
                <a:ext uri="{FF2B5EF4-FFF2-40B4-BE49-F238E27FC236}">
                  <a16:creationId xmlns:a16="http://schemas.microsoft.com/office/drawing/2014/main" id="{0730DEE8-5B02-4EA6-AAD0-1AE7D0E403BC}"/>
                </a:ext>
              </a:extLst>
            </p:cNvPr>
            <p:cNvSpPr>
              <a:spLocks/>
            </p:cNvSpPr>
            <p:nvPr/>
          </p:nvSpPr>
          <p:spPr bwMode="auto">
            <a:xfrm>
              <a:off x="5340350" y="6361113"/>
              <a:ext cx="36512" cy="39688"/>
            </a:xfrm>
            <a:custGeom>
              <a:avLst/>
              <a:gdLst>
                <a:gd name="T0" fmla="*/ 19 w 23"/>
                <a:gd name="T1" fmla="*/ 8 h 25"/>
                <a:gd name="T2" fmla="*/ 6 w 23"/>
                <a:gd name="T3" fmla="*/ 3 h 25"/>
                <a:gd name="T4" fmla="*/ 3 w 23"/>
                <a:gd name="T5" fmla="*/ 17 h 25"/>
                <a:gd name="T6" fmla="*/ 17 w 23"/>
                <a:gd name="T7" fmla="*/ 23 h 25"/>
                <a:gd name="T8" fmla="*/ 19 w 23"/>
                <a:gd name="T9" fmla="*/ 8 h 25"/>
              </a:gdLst>
              <a:ahLst/>
              <a:cxnLst>
                <a:cxn ang="0">
                  <a:pos x="T0" y="T1"/>
                </a:cxn>
                <a:cxn ang="0">
                  <a:pos x="T2" y="T3"/>
                </a:cxn>
                <a:cxn ang="0">
                  <a:pos x="T4" y="T5"/>
                </a:cxn>
                <a:cxn ang="0">
                  <a:pos x="T6" y="T7"/>
                </a:cxn>
                <a:cxn ang="0">
                  <a:pos x="T8" y="T9"/>
                </a:cxn>
              </a:cxnLst>
              <a:rect l="0" t="0" r="r" b="b"/>
              <a:pathLst>
                <a:path w="23" h="25">
                  <a:moveTo>
                    <a:pt x="19" y="8"/>
                  </a:moveTo>
                  <a:cubicBezTo>
                    <a:pt x="17" y="2"/>
                    <a:pt x="10" y="0"/>
                    <a:pt x="6" y="3"/>
                  </a:cubicBezTo>
                  <a:cubicBezTo>
                    <a:pt x="1" y="5"/>
                    <a:pt x="0" y="12"/>
                    <a:pt x="3" y="17"/>
                  </a:cubicBezTo>
                  <a:cubicBezTo>
                    <a:pt x="7" y="23"/>
                    <a:pt x="13" y="25"/>
                    <a:pt x="17" y="23"/>
                  </a:cubicBezTo>
                  <a:cubicBezTo>
                    <a:pt x="22" y="20"/>
                    <a:pt x="23" y="13"/>
                    <a:pt x="19" y="8"/>
                  </a:cubicBezTo>
                </a:path>
              </a:pathLst>
            </a:cu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155" name="Freeform 157">
              <a:extLst>
                <a:ext uri="{FF2B5EF4-FFF2-40B4-BE49-F238E27FC236}">
                  <a16:creationId xmlns:a16="http://schemas.microsoft.com/office/drawing/2014/main" id="{27A03165-10E7-4689-B232-BF231A83A02A}"/>
                </a:ext>
              </a:extLst>
            </p:cNvPr>
            <p:cNvSpPr>
              <a:spLocks/>
            </p:cNvSpPr>
            <p:nvPr/>
          </p:nvSpPr>
          <p:spPr bwMode="auto">
            <a:xfrm>
              <a:off x="4033838" y="3170238"/>
              <a:ext cx="1998662" cy="1998663"/>
            </a:xfrm>
            <a:custGeom>
              <a:avLst/>
              <a:gdLst>
                <a:gd name="T0" fmla="*/ 56 w 2678"/>
                <a:gd name="T1" fmla="*/ 2622 h 2679"/>
                <a:gd name="T2" fmla="*/ 1237 w 2678"/>
                <a:gd name="T3" fmla="*/ 1238 h 2679"/>
                <a:gd name="T4" fmla="*/ 2622 w 2678"/>
                <a:gd name="T5" fmla="*/ 57 h 2679"/>
                <a:gd name="T6" fmla="*/ 2622 w 2678"/>
                <a:gd name="T7" fmla="*/ 57 h 2679"/>
                <a:gd name="T8" fmla="*/ 1441 w 2678"/>
                <a:gd name="T9" fmla="*/ 1441 h 2679"/>
                <a:gd name="T10" fmla="*/ 56 w 2678"/>
                <a:gd name="T11" fmla="*/ 2622 h 2679"/>
              </a:gdLst>
              <a:ahLst/>
              <a:cxnLst>
                <a:cxn ang="0">
                  <a:pos x="T0" y="T1"/>
                </a:cxn>
                <a:cxn ang="0">
                  <a:pos x="T2" y="T3"/>
                </a:cxn>
                <a:cxn ang="0">
                  <a:pos x="T4" y="T5"/>
                </a:cxn>
                <a:cxn ang="0">
                  <a:pos x="T6" y="T7"/>
                </a:cxn>
                <a:cxn ang="0">
                  <a:pos x="T8" y="T9"/>
                </a:cxn>
                <a:cxn ang="0">
                  <a:pos x="T10" y="T11"/>
                </a:cxn>
              </a:cxnLst>
              <a:rect l="0" t="0" r="r" b="b"/>
              <a:pathLst>
                <a:path w="2678" h="2679">
                  <a:moveTo>
                    <a:pt x="56" y="2622"/>
                  </a:moveTo>
                  <a:cubicBezTo>
                    <a:pt x="0" y="2566"/>
                    <a:pt x="528" y="1946"/>
                    <a:pt x="1237" y="1238"/>
                  </a:cubicBezTo>
                  <a:cubicBezTo>
                    <a:pt x="1945" y="529"/>
                    <a:pt x="2565" y="0"/>
                    <a:pt x="2622" y="57"/>
                  </a:cubicBezTo>
                  <a:cubicBezTo>
                    <a:pt x="2622" y="57"/>
                    <a:pt x="2622" y="57"/>
                    <a:pt x="2622" y="57"/>
                  </a:cubicBezTo>
                  <a:cubicBezTo>
                    <a:pt x="2678" y="113"/>
                    <a:pt x="2149" y="733"/>
                    <a:pt x="1441" y="1441"/>
                  </a:cubicBezTo>
                  <a:cubicBezTo>
                    <a:pt x="732" y="2150"/>
                    <a:pt x="112" y="2679"/>
                    <a:pt x="56" y="2622"/>
                  </a:cubicBezTo>
                </a:path>
              </a:pathLst>
            </a:custGeom>
            <a:solidFill>
              <a:srgbClr val="FACCA7"/>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56" name="Freeform 158">
              <a:extLst>
                <a:ext uri="{FF2B5EF4-FFF2-40B4-BE49-F238E27FC236}">
                  <a16:creationId xmlns:a16="http://schemas.microsoft.com/office/drawing/2014/main" id="{E6242333-BCB4-4C91-983B-F2E020F79DAF}"/>
                </a:ext>
              </a:extLst>
            </p:cNvPr>
            <p:cNvSpPr>
              <a:spLocks/>
            </p:cNvSpPr>
            <p:nvPr/>
          </p:nvSpPr>
          <p:spPr bwMode="auto">
            <a:xfrm>
              <a:off x="4033838" y="3170238"/>
              <a:ext cx="1998662" cy="1998663"/>
            </a:xfrm>
            <a:custGeom>
              <a:avLst/>
              <a:gdLst>
                <a:gd name="T0" fmla="*/ 27 w 1259"/>
                <a:gd name="T1" fmla="*/ 1232 h 1259"/>
                <a:gd name="T2" fmla="*/ 582 w 1259"/>
                <a:gd name="T3" fmla="*/ 582 h 1259"/>
                <a:gd name="T4" fmla="*/ 1232 w 1259"/>
                <a:gd name="T5" fmla="*/ 26 h 1259"/>
                <a:gd name="T6" fmla="*/ 1232 w 1259"/>
                <a:gd name="T7" fmla="*/ 26 h 1259"/>
                <a:gd name="T8" fmla="*/ 677 w 1259"/>
                <a:gd name="T9" fmla="*/ 677 h 1259"/>
                <a:gd name="T10" fmla="*/ 27 w 1259"/>
                <a:gd name="T11" fmla="*/ 1232 h 1259"/>
              </a:gdLst>
              <a:ahLst/>
              <a:cxnLst>
                <a:cxn ang="0">
                  <a:pos x="T0" y="T1"/>
                </a:cxn>
                <a:cxn ang="0">
                  <a:pos x="T2" y="T3"/>
                </a:cxn>
                <a:cxn ang="0">
                  <a:pos x="T4" y="T5"/>
                </a:cxn>
                <a:cxn ang="0">
                  <a:pos x="T6" y="T7"/>
                </a:cxn>
                <a:cxn ang="0">
                  <a:pos x="T8" y="T9"/>
                </a:cxn>
                <a:cxn ang="0">
                  <a:pos x="T10" y="T11"/>
                </a:cxn>
              </a:cxnLst>
              <a:rect l="0" t="0" r="r" b="b"/>
              <a:pathLst>
                <a:path w="1259" h="1259">
                  <a:moveTo>
                    <a:pt x="27" y="1232"/>
                  </a:moveTo>
                  <a:cubicBezTo>
                    <a:pt x="0" y="1206"/>
                    <a:pt x="248" y="915"/>
                    <a:pt x="582" y="582"/>
                  </a:cubicBezTo>
                  <a:cubicBezTo>
                    <a:pt x="914" y="248"/>
                    <a:pt x="1206" y="0"/>
                    <a:pt x="1232" y="26"/>
                  </a:cubicBezTo>
                  <a:cubicBezTo>
                    <a:pt x="1232" y="26"/>
                    <a:pt x="1232" y="26"/>
                    <a:pt x="1232" y="26"/>
                  </a:cubicBezTo>
                  <a:cubicBezTo>
                    <a:pt x="1259" y="53"/>
                    <a:pt x="1010" y="344"/>
                    <a:pt x="677" y="677"/>
                  </a:cubicBezTo>
                  <a:cubicBezTo>
                    <a:pt x="344" y="1010"/>
                    <a:pt x="53" y="1259"/>
                    <a:pt x="27" y="1232"/>
                  </a:cubicBezTo>
                </a:path>
              </a:pathLst>
            </a:cu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157" name="Freeform 159">
              <a:extLst>
                <a:ext uri="{FF2B5EF4-FFF2-40B4-BE49-F238E27FC236}">
                  <a16:creationId xmlns:a16="http://schemas.microsoft.com/office/drawing/2014/main" id="{6B50F98A-6595-4EAA-A488-73E9CAC17FA9}"/>
                </a:ext>
              </a:extLst>
            </p:cNvPr>
            <p:cNvSpPr>
              <a:spLocks/>
            </p:cNvSpPr>
            <p:nvPr/>
          </p:nvSpPr>
          <p:spPr bwMode="auto">
            <a:xfrm>
              <a:off x="5230813" y="3198813"/>
              <a:ext cx="815975" cy="2646363"/>
            </a:xfrm>
            <a:custGeom>
              <a:avLst/>
              <a:gdLst>
                <a:gd name="T0" fmla="*/ 77 w 1093"/>
                <a:gd name="T1" fmla="*/ 3525 h 3546"/>
                <a:gd name="T2" fmla="*/ 407 w 1093"/>
                <a:gd name="T3" fmla="*/ 1735 h 3546"/>
                <a:gd name="T4" fmla="*/ 1016 w 1093"/>
                <a:gd name="T5" fmla="*/ 20 h 3546"/>
                <a:gd name="T6" fmla="*/ 1016 w 1093"/>
                <a:gd name="T7" fmla="*/ 20 h 3546"/>
                <a:gd name="T8" fmla="*/ 685 w 1093"/>
                <a:gd name="T9" fmla="*/ 1810 h 3546"/>
                <a:gd name="T10" fmla="*/ 77 w 1093"/>
                <a:gd name="T11" fmla="*/ 3525 h 3546"/>
              </a:gdLst>
              <a:ahLst/>
              <a:cxnLst>
                <a:cxn ang="0">
                  <a:pos x="T0" y="T1"/>
                </a:cxn>
                <a:cxn ang="0">
                  <a:pos x="T2" y="T3"/>
                </a:cxn>
                <a:cxn ang="0">
                  <a:pos x="T4" y="T5"/>
                </a:cxn>
                <a:cxn ang="0">
                  <a:pos x="T6" y="T7"/>
                </a:cxn>
                <a:cxn ang="0">
                  <a:pos x="T8" y="T9"/>
                </a:cxn>
                <a:cxn ang="0">
                  <a:pos x="T10" y="T11"/>
                </a:cxn>
              </a:cxnLst>
              <a:rect l="0" t="0" r="r" b="b"/>
              <a:pathLst>
                <a:path w="1093" h="3546">
                  <a:moveTo>
                    <a:pt x="77" y="3525"/>
                  </a:moveTo>
                  <a:cubicBezTo>
                    <a:pt x="0" y="3505"/>
                    <a:pt x="148" y="2703"/>
                    <a:pt x="407" y="1735"/>
                  </a:cubicBezTo>
                  <a:cubicBezTo>
                    <a:pt x="666" y="768"/>
                    <a:pt x="939" y="0"/>
                    <a:pt x="1016" y="20"/>
                  </a:cubicBezTo>
                  <a:cubicBezTo>
                    <a:pt x="1016" y="20"/>
                    <a:pt x="1016" y="20"/>
                    <a:pt x="1016" y="20"/>
                  </a:cubicBezTo>
                  <a:cubicBezTo>
                    <a:pt x="1093" y="41"/>
                    <a:pt x="945" y="842"/>
                    <a:pt x="685" y="1810"/>
                  </a:cubicBezTo>
                  <a:cubicBezTo>
                    <a:pt x="426" y="2778"/>
                    <a:pt x="154" y="3546"/>
                    <a:pt x="77" y="3525"/>
                  </a:cubicBezTo>
                </a:path>
              </a:pathLst>
            </a:custGeom>
            <a:solidFill>
              <a:srgbClr val="98D0DE"/>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58" name="Freeform 160">
              <a:extLst>
                <a:ext uri="{FF2B5EF4-FFF2-40B4-BE49-F238E27FC236}">
                  <a16:creationId xmlns:a16="http://schemas.microsoft.com/office/drawing/2014/main" id="{88B5A0ED-5F88-408B-AEB1-F0A3778F801E}"/>
                </a:ext>
              </a:extLst>
            </p:cNvPr>
            <p:cNvSpPr>
              <a:spLocks/>
            </p:cNvSpPr>
            <p:nvPr/>
          </p:nvSpPr>
          <p:spPr bwMode="auto">
            <a:xfrm>
              <a:off x="5230813" y="3198813"/>
              <a:ext cx="815975" cy="2646363"/>
            </a:xfrm>
            <a:custGeom>
              <a:avLst/>
              <a:gdLst>
                <a:gd name="T0" fmla="*/ 37 w 514"/>
                <a:gd name="T1" fmla="*/ 1657 h 1667"/>
                <a:gd name="T2" fmla="*/ 192 w 514"/>
                <a:gd name="T3" fmla="*/ 816 h 1667"/>
                <a:gd name="T4" fmla="*/ 478 w 514"/>
                <a:gd name="T5" fmla="*/ 9 h 1667"/>
                <a:gd name="T6" fmla="*/ 478 w 514"/>
                <a:gd name="T7" fmla="*/ 9 h 1667"/>
                <a:gd name="T8" fmla="*/ 322 w 514"/>
                <a:gd name="T9" fmla="*/ 851 h 1667"/>
                <a:gd name="T10" fmla="*/ 37 w 514"/>
                <a:gd name="T11" fmla="*/ 1657 h 1667"/>
              </a:gdLst>
              <a:ahLst/>
              <a:cxnLst>
                <a:cxn ang="0">
                  <a:pos x="T0" y="T1"/>
                </a:cxn>
                <a:cxn ang="0">
                  <a:pos x="T2" y="T3"/>
                </a:cxn>
                <a:cxn ang="0">
                  <a:pos x="T4" y="T5"/>
                </a:cxn>
                <a:cxn ang="0">
                  <a:pos x="T6" y="T7"/>
                </a:cxn>
                <a:cxn ang="0">
                  <a:pos x="T8" y="T9"/>
                </a:cxn>
                <a:cxn ang="0">
                  <a:pos x="T10" y="T11"/>
                </a:cxn>
              </a:cxnLst>
              <a:rect l="0" t="0" r="r" b="b"/>
              <a:pathLst>
                <a:path w="514" h="1667">
                  <a:moveTo>
                    <a:pt x="37" y="1657"/>
                  </a:moveTo>
                  <a:cubicBezTo>
                    <a:pt x="0" y="1648"/>
                    <a:pt x="70" y="1271"/>
                    <a:pt x="192" y="816"/>
                  </a:cubicBezTo>
                  <a:cubicBezTo>
                    <a:pt x="313" y="361"/>
                    <a:pt x="442" y="0"/>
                    <a:pt x="478" y="9"/>
                  </a:cubicBezTo>
                  <a:cubicBezTo>
                    <a:pt x="478" y="9"/>
                    <a:pt x="478" y="9"/>
                    <a:pt x="478" y="9"/>
                  </a:cubicBezTo>
                  <a:cubicBezTo>
                    <a:pt x="514" y="19"/>
                    <a:pt x="445" y="396"/>
                    <a:pt x="322" y="851"/>
                  </a:cubicBezTo>
                  <a:cubicBezTo>
                    <a:pt x="201" y="1306"/>
                    <a:pt x="73" y="1667"/>
                    <a:pt x="37" y="1657"/>
                  </a:cubicBezTo>
                </a:path>
              </a:pathLst>
            </a:cu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159" name="Freeform 161">
              <a:extLst>
                <a:ext uri="{FF2B5EF4-FFF2-40B4-BE49-F238E27FC236}">
                  <a16:creationId xmlns:a16="http://schemas.microsoft.com/office/drawing/2014/main" id="{B112495F-C0D1-46AC-A17A-5832CA51E2F8}"/>
                </a:ext>
              </a:extLst>
            </p:cNvPr>
            <p:cNvSpPr>
              <a:spLocks/>
            </p:cNvSpPr>
            <p:nvPr/>
          </p:nvSpPr>
          <p:spPr bwMode="auto">
            <a:xfrm>
              <a:off x="5883275" y="3221038"/>
              <a:ext cx="214312" cy="2709863"/>
            </a:xfrm>
            <a:custGeom>
              <a:avLst/>
              <a:gdLst>
                <a:gd name="T0" fmla="*/ 144 w 288"/>
                <a:gd name="T1" fmla="*/ 3629 h 3629"/>
                <a:gd name="T2" fmla="*/ 0 w 288"/>
                <a:gd name="T3" fmla="*/ 1814 h 3629"/>
                <a:gd name="T4" fmla="*/ 144 w 288"/>
                <a:gd name="T5" fmla="*/ 0 h 3629"/>
                <a:gd name="T6" fmla="*/ 144 w 288"/>
                <a:gd name="T7" fmla="*/ 0 h 3629"/>
                <a:gd name="T8" fmla="*/ 288 w 288"/>
                <a:gd name="T9" fmla="*/ 1814 h 3629"/>
                <a:gd name="T10" fmla="*/ 144 w 288"/>
                <a:gd name="T11" fmla="*/ 3629 h 3629"/>
              </a:gdLst>
              <a:ahLst/>
              <a:cxnLst>
                <a:cxn ang="0">
                  <a:pos x="T0" y="T1"/>
                </a:cxn>
                <a:cxn ang="0">
                  <a:pos x="T2" y="T3"/>
                </a:cxn>
                <a:cxn ang="0">
                  <a:pos x="T4" y="T5"/>
                </a:cxn>
                <a:cxn ang="0">
                  <a:pos x="T6" y="T7"/>
                </a:cxn>
                <a:cxn ang="0">
                  <a:pos x="T8" y="T9"/>
                </a:cxn>
                <a:cxn ang="0">
                  <a:pos x="T10" y="T11"/>
                </a:cxn>
              </a:cxnLst>
              <a:rect l="0" t="0" r="r" b="b"/>
              <a:pathLst>
                <a:path w="288" h="3629">
                  <a:moveTo>
                    <a:pt x="144" y="3629"/>
                  </a:moveTo>
                  <a:cubicBezTo>
                    <a:pt x="64" y="3629"/>
                    <a:pt x="0" y="2816"/>
                    <a:pt x="0" y="1814"/>
                  </a:cubicBezTo>
                  <a:cubicBezTo>
                    <a:pt x="0" y="813"/>
                    <a:pt x="64" y="0"/>
                    <a:pt x="144" y="0"/>
                  </a:cubicBezTo>
                  <a:cubicBezTo>
                    <a:pt x="144" y="0"/>
                    <a:pt x="144" y="0"/>
                    <a:pt x="144" y="0"/>
                  </a:cubicBezTo>
                  <a:cubicBezTo>
                    <a:pt x="223" y="0"/>
                    <a:pt x="288" y="813"/>
                    <a:pt x="288" y="1814"/>
                  </a:cubicBezTo>
                  <a:cubicBezTo>
                    <a:pt x="288" y="2816"/>
                    <a:pt x="223" y="3629"/>
                    <a:pt x="144" y="3629"/>
                  </a:cubicBezTo>
                </a:path>
              </a:pathLst>
            </a:custGeom>
            <a:solidFill>
              <a:srgbClr val="D2C9DE"/>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60" name="Freeform 162">
              <a:extLst>
                <a:ext uri="{FF2B5EF4-FFF2-40B4-BE49-F238E27FC236}">
                  <a16:creationId xmlns:a16="http://schemas.microsoft.com/office/drawing/2014/main" id="{4C8921FE-A93A-47A2-8F10-2293935F1AC0}"/>
                </a:ext>
              </a:extLst>
            </p:cNvPr>
            <p:cNvSpPr>
              <a:spLocks/>
            </p:cNvSpPr>
            <p:nvPr/>
          </p:nvSpPr>
          <p:spPr bwMode="auto">
            <a:xfrm>
              <a:off x="5883275" y="3221038"/>
              <a:ext cx="214312" cy="2709863"/>
            </a:xfrm>
            <a:custGeom>
              <a:avLst/>
              <a:gdLst>
                <a:gd name="T0" fmla="*/ 67 w 135"/>
                <a:gd name="T1" fmla="*/ 1707 h 1707"/>
                <a:gd name="T2" fmla="*/ 0 w 135"/>
                <a:gd name="T3" fmla="*/ 853 h 1707"/>
                <a:gd name="T4" fmla="*/ 67 w 135"/>
                <a:gd name="T5" fmla="*/ 0 h 1707"/>
                <a:gd name="T6" fmla="*/ 67 w 135"/>
                <a:gd name="T7" fmla="*/ 0 h 1707"/>
                <a:gd name="T8" fmla="*/ 135 w 135"/>
                <a:gd name="T9" fmla="*/ 853 h 1707"/>
                <a:gd name="T10" fmla="*/ 67 w 135"/>
                <a:gd name="T11" fmla="*/ 1707 h 1707"/>
              </a:gdLst>
              <a:ahLst/>
              <a:cxnLst>
                <a:cxn ang="0">
                  <a:pos x="T0" y="T1"/>
                </a:cxn>
                <a:cxn ang="0">
                  <a:pos x="T2" y="T3"/>
                </a:cxn>
                <a:cxn ang="0">
                  <a:pos x="T4" y="T5"/>
                </a:cxn>
                <a:cxn ang="0">
                  <a:pos x="T6" y="T7"/>
                </a:cxn>
                <a:cxn ang="0">
                  <a:pos x="T8" y="T9"/>
                </a:cxn>
                <a:cxn ang="0">
                  <a:pos x="T10" y="T11"/>
                </a:cxn>
              </a:cxnLst>
              <a:rect l="0" t="0" r="r" b="b"/>
              <a:pathLst>
                <a:path w="135" h="1707">
                  <a:moveTo>
                    <a:pt x="67" y="1707"/>
                  </a:moveTo>
                  <a:cubicBezTo>
                    <a:pt x="30" y="1707"/>
                    <a:pt x="0" y="1325"/>
                    <a:pt x="0" y="853"/>
                  </a:cubicBezTo>
                  <a:cubicBezTo>
                    <a:pt x="0" y="383"/>
                    <a:pt x="30" y="0"/>
                    <a:pt x="67" y="0"/>
                  </a:cubicBezTo>
                  <a:cubicBezTo>
                    <a:pt x="67" y="0"/>
                    <a:pt x="67" y="0"/>
                    <a:pt x="67" y="0"/>
                  </a:cubicBezTo>
                  <a:cubicBezTo>
                    <a:pt x="104" y="0"/>
                    <a:pt x="135" y="383"/>
                    <a:pt x="135" y="853"/>
                  </a:cubicBezTo>
                  <a:cubicBezTo>
                    <a:pt x="135" y="1325"/>
                    <a:pt x="104" y="1707"/>
                    <a:pt x="67" y="1707"/>
                  </a:cubicBezTo>
                </a:path>
              </a:pathLst>
            </a:cu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161" name="Freeform 163">
              <a:extLst>
                <a:ext uri="{FF2B5EF4-FFF2-40B4-BE49-F238E27FC236}">
                  <a16:creationId xmlns:a16="http://schemas.microsoft.com/office/drawing/2014/main" id="{1299684E-868E-4E77-A89A-42156713F64E}"/>
                </a:ext>
              </a:extLst>
            </p:cNvPr>
            <p:cNvSpPr>
              <a:spLocks/>
            </p:cNvSpPr>
            <p:nvPr/>
          </p:nvSpPr>
          <p:spPr bwMode="auto">
            <a:xfrm>
              <a:off x="5940425" y="3217863"/>
              <a:ext cx="815975" cy="2644775"/>
            </a:xfrm>
            <a:custGeom>
              <a:avLst/>
              <a:gdLst>
                <a:gd name="T0" fmla="*/ 1016 w 1093"/>
                <a:gd name="T1" fmla="*/ 3525 h 3545"/>
                <a:gd name="T2" fmla="*/ 686 w 1093"/>
                <a:gd name="T3" fmla="*/ 1735 h 3545"/>
                <a:gd name="T4" fmla="*/ 77 w 1093"/>
                <a:gd name="T5" fmla="*/ 20 h 3545"/>
                <a:gd name="T6" fmla="*/ 77 w 1093"/>
                <a:gd name="T7" fmla="*/ 20 h 3545"/>
                <a:gd name="T8" fmla="*/ 407 w 1093"/>
                <a:gd name="T9" fmla="*/ 1810 h 3545"/>
                <a:gd name="T10" fmla="*/ 1016 w 1093"/>
                <a:gd name="T11" fmla="*/ 3525 h 3545"/>
              </a:gdLst>
              <a:ahLst/>
              <a:cxnLst>
                <a:cxn ang="0">
                  <a:pos x="T0" y="T1"/>
                </a:cxn>
                <a:cxn ang="0">
                  <a:pos x="T2" y="T3"/>
                </a:cxn>
                <a:cxn ang="0">
                  <a:pos x="T4" y="T5"/>
                </a:cxn>
                <a:cxn ang="0">
                  <a:pos x="T6" y="T7"/>
                </a:cxn>
                <a:cxn ang="0">
                  <a:pos x="T8" y="T9"/>
                </a:cxn>
                <a:cxn ang="0">
                  <a:pos x="T10" y="T11"/>
                </a:cxn>
              </a:cxnLst>
              <a:rect l="0" t="0" r="r" b="b"/>
              <a:pathLst>
                <a:path w="1093" h="3545">
                  <a:moveTo>
                    <a:pt x="1016" y="3525"/>
                  </a:moveTo>
                  <a:cubicBezTo>
                    <a:pt x="1093" y="3504"/>
                    <a:pt x="945" y="2703"/>
                    <a:pt x="686" y="1735"/>
                  </a:cubicBezTo>
                  <a:cubicBezTo>
                    <a:pt x="426" y="767"/>
                    <a:pt x="154" y="0"/>
                    <a:pt x="77" y="20"/>
                  </a:cubicBezTo>
                  <a:cubicBezTo>
                    <a:pt x="77" y="20"/>
                    <a:pt x="77" y="20"/>
                    <a:pt x="77" y="20"/>
                  </a:cubicBezTo>
                  <a:cubicBezTo>
                    <a:pt x="0" y="41"/>
                    <a:pt x="148" y="842"/>
                    <a:pt x="407" y="1810"/>
                  </a:cubicBezTo>
                  <a:cubicBezTo>
                    <a:pt x="667" y="2778"/>
                    <a:pt x="939" y="3545"/>
                    <a:pt x="1016" y="3525"/>
                  </a:cubicBezTo>
                </a:path>
              </a:pathLst>
            </a:custGeom>
            <a:solidFill>
              <a:srgbClr val="CADAA9"/>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62" name="Freeform 164">
              <a:extLst>
                <a:ext uri="{FF2B5EF4-FFF2-40B4-BE49-F238E27FC236}">
                  <a16:creationId xmlns:a16="http://schemas.microsoft.com/office/drawing/2014/main" id="{B8571ADB-984F-4467-95A6-54F3461AC28C}"/>
                </a:ext>
              </a:extLst>
            </p:cNvPr>
            <p:cNvSpPr>
              <a:spLocks/>
            </p:cNvSpPr>
            <p:nvPr/>
          </p:nvSpPr>
          <p:spPr bwMode="auto">
            <a:xfrm>
              <a:off x="5940425" y="3217863"/>
              <a:ext cx="815975" cy="2644775"/>
            </a:xfrm>
            <a:custGeom>
              <a:avLst/>
              <a:gdLst>
                <a:gd name="T0" fmla="*/ 477 w 514"/>
                <a:gd name="T1" fmla="*/ 1657 h 1666"/>
                <a:gd name="T2" fmla="*/ 322 w 514"/>
                <a:gd name="T3" fmla="*/ 815 h 1666"/>
                <a:gd name="T4" fmla="*/ 36 w 514"/>
                <a:gd name="T5" fmla="*/ 9 h 1666"/>
                <a:gd name="T6" fmla="*/ 36 w 514"/>
                <a:gd name="T7" fmla="*/ 9 h 1666"/>
                <a:gd name="T8" fmla="*/ 191 w 514"/>
                <a:gd name="T9" fmla="*/ 851 h 1666"/>
                <a:gd name="T10" fmla="*/ 477 w 514"/>
                <a:gd name="T11" fmla="*/ 1657 h 1666"/>
              </a:gdLst>
              <a:ahLst/>
              <a:cxnLst>
                <a:cxn ang="0">
                  <a:pos x="T0" y="T1"/>
                </a:cxn>
                <a:cxn ang="0">
                  <a:pos x="T2" y="T3"/>
                </a:cxn>
                <a:cxn ang="0">
                  <a:pos x="T4" y="T5"/>
                </a:cxn>
                <a:cxn ang="0">
                  <a:pos x="T6" y="T7"/>
                </a:cxn>
                <a:cxn ang="0">
                  <a:pos x="T8" y="T9"/>
                </a:cxn>
                <a:cxn ang="0">
                  <a:pos x="T10" y="T11"/>
                </a:cxn>
              </a:cxnLst>
              <a:rect l="0" t="0" r="r" b="b"/>
              <a:pathLst>
                <a:path w="514" h="1666">
                  <a:moveTo>
                    <a:pt x="477" y="1657"/>
                  </a:moveTo>
                  <a:cubicBezTo>
                    <a:pt x="514" y="1647"/>
                    <a:pt x="444" y="1271"/>
                    <a:pt x="322" y="815"/>
                  </a:cubicBezTo>
                  <a:cubicBezTo>
                    <a:pt x="200" y="360"/>
                    <a:pt x="72" y="0"/>
                    <a:pt x="36" y="9"/>
                  </a:cubicBezTo>
                  <a:cubicBezTo>
                    <a:pt x="36" y="9"/>
                    <a:pt x="36" y="9"/>
                    <a:pt x="36" y="9"/>
                  </a:cubicBezTo>
                  <a:cubicBezTo>
                    <a:pt x="0" y="19"/>
                    <a:pt x="69" y="396"/>
                    <a:pt x="191" y="851"/>
                  </a:cubicBezTo>
                  <a:cubicBezTo>
                    <a:pt x="313" y="1306"/>
                    <a:pt x="441" y="1666"/>
                    <a:pt x="477" y="1657"/>
                  </a:cubicBezTo>
                </a:path>
              </a:pathLst>
            </a:cu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163" name="Freeform 165">
              <a:extLst>
                <a:ext uri="{FF2B5EF4-FFF2-40B4-BE49-F238E27FC236}">
                  <a16:creationId xmlns:a16="http://schemas.microsoft.com/office/drawing/2014/main" id="{AECE9F4F-40FF-4654-B382-AD80A711E551}"/>
                </a:ext>
              </a:extLst>
            </p:cNvPr>
            <p:cNvSpPr>
              <a:spLocks/>
            </p:cNvSpPr>
            <p:nvPr/>
          </p:nvSpPr>
          <p:spPr bwMode="auto">
            <a:xfrm>
              <a:off x="5949950" y="3189288"/>
              <a:ext cx="1998662" cy="1998663"/>
            </a:xfrm>
            <a:custGeom>
              <a:avLst/>
              <a:gdLst>
                <a:gd name="T0" fmla="*/ 2622 w 2678"/>
                <a:gd name="T1" fmla="*/ 2621 h 2678"/>
                <a:gd name="T2" fmla="*/ 1441 w 2678"/>
                <a:gd name="T3" fmla="*/ 1237 h 2678"/>
                <a:gd name="T4" fmla="*/ 57 w 2678"/>
                <a:gd name="T5" fmla="*/ 56 h 2678"/>
                <a:gd name="T6" fmla="*/ 57 w 2678"/>
                <a:gd name="T7" fmla="*/ 56 h 2678"/>
                <a:gd name="T8" fmla="*/ 1238 w 2678"/>
                <a:gd name="T9" fmla="*/ 1440 h 2678"/>
                <a:gd name="T10" fmla="*/ 2622 w 2678"/>
                <a:gd name="T11" fmla="*/ 2621 h 2678"/>
              </a:gdLst>
              <a:ahLst/>
              <a:cxnLst>
                <a:cxn ang="0">
                  <a:pos x="T0" y="T1"/>
                </a:cxn>
                <a:cxn ang="0">
                  <a:pos x="T2" y="T3"/>
                </a:cxn>
                <a:cxn ang="0">
                  <a:pos x="T4" y="T5"/>
                </a:cxn>
                <a:cxn ang="0">
                  <a:pos x="T6" y="T7"/>
                </a:cxn>
                <a:cxn ang="0">
                  <a:pos x="T8" y="T9"/>
                </a:cxn>
                <a:cxn ang="0">
                  <a:pos x="T10" y="T11"/>
                </a:cxn>
              </a:cxnLst>
              <a:rect l="0" t="0" r="r" b="b"/>
              <a:pathLst>
                <a:path w="2678" h="2678">
                  <a:moveTo>
                    <a:pt x="2622" y="2621"/>
                  </a:moveTo>
                  <a:cubicBezTo>
                    <a:pt x="2678" y="2565"/>
                    <a:pt x="2150" y="1945"/>
                    <a:pt x="1441" y="1237"/>
                  </a:cubicBezTo>
                  <a:cubicBezTo>
                    <a:pt x="733" y="528"/>
                    <a:pt x="113" y="0"/>
                    <a:pt x="57" y="56"/>
                  </a:cubicBezTo>
                  <a:cubicBezTo>
                    <a:pt x="57" y="56"/>
                    <a:pt x="57" y="56"/>
                    <a:pt x="57" y="56"/>
                  </a:cubicBezTo>
                  <a:cubicBezTo>
                    <a:pt x="0" y="112"/>
                    <a:pt x="529" y="732"/>
                    <a:pt x="1238" y="1440"/>
                  </a:cubicBezTo>
                  <a:cubicBezTo>
                    <a:pt x="1946" y="2149"/>
                    <a:pt x="2566" y="2678"/>
                    <a:pt x="2622" y="2621"/>
                  </a:cubicBezTo>
                </a:path>
              </a:pathLst>
            </a:custGeom>
            <a:solidFill>
              <a:srgbClr val="DA9792"/>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64" name="Freeform 166">
              <a:extLst>
                <a:ext uri="{FF2B5EF4-FFF2-40B4-BE49-F238E27FC236}">
                  <a16:creationId xmlns:a16="http://schemas.microsoft.com/office/drawing/2014/main" id="{68DF344C-04CC-4901-8741-FD0D176CA10D}"/>
                </a:ext>
              </a:extLst>
            </p:cNvPr>
            <p:cNvSpPr>
              <a:spLocks/>
            </p:cNvSpPr>
            <p:nvPr/>
          </p:nvSpPr>
          <p:spPr bwMode="auto">
            <a:xfrm>
              <a:off x="5949950" y="3189288"/>
              <a:ext cx="1998662" cy="1998663"/>
            </a:xfrm>
            <a:custGeom>
              <a:avLst/>
              <a:gdLst>
                <a:gd name="T0" fmla="*/ 1233 w 1259"/>
                <a:gd name="T1" fmla="*/ 1233 h 1259"/>
                <a:gd name="T2" fmla="*/ 678 w 1259"/>
                <a:gd name="T3" fmla="*/ 582 h 1259"/>
                <a:gd name="T4" fmla="*/ 27 w 1259"/>
                <a:gd name="T5" fmla="*/ 27 h 1259"/>
                <a:gd name="T6" fmla="*/ 27 w 1259"/>
                <a:gd name="T7" fmla="*/ 27 h 1259"/>
                <a:gd name="T8" fmla="*/ 582 w 1259"/>
                <a:gd name="T9" fmla="*/ 677 h 1259"/>
                <a:gd name="T10" fmla="*/ 1233 w 1259"/>
                <a:gd name="T11" fmla="*/ 1233 h 1259"/>
              </a:gdLst>
              <a:ahLst/>
              <a:cxnLst>
                <a:cxn ang="0">
                  <a:pos x="T0" y="T1"/>
                </a:cxn>
                <a:cxn ang="0">
                  <a:pos x="T2" y="T3"/>
                </a:cxn>
                <a:cxn ang="0">
                  <a:pos x="T4" y="T5"/>
                </a:cxn>
                <a:cxn ang="0">
                  <a:pos x="T6" y="T7"/>
                </a:cxn>
                <a:cxn ang="0">
                  <a:pos x="T8" y="T9"/>
                </a:cxn>
                <a:cxn ang="0">
                  <a:pos x="T10" y="T11"/>
                </a:cxn>
              </a:cxnLst>
              <a:rect l="0" t="0" r="r" b="b"/>
              <a:pathLst>
                <a:path w="1259" h="1259">
                  <a:moveTo>
                    <a:pt x="1233" y="1233"/>
                  </a:moveTo>
                  <a:cubicBezTo>
                    <a:pt x="1259" y="1206"/>
                    <a:pt x="1011" y="915"/>
                    <a:pt x="678" y="582"/>
                  </a:cubicBezTo>
                  <a:cubicBezTo>
                    <a:pt x="345" y="248"/>
                    <a:pt x="54" y="0"/>
                    <a:pt x="27" y="27"/>
                  </a:cubicBezTo>
                  <a:cubicBezTo>
                    <a:pt x="27" y="27"/>
                    <a:pt x="27" y="27"/>
                    <a:pt x="27" y="27"/>
                  </a:cubicBezTo>
                  <a:cubicBezTo>
                    <a:pt x="0" y="53"/>
                    <a:pt x="249" y="344"/>
                    <a:pt x="582" y="677"/>
                  </a:cubicBezTo>
                  <a:cubicBezTo>
                    <a:pt x="915" y="1011"/>
                    <a:pt x="1206" y="1259"/>
                    <a:pt x="1233" y="1233"/>
                  </a:cubicBezTo>
                </a:path>
              </a:pathLst>
            </a:cu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165" name="Freeform 167">
              <a:extLst>
                <a:ext uri="{FF2B5EF4-FFF2-40B4-BE49-F238E27FC236}">
                  <a16:creationId xmlns:a16="http://schemas.microsoft.com/office/drawing/2014/main" id="{22D80B59-48C9-43F3-A049-3BD731257559}"/>
                </a:ext>
              </a:extLst>
            </p:cNvPr>
            <p:cNvSpPr>
              <a:spLocks noEditPoints="1"/>
            </p:cNvSpPr>
            <p:nvPr/>
          </p:nvSpPr>
          <p:spPr bwMode="auto">
            <a:xfrm>
              <a:off x="4827588" y="3841750"/>
              <a:ext cx="2295525" cy="893763"/>
            </a:xfrm>
            <a:custGeom>
              <a:avLst/>
              <a:gdLst>
                <a:gd name="T0" fmla="*/ 54 w 3078"/>
                <a:gd name="T1" fmla="*/ 140 h 1196"/>
                <a:gd name="T2" fmla="*/ 105 w 3078"/>
                <a:gd name="T3" fmla="*/ 331 h 1196"/>
                <a:gd name="T4" fmla="*/ 61 w 3078"/>
                <a:gd name="T5" fmla="*/ 346 h 1196"/>
                <a:gd name="T6" fmla="*/ 8 w 3078"/>
                <a:gd name="T7" fmla="*/ 143 h 1196"/>
                <a:gd name="T8" fmla="*/ 22 w 3078"/>
                <a:gd name="T9" fmla="*/ 0 h 1196"/>
                <a:gd name="T10" fmla="*/ 209 w 3078"/>
                <a:gd name="T11" fmla="*/ 530 h 1196"/>
                <a:gd name="T12" fmla="*/ 303 w 3078"/>
                <a:gd name="T13" fmla="*/ 653 h 1196"/>
                <a:gd name="T14" fmla="*/ 419 w 3078"/>
                <a:gd name="T15" fmla="*/ 763 h 1196"/>
                <a:gd name="T16" fmla="*/ 390 w 3078"/>
                <a:gd name="T17" fmla="*/ 799 h 1196"/>
                <a:gd name="T18" fmla="*/ 268 w 3078"/>
                <a:gd name="T19" fmla="*/ 682 h 1196"/>
                <a:gd name="T20" fmla="*/ 170 w 3078"/>
                <a:gd name="T21" fmla="*/ 555 h 1196"/>
                <a:gd name="T22" fmla="*/ 209 w 3078"/>
                <a:gd name="T23" fmla="*/ 530 h 1196"/>
                <a:gd name="T24" fmla="*/ 712 w 3078"/>
                <a:gd name="T25" fmla="*/ 958 h 1196"/>
                <a:gd name="T26" fmla="*/ 888 w 3078"/>
                <a:gd name="T27" fmla="*/ 1034 h 1196"/>
                <a:gd name="T28" fmla="*/ 873 w 3078"/>
                <a:gd name="T29" fmla="*/ 1078 h 1196"/>
                <a:gd name="T30" fmla="*/ 689 w 3078"/>
                <a:gd name="T31" fmla="*/ 999 h 1196"/>
                <a:gd name="T32" fmla="*/ 570 w 3078"/>
                <a:gd name="T33" fmla="*/ 906 h 1196"/>
                <a:gd name="T34" fmla="*/ 1107 w 3078"/>
                <a:gd name="T35" fmla="*/ 1101 h 1196"/>
                <a:gd name="T36" fmla="*/ 1254 w 3078"/>
                <a:gd name="T37" fmla="*/ 1130 h 1196"/>
                <a:gd name="T38" fmla="*/ 1420 w 3078"/>
                <a:gd name="T39" fmla="*/ 1147 h 1196"/>
                <a:gd name="T40" fmla="*/ 1419 w 3078"/>
                <a:gd name="T41" fmla="*/ 1193 h 1196"/>
                <a:gd name="T42" fmla="*/ 1245 w 3078"/>
                <a:gd name="T43" fmla="*/ 1175 h 1196"/>
                <a:gd name="T44" fmla="*/ 1095 w 3078"/>
                <a:gd name="T45" fmla="*/ 1145 h 1196"/>
                <a:gd name="T46" fmla="*/ 1107 w 3078"/>
                <a:gd name="T47" fmla="*/ 1101 h 1196"/>
                <a:gd name="T48" fmla="*/ 1691 w 3078"/>
                <a:gd name="T49" fmla="*/ 1148 h 1196"/>
                <a:gd name="T50" fmla="*/ 1943 w 3078"/>
                <a:gd name="T51" fmla="*/ 1116 h 1196"/>
                <a:gd name="T52" fmla="*/ 1992 w 3078"/>
                <a:gd name="T53" fmla="*/ 1128 h 1196"/>
                <a:gd name="T54" fmla="*/ 1950 w 3078"/>
                <a:gd name="T55" fmla="*/ 1161 h 1196"/>
                <a:gd name="T56" fmla="*/ 1692 w 3078"/>
                <a:gd name="T57" fmla="*/ 1194 h 1196"/>
                <a:gd name="T58" fmla="*/ 1627 w 3078"/>
                <a:gd name="T59" fmla="*/ 1173 h 1196"/>
                <a:gd name="T60" fmla="*/ 2184 w 3078"/>
                <a:gd name="T61" fmla="*/ 1052 h 1196"/>
                <a:gd name="T62" fmla="*/ 2398 w 3078"/>
                <a:gd name="T63" fmla="*/ 963 h 1196"/>
                <a:gd name="T64" fmla="*/ 2506 w 3078"/>
                <a:gd name="T65" fmla="*/ 931 h 1196"/>
                <a:gd name="T66" fmla="*/ 2417 w 3078"/>
                <a:gd name="T67" fmla="*/ 1005 h 1196"/>
                <a:gd name="T68" fmla="*/ 2200 w 3078"/>
                <a:gd name="T69" fmla="*/ 1095 h 1196"/>
                <a:gd name="T70" fmla="*/ 2184 w 3078"/>
                <a:gd name="T71" fmla="*/ 1052 h 1196"/>
                <a:gd name="T72" fmla="*/ 2680 w 3078"/>
                <a:gd name="T73" fmla="*/ 782 h 1196"/>
                <a:gd name="T74" fmla="*/ 2832 w 3078"/>
                <a:gd name="T75" fmla="*/ 635 h 1196"/>
                <a:gd name="T76" fmla="*/ 2915 w 3078"/>
                <a:gd name="T77" fmla="*/ 565 h 1196"/>
                <a:gd name="T78" fmla="*/ 2865 w 3078"/>
                <a:gd name="T79" fmla="*/ 666 h 1196"/>
                <a:gd name="T80" fmla="*/ 2707 w 3078"/>
                <a:gd name="T81" fmla="*/ 819 h 1196"/>
                <a:gd name="T82" fmla="*/ 2658 w 3078"/>
                <a:gd name="T83" fmla="*/ 827 h 1196"/>
                <a:gd name="T84" fmla="*/ 2996 w 3078"/>
                <a:gd name="T85" fmla="*/ 377 h 1196"/>
                <a:gd name="T86" fmla="*/ 3060 w 3078"/>
                <a:gd name="T87" fmla="*/ 274 h 1196"/>
                <a:gd name="T88" fmla="*/ 3039 w 3078"/>
                <a:gd name="T89" fmla="*/ 393 h 1196"/>
                <a:gd name="T90" fmla="*/ 2996 w 3078"/>
                <a:gd name="T91" fmla="*/ 377 h 1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78" h="1196">
                  <a:moveTo>
                    <a:pt x="46" y="22"/>
                  </a:moveTo>
                  <a:lnTo>
                    <a:pt x="54" y="140"/>
                  </a:lnTo>
                  <a:lnTo>
                    <a:pt x="77" y="251"/>
                  </a:lnTo>
                  <a:lnTo>
                    <a:pt x="105" y="331"/>
                  </a:lnTo>
                  <a:cubicBezTo>
                    <a:pt x="109" y="343"/>
                    <a:pt x="102" y="356"/>
                    <a:pt x="90" y="361"/>
                  </a:cubicBezTo>
                  <a:cubicBezTo>
                    <a:pt x="78" y="365"/>
                    <a:pt x="65" y="358"/>
                    <a:pt x="61" y="346"/>
                  </a:cubicBezTo>
                  <a:lnTo>
                    <a:pt x="32" y="260"/>
                  </a:lnTo>
                  <a:lnTo>
                    <a:pt x="8" y="143"/>
                  </a:lnTo>
                  <a:lnTo>
                    <a:pt x="0" y="25"/>
                  </a:lnTo>
                  <a:cubicBezTo>
                    <a:pt x="0" y="12"/>
                    <a:pt x="9" y="1"/>
                    <a:pt x="22" y="0"/>
                  </a:cubicBezTo>
                  <a:cubicBezTo>
                    <a:pt x="35" y="0"/>
                    <a:pt x="46" y="9"/>
                    <a:pt x="46" y="22"/>
                  </a:cubicBezTo>
                  <a:close/>
                  <a:moveTo>
                    <a:pt x="209" y="530"/>
                  </a:moveTo>
                  <a:lnTo>
                    <a:pt x="228" y="560"/>
                  </a:lnTo>
                  <a:lnTo>
                    <a:pt x="303" y="653"/>
                  </a:lnTo>
                  <a:lnTo>
                    <a:pt x="391" y="740"/>
                  </a:lnTo>
                  <a:lnTo>
                    <a:pt x="419" y="763"/>
                  </a:lnTo>
                  <a:cubicBezTo>
                    <a:pt x="429" y="772"/>
                    <a:pt x="430" y="786"/>
                    <a:pt x="422" y="796"/>
                  </a:cubicBezTo>
                  <a:cubicBezTo>
                    <a:pt x="414" y="806"/>
                    <a:pt x="399" y="807"/>
                    <a:pt x="390" y="799"/>
                  </a:cubicBezTo>
                  <a:lnTo>
                    <a:pt x="358" y="773"/>
                  </a:lnTo>
                  <a:lnTo>
                    <a:pt x="268" y="682"/>
                  </a:lnTo>
                  <a:lnTo>
                    <a:pt x="189" y="585"/>
                  </a:lnTo>
                  <a:lnTo>
                    <a:pt x="170" y="555"/>
                  </a:lnTo>
                  <a:cubicBezTo>
                    <a:pt x="163" y="544"/>
                    <a:pt x="166" y="530"/>
                    <a:pt x="177" y="523"/>
                  </a:cubicBezTo>
                  <a:cubicBezTo>
                    <a:pt x="188" y="516"/>
                    <a:pt x="202" y="519"/>
                    <a:pt x="209" y="530"/>
                  </a:cubicBezTo>
                  <a:close/>
                  <a:moveTo>
                    <a:pt x="601" y="897"/>
                  </a:moveTo>
                  <a:lnTo>
                    <a:pt x="712" y="958"/>
                  </a:lnTo>
                  <a:lnTo>
                    <a:pt x="837" y="1016"/>
                  </a:lnTo>
                  <a:lnTo>
                    <a:pt x="888" y="1034"/>
                  </a:lnTo>
                  <a:cubicBezTo>
                    <a:pt x="900" y="1039"/>
                    <a:pt x="907" y="1052"/>
                    <a:pt x="902" y="1064"/>
                  </a:cubicBezTo>
                  <a:cubicBezTo>
                    <a:pt x="898" y="1076"/>
                    <a:pt x="885" y="1082"/>
                    <a:pt x="873" y="1078"/>
                  </a:cubicBezTo>
                  <a:lnTo>
                    <a:pt x="818" y="1057"/>
                  </a:lnTo>
                  <a:lnTo>
                    <a:pt x="689" y="999"/>
                  </a:lnTo>
                  <a:lnTo>
                    <a:pt x="579" y="937"/>
                  </a:lnTo>
                  <a:cubicBezTo>
                    <a:pt x="568" y="931"/>
                    <a:pt x="564" y="917"/>
                    <a:pt x="570" y="906"/>
                  </a:cubicBezTo>
                  <a:cubicBezTo>
                    <a:pt x="576" y="894"/>
                    <a:pt x="590" y="890"/>
                    <a:pt x="601" y="897"/>
                  </a:cubicBezTo>
                  <a:close/>
                  <a:moveTo>
                    <a:pt x="1107" y="1101"/>
                  </a:moveTo>
                  <a:lnTo>
                    <a:pt x="1108" y="1101"/>
                  </a:lnTo>
                  <a:lnTo>
                    <a:pt x="1254" y="1130"/>
                  </a:lnTo>
                  <a:lnTo>
                    <a:pt x="1405" y="1147"/>
                  </a:lnTo>
                  <a:lnTo>
                    <a:pt x="1420" y="1147"/>
                  </a:lnTo>
                  <a:cubicBezTo>
                    <a:pt x="1433" y="1148"/>
                    <a:pt x="1443" y="1158"/>
                    <a:pt x="1442" y="1171"/>
                  </a:cubicBezTo>
                  <a:cubicBezTo>
                    <a:pt x="1442" y="1184"/>
                    <a:pt x="1431" y="1194"/>
                    <a:pt x="1419" y="1193"/>
                  </a:cubicBezTo>
                  <a:lnTo>
                    <a:pt x="1400" y="1192"/>
                  </a:lnTo>
                  <a:lnTo>
                    <a:pt x="1245" y="1175"/>
                  </a:lnTo>
                  <a:lnTo>
                    <a:pt x="1096" y="1146"/>
                  </a:lnTo>
                  <a:lnTo>
                    <a:pt x="1095" y="1145"/>
                  </a:lnTo>
                  <a:cubicBezTo>
                    <a:pt x="1082" y="1142"/>
                    <a:pt x="1075" y="1129"/>
                    <a:pt x="1079" y="1117"/>
                  </a:cubicBezTo>
                  <a:cubicBezTo>
                    <a:pt x="1082" y="1105"/>
                    <a:pt x="1094" y="1097"/>
                    <a:pt x="1107" y="1101"/>
                  </a:cubicBezTo>
                  <a:close/>
                  <a:moveTo>
                    <a:pt x="1649" y="1150"/>
                  </a:moveTo>
                  <a:lnTo>
                    <a:pt x="1691" y="1148"/>
                  </a:lnTo>
                  <a:lnTo>
                    <a:pt x="1818" y="1136"/>
                  </a:lnTo>
                  <a:lnTo>
                    <a:pt x="1943" y="1116"/>
                  </a:lnTo>
                  <a:lnTo>
                    <a:pt x="1964" y="1111"/>
                  </a:lnTo>
                  <a:cubicBezTo>
                    <a:pt x="1977" y="1108"/>
                    <a:pt x="1989" y="1116"/>
                    <a:pt x="1992" y="1128"/>
                  </a:cubicBezTo>
                  <a:cubicBezTo>
                    <a:pt x="1995" y="1140"/>
                    <a:pt x="1987" y="1153"/>
                    <a:pt x="1975" y="1156"/>
                  </a:cubicBezTo>
                  <a:lnTo>
                    <a:pt x="1950" y="1161"/>
                  </a:lnTo>
                  <a:lnTo>
                    <a:pt x="1823" y="1181"/>
                  </a:lnTo>
                  <a:lnTo>
                    <a:pt x="1692" y="1194"/>
                  </a:lnTo>
                  <a:lnTo>
                    <a:pt x="1650" y="1196"/>
                  </a:lnTo>
                  <a:cubicBezTo>
                    <a:pt x="1638" y="1196"/>
                    <a:pt x="1627" y="1186"/>
                    <a:pt x="1627" y="1173"/>
                  </a:cubicBezTo>
                  <a:cubicBezTo>
                    <a:pt x="1626" y="1161"/>
                    <a:pt x="1636" y="1150"/>
                    <a:pt x="1649" y="1150"/>
                  </a:cubicBezTo>
                  <a:close/>
                  <a:moveTo>
                    <a:pt x="2184" y="1052"/>
                  </a:moveTo>
                  <a:lnTo>
                    <a:pt x="2291" y="1012"/>
                  </a:lnTo>
                  <a:lnTo>
                    <a:pt x="2398" y="963"/>
                  </a:lnTo>
                  <a:lnTo>
                    <a:pt x="2475" y="922"/>
                  </a:lnTo>
                  <a:cubicBezTo>
                    <a:pt x="2486" y="916"/>
                    <a:pt x="2500" y="920"/>
                    <a:pt x="2506" y="931"/>
                  </a:cubicBezTo>
                  <a:cubicBezTo>
                    <a:pt x="2512" y="942"/>
                    <a:pt x="2508" y="956"/>
                    <a:pt x="2497" y="962"/>
                  </a:cubicBezTo>
                  <a:lnTo>
                    <a:pt x="2417" y="1005"/>
                  </a:lnTo>
                  <a:lnTo>
                    <a:pt x="2307" y="1055"/>
                  </a:lnTo>
                  <a:lnTo>
                    <a:pt x="2200" y="1095"/>
                  </a:lnTo>
                  <a:cubicBezTo>
                    <a:pt x="2188" y="1100"/>
                    <a:pt x="2175" y="1093"/>
                    <a:pt x="2170" y="1082"/>
                  </a:cubicBezTo>
                  <a:cubicBezTo>
                    <a:pt x="2166" y="1070"/>
                    <a:pt x="2172" y="1056"/>
                    <a:pt x="2184" y="1052"/>
                  </a:cubicBezTo>
                  <a:close/>
                  <a:moveTo>
                    <a:pt x="2663" y="795"/>
                  </a:moveTo>
                  <a:lnTo>
                    <a:pt x="2680" y="782"/>
                  </a:lnTo>
                  <a:lnTo>
                    <a:pt x="2759" y="711"/>
                  </a:lnTo>
                  <a:lnTo>
                    <a:pt x="2832" y="635"/>
                  </a:lnTo>
                  <a:lnTo>
                    <a:pt x="2883" y="569"/>
                  </a:lnTo>
                  <a:cubicBezTo>
                    <a:pt x="2891" y="559"/>
                    <a:pt x="2905" y="557"/>
                    <a:pt x="2915" y="565"/>
                  </a:cubicBezTo>
                  <a:cubicBezTo>
                    <a:pt x="2925" y="573"/>
                    <a:pt x="2927" y="587"/>
                    <a:pt x="2919" y="597"/>
                  </a:cubicBezTo>
                  <a:lnTo>
                    <a:pt x="2865" y="666"/>
                  </a:lnTo>
                  <a:lnTo>
                    <a:pt x="2790" y="746"/>
                  </a:lnTo>
                  <a:lnTo>
                    <a:pt x="2707" y="819"/>
                  </a:lnTo>
                  <a:lnTo>
                    <a:pt x="2690" y="832"/>
                  </a:lnTo>
                  <a:cubicBezTo>
                    <a:pt x="2680" y="839"/>
                    <a:pt x="2666" y="837"/>
                    <a:pt x="2658" y="827"/>
                  </a:cubicBezTo>
                  <a:cubicBezTo>
                    <a:pt x="2650" y="817"/>
                    <a:pt x="2652" y="802"/>
                    <a:pt x="2663" y="795"/>
                  </a:cubicBezTo>
                  <a:close/>
                  <a:moveTo>
                    <a:pt x="2996" y="377"/>
                  </a:moveTo>
                  <a:lnTo>
                    <a:pt x="3030" y="287"/>
                  </a:lnTo>
                  <a:cubicBezTo>
                    <a:pt x="3034" y="275"/>
                    <a:pt x="3048" y="269"/>
                    <a:pt x="3060" y="274"/>
                  </a:cubicBezTo>
                  <a:cubicBezTo>
                    <a:pt x="3072" y="278"/>
                    <a:pt x="3078" y="292"/>
                    <a:pt x="3073" y="304"/>
                  </a:cubicBezTo>
                  <a:lnTo>
                    <a:pt x="3039" y="393"/>
                  </a:lnTo>
                  <a:cubicBezTo>
                    <a:pt x="3035" y="405"/>
                    <a:pt x="3021" y="411"/>
                    <a:pt x="3009" y="406"/>
                  </a:cubicBezTo>
                  <a:cubicBezTo>
                    <a:pt x="2998" y="402"/>
                    <a:pt x="2992" y="389"/>
                    <a:pt x="2996" y="377"/>
                  </a:cubicBezTo>
                  <a:close/>
                </a:path>
              </a:pathLst>
            </a:custGeom>
            <a:solidFill>
              <a:srgbClr val="000000"/>
            </a:solidFill>
            <a:ln w="12700"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en-GB" dirty="0"/>
            </a:p>
          </p:txBody>
        </p:sp>
        <p:sp>
          <p:nvSpPr>
            <p:cNvPr id="166" name="Freeform 168">
              <a:extLst>
                <a:ext uri="{FF2B5EF4-FFF2-40B4-BE49-F238E27FC236}">
                  <a16:creationId xmlns:a16="http://schemas.microsoft.com/office/drawing/2014/main" id="{FC35FA9E-0EC0-4E63-BCC2-D734AADF6464}"/>
                </a:ext>
              </a:extLst>
            </p:cNvPr>
            <p:cNvSpPr>
              <a:spLocks/>
            </p:cNvSpPr>
            <p:nvPr/>
          </p:nvSpPr>
          <p:spPr bwMode="auto">
            <a:xfrm>
              <a:off x="7027863" y="3859213"/>
              <a:ext cx="146050" cy="233363"/>
            </a:xfrm>
            <a:custGeom>
              <a:avLst/>
              <a:gdLst>
                <a:gd name="T0" fmla="*/ 0 w 92"/>
                <a:gd name="T1" fmla="*/ 132 h 147"/>
                <a:gd name="T2" fmla="*/ 68 w 92"/>
                <a:gd name="T3" fmla="*/ 0 h 147"/>
                <a:gd name="T4" fmla="*/ 92 w 92"/>
                <a:gd name="T5" fmla="*/ 147 h 147"/>
                <a:gd name="T6" fmla="*/ 0 w 92"/>
                <a:gd name="T7" fmla="*/ 132 h 147"/>
              </a:gdLst>
              <a:ahLst/>
              <a:cxnLst>
                <a:cxn ang="0">
                  <a:pos x="T0" y="T1"/>
                </a:cxn>
                <a:cxn ang="0">
                  <a:pos x="T2" y="T3"/>
                </a:cxn>
                <a:cxn ang="0">
                  <a:pos x="T4" y="T5"/>
                </a:cxn>
                <a:cxn ang="0">
                  <a:pos x="T6" y="T7"/>
                </a:cxn>
              </a:cxnLst>
              <a:rect l="0" t="0" r="r" b="b"/>
              <a:pathLst>
                <a:path w="92" h="147">
                  <a:moveTo>
                    <a:pt x="0" y="132"/>
                  </a:moveTo>
                  <a:lnTo>
                    <a:pt x="68" y="0"/>
                  </a:lnTo>
                  <a:lnTo>
                    <a:pt x="92" y="147"/>
                  </a:lnTo>
                  <a:lnTo>
                    <a:pt x="0" y="1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spTree>
    <p:extLst>
      <p:ext uri="{BB962C8B-B14F-4D97-AF65-F5344CB8AC3E}">
        <p14:creationId xmlns:p14="http://schemas.microsoft.com/office/powerpoint/2010/main" val="1773640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DB84CC-4891-4514-99D5-45E48F4461A6}"/>
              </a:ext>
            </a:extLst>
          </p:cNvPr>
          <p:cNvSpPr>
            <a:spLocks noGrp="1"/>
          </p:cNvSpPr>
          <p:nvPr>
            <p:ph type="title"/>
          </p:nvPr>
        </p:nvSpPr>
        <p:spPr>
          <a:xfrm>
            <a:off x="289559" y="288123"/>
            <a:ext cx="11665017" cy="597401"/>
          </a:xfrm>
        </p:spPr>
        <p:txBody>
          <a:bodyPr>
            <a:normAutofit fontScale="90000"/>
          </a:bodyPr>
          <a:lstStyle/>
          <a:p>
            <a:r>
              <a:rPr lang="en-GB" dirty="0"/>
              <a:t>The OTA opportunity for 5G @ FR2</a:t>
            </a:r>
            <a:br>
              <a:rPr lang="en-GB" dirty="0"/>
            </a:br>
            <a:r>
              <a:rPr lang="en-GB" dirty="0"/>
              <a:t>RRM – beam refinement</a:t>
            </a:r>
          </a:p>
        </p:txBody>
      </p:sp>
      <p:sp>
        <p:nvSpPr>
          <p:cNvPr id="3" name="Content Placeholder 2">
            <a:extLst>
              <a:ext uri="{FF2B5EF4-FFF2-40B4-BE49-F238E27FC236}">
                <a16:creationId xmlns:a16="http://schemas.microsoft.com/office/drawing/2014/main" id="{31074F2F-CB72-4AC3-9E51-BBCC083068E5}"/>
              </a:ext>
            </a:extLst>
          </p:cNvPr>
          <p:cNvSpPr>
            <a:spLocks noGrp="1"/>
          </p:cNvSpPr>
          <p:nvPr>
            <p:ph idx="1"/>
          </p:nvPr>
        </p:nvSpPr>
        <p:spPr>
          <a:xfrm>
            <a:off x="289560" y="1375892"/>
            <a:ext cx="11665016" cy="5111168"/>
          </a:xfrm>
        </p:spPr>
        <p:txBody>
          <a:bodyPr>
            <a:normAutofit/>
          </a:bodyPr>
          <a:lstStyle/>
          <a:p>
            <a:r>
              <a:rPr lang="en-GB" dirty="0"/>
              <a:t>Following on from initial access will be the need to define requirements for beam refinement so the link can be maintained in connected mode</a:t>
            </a:r>
          </a:p>
          <a:p>
            <a:r>
              <a:rPr lang="en-GB" dirty="0"/>
              <a:t>This will include the need to spatially monitor adjacent cells and define handover criteria where space is the critical domain – not just signal level as was the case @ FR1</a:t>
            </a:r>
          </a:p>
          <a:p>
            <a:r>
              <a:rPr lang="en-GB" dirty="0"/>
              <a:t>Performance requirements in this area need to include sufficient random elements to ensure UE’s are not designed to pass a narrow set of predictable scenarios</a:t>
            </a:r>
          </a:p>
          <a:p>
            <a:r>
              <a:rPr lang="en-GB" dirty="0"/>
              <a:t>In addition to the spatial evolution of the network due to travel – which will be significant given the expected smaller geometries – the UE’s orientation towards the network is also an important variable</a:t>
            </a:r>
          </a:p>
          <a:p>
            <a:r>
              <a:rPr lang="en-GB" dirty="0"/>
              <a:t>Test environments for beam refinement will need far fewer directions than for initial access but the  AoA will need to evolve based on travel</a:t>
            </a:r>
          </a:p>
        </p:txBody>
      </p:sp>
    </p:spTree>
    <p:extLst>
      <p:ext uri="{BB962C8B-B14F-4D97-AF65-F5344CB8AC3E}">
        <p14:creationId xmlns:p14="http://schemas.microsoft.com/office/powerpoint/2010/main" val="27683179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EB26B3-E24E-468F-A6B0-C828A2D962D3}"/>
              </a:ext>
            </a:extLst>
          </p:cNvPr>
          <p:cNvSpPr>
            <a:spLocks noGrp="1"/>
          </p:cNvSpPr>
          <p:nvPr>
            <p:ph type="title"/>
          </p:nvPr>
        </p:nvSpPr>
        <p:spPr/>
        <p:txBody>
          <a:bodyPr/>
          <a:lstStyle/>
          <a:p>
            <a:r>
              <a:rPr lang="en-GB" dirty="0"/>
              <a:t>Summary</a:t>
            </a:r>
          </a:p>
        </p:txBody>
      </p:sp>
      <p:sp>
        <p:nvSpPr>
          <p:cNvPr id="3" name="Content Placeholder 2">
            <a:extLst>
              <a:ext uri="{FF2B5EF4-FFF2-40B4-BE49-F238E27FC236}">
                <a16:creationId xmlns:a16="http://schemas.microsoft.com/office/drawing/2014/main" id="{9C21FB68-2D90-4589-B110-B3AA8679EA78}"/>
              </a:ext>
            </a:extLst>
          </p:cNvPr>
          <p:cNvSpPr>
            <a:spLocks noGrp="1"/>
          </p:cNvSpPr>
          <p:nvPr>
            <p:ph idx="1"/>
          </p:nvPr>
        </p:nvSpPr>
        <p:spPr/>
        <p:txBody>
          <a:bodyPr>
            <a:normAutofit fontScale="92500" lnSpcReduction="20000"/>
          </a:bodyPr>
          <a:lstStyle/>
          <a:p>
            <a:r>
              <a:rPr lang="en-GB" dirty="0"/>
              <a:t>The need for OTA requirements and validation has been steadily growing since the early days of 3G</a:t>
            </a:r>
          </a:p>
          <a:p>
            <a:r>
              <a:rPr lang="en-GB" dirty="0"/>
              <a:t>The 3GPP OTA requirements have not kept up with the growing sophistication of the air interface, which increasingly relies on exploiting the spatial domain</a:t>
            </a:r>
          </a:p>
          <a:p>
            <a:r>
              <a:rPr lang="en-GB" dirty="0"/>
              <a:t>At FR1, the opportunity is to specify requirements that demonstrate the OTA performance and value of the many new features introduced since |release 8</a:t>
            </a:r>
          </a:p>
          <a:p>
            <a:r>
              <a:rPr lang="en-GB" dirty="0"/>
              <a:t>At FR2 the big new issue is the spatial domain</a:t>
            </a:r>
          </a:p>
          <a:p>
            <a:r>
              <a:rPr lang="en-GB" dirty="0"/>
              <a:t>Signals will have very narrow beamwidth, and spatial dynamics due to movement in the network will make establishing and maintaining a reliable link much harder than was ever the case @ FR1</a:t>
            </a:r>
          </a:p>
          <a:p>
            <a:r>
              <a:rPr lang="en-GB" dirty="0"/>
              <a:t>For FR2 mobile communications to be reliable, this new spatial environment needs to be sufficiently specified and tested or the result will be poor user experience</a:t>
            </a:r>
          </a:p>
          <a:p>
            <a:r>
              <a:rPr lang="en-GB" dirty="0"/>
              <a:t>Support for the SID in [1] is requested</a:t>
            </a:r>
          </a:p>
          <a:p>
            <a:r>
              <a:rPr lang="en-GB" dirty="0"/>
              <a:t>Further reading can be found in the references [2] – [4]</a:t>
            </a:r>
          </a:p>
        </p:txBody>
      </p:sp>
    </p:spTree>
    <p:extLst>
      <p:ext uri="{BB962C8B-B14F-4D97-AF65-F5344CB8AC3E}">
        <p14:creationId xmlns:p14="http://schemas.microsoft.com/office/powerpoint/2010/main" val="35003348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8B5B8F-3538-4B6C-A9F0-D5862BCA0093}"/>
              </a:ext>
            </a:extLst>
          </p:cNvPr>
          <p:cNvSpPr>
            <a:spLocks noGrp="1"/>
          </p:cNvSpPr>
          <p:nvPr>
            <p:ph type="title"/>
          </p:nvPr>
        </p:nvSpPr>
        <p:spPr/>
        <p:txBody>
          <a:bodyPr/>
          <a:lstStyle/>
          <a:p>
            <a:r>
              <a:rPr lang="en-GB" dirty="0"/>
              <a:t>References</a:t>
            </a:r>
          </a:p>
        </p:txBody>
      </p:sp>
      <p:sp>
        <p:nvSpPr>
          <p:cNvPr id="3" name="Content Placeholder 2">
            <a:extLst>
              <a:ext uri="{FF2B5EF4-FFF2-40B4-BE49-F238E27FC236}">
                <a16:creationId xmlns:a16="http://schemas.microsoft.com/office/drawing/2014/main" id="{F5ED8515-7AC4-4A55-B825-092A476265F0}"/>
              </a:ext>
            </a:extLst>
          </p:cNvPr>
          <p:cNvSpPr>
            <a:spLocks noGrp="1"/>
          </p:cNvSpPr>
          <p:nvPr>
            <p:ph idx="1"/>
          </p:nvPr>
        </p:nvSpPr>
        <p:spPr/>
        <p:txBody>
          <a:bodyPr>
            <a:normAutofit/>
          </a:bodyPr>
          <a:lstStyle/>
          <a:p>
            <a:pPr marL="461963" indent="-461963">
              <a:buNone/>
            </a:pPr>
            <a:r>
              <a:rPr lang="en-GB" sz="1800" dirty="0"/>
              <a:t>[1]	</a:t>
            </a:r>
            <a:r>
              <a:rPr lang="en-US" sz="1800" dirty="0"/>
              <a:t>RP-181026 “New SID on Study on radiated test methodology for the verification of multi-antenna reception performance of NR </a:t>
            </a:r>
            <a:r>
              <a:rPr lang="en-US" sz="1800" dirty="0" err="1"/>
              <a:t>Ues</a:t>
            </a:r>
            <a:r>
              <a:rPr lang="en-US" sz="1800" dirty="0"/>
              <a:t>”</a:t>
            </a:r>
          </a:p>
          <a:p>
            <a:pPr marL="461963" indent="-461963">
              <a:buNone/>
            </a:pPr>
            <a:r>
              <a:rPr lang="en-US" sz="1800" dirty="0"/>
              <a:t>[2]	</a:t>
            </a:r>
            <a:r>
              <a:rPr lang="en-GB" sz="1800" dirty="0"/>
              <a:t>IEEE ComSoc </a:t>
            </a:r>
            <a:r>
              <a:rPr lang="en-GB" sz="1800" dirty="0">
                <a:hlinkClick r:id="rId2"/>
              </a:rPr>
              <a:t>Making 5G Work – Capacity Growth and RF Aspects</a:t>
            </a:r>
            <a:endParaRPr lang="en-GB" sz="1800" dirty="0"/>
          </a:p>
          <a:p>
            <a:pPr marL="461963" indent="-461963">
              <a:buNone/>
            </a:pPr>
            <a:r>
              <a:rPr lang="en-GB" sz="1800" dirty="0"/>
              <a:t>[3]	IEEE ComSoc </a:t>
            </a:r>
            <a:r>
              <a:rPr lang="en-GB" sz="1800" dirty="0">
                <a:hlinkClick r:id="rId3"/>
              </a:rPr>
              <a:t>Making 5G Work – Data Throughput and Radio Resource management</a:t>
            </a:r>
            <a:endParaRPr lang="en-GB" sz="1800" dirty="0"/>
          </a:p>
          <a:p>
            <a:pPr marL="461963" indent="-461963">
              <a:buNone/>
            </a:pPr>
            <a:r>
              <a:rPr lang="en-GB" sz="1800" dirty="0"/>
              <a:t>[4]	COST IRACON IC1504 TD(18)07051 </a:t>
            </a:r>
            <a:r>
              <a:rPr lang="en-US" sz="1800" dirty="0"/>
              <a:t>Next steps in channel modelling and OTA test methods for 5G</a:t>
            </a:r>
          </a:p>
        </p:txBody>
      </p:sp>
    </p:spTree>
    <p:extLst>
      <p:ext uri="{BB962C8B-B14F-4D97-AF65-F5344CB8AC3E}">
        <p14:creationId xmlns:p14="http://schemas.microsoft.com/office/powerpoint/2010/main" val="24178159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DB84CC-4891-4514-99D5-45E48F4461A6}"/>
              </a:ext>
            </a:extLst>
          </p:cNvPr>
          <p:cNvSpPr>
            <a:spLocks noGrp="1"/>
          </p:cNvSpPr>
          <p:nvPr>
            <p:ph type="title"/>
          </p:nvPr>
        </p:nvSpPr>
        <p:spPr/>
        <p:txBody>
          <a:bodyPr>
            <a:normAutofit fontScale="90000"/>
          </a:bodyPr>
          <a:lstStyle/>
          <a:p>
            <a:r>
              <a:rPr lang="en-GB" dirty="0"/>
              <a:t>The problem – basic antenna efficiency has been getting worse for years</a:t>
            </a:r>
          </a:p>
        </p:txBody>
      </p:sp>
      <p:grpSp>
        <p:nvGrpSpPr>
          <p:cNvPr id="4" name="Group 3">
            <a:extLst>
              <a:ext uri="{FF2B5EF4-FFF2-40B4-BE49-F238E27FC236}">
                <a16:creationId xmlns:a16="http://schemas.microsoft.com/office/drawing/2014/main" id="{04975F42-21F6-4A6C-A56F-2BB20BDB0E9D}"/>
              </a:ext>
            </a:extLst>
          </p:cNvPr>
          <p:cNvGrpSpPr/>
          <p:nvPr/>
        </p:nvGrpSpPr>
        <p:grpSpPr>
          <a:xfrm>
            <a:off x="2035277" y="1175407"/>
            <a:ext cx="7924800" cy="3465176"/>
            <a:chOff x="2035277" y="1168017"/>
            <a:chExt cx="7924800" cy="3465176"/>
          </a:xfrm>
        </p:grpSpPr>
        <p:pic>
          <p:nvPicPr>
            <p:cNvPr id="5" name="Picture 4">
              <a:extLst>
                <a:ext uri="{FF2B5EF4-FFF2-40B4-BE49-F238E27FC236}">
                  <a16:creationId xmlns:a16="http://schemas.microsoft.com/office/drawing/2014/main" id="{1C6FC195-A8CD-4157-B688-E5E974944407}"/>
                </a:ext>
              </a:extLst>
            </p:cNvPr>
            <p:cNvPicPr>
              <a:picLocks noChangeAspect="1"/>
            </p:cNvPicPr>
            <p:nvPr/>
          </p:nvPicPr>
          <p:blipFill>
            <a:blip r:embed="rId2"/>
            <a:stretch>
              <a:fillRect/>
            </a:stretch>
          </p:blipFill>
          <p:spPr>
            <a:xfrm>
              <a:off x="2035277" y="1168017"/>
              <a:ext cx="7924800" cy="3065763"/>
            </a:xfrm>
            <a:prstGeom prst="rect">
              <a:avLst/>
            </a:prstGeom>
          </p:spPr>
        </p:pic>
        <p:grpSp>
          <p:nvGrpSpPr>
            <p:cNvPr id="6" name="Group 5">
              <a:extLst>
                <a:ext uri="{FF2B5EF4-FFF2-40B4-BE49-F238E27FC236}">
                  <a16:creationId xmlns:a16="http://schemas.microsoft.com/office/drawing/2014/main" id="{C3291271-72C9-4F34-9335-1469FED460B4}"/>
                </a:ext>
              </a:extLst>
            </p:cNvPr>
            <p:cNvGrpSpPr/>
            <p:nvPr/>
          </p:nvGrpSpPr>
          <p:grpSpPr>
            <a:xfrm>
              <a:off x="2099671" y="4263861"/>
              <a:ext cx="7641301" cy="369332"/>
              <a:chOff x="2099671" y="4794803"/>
              <a:chExt cx="7641301" cy="369332"/>
            </a:xfrm>
          </p:grpSpPr>
          <p:sp>
            <p:nvSpPr>
              <p:cNvPr id="7" name="Rectangle 6">
                <a:extLst>
                  <a:ext uri="{FF2B5EF4-FFF2-40B4-BE49-F238E27FC236}">
                    <a16:creationId xmlns:a16="http://schemas.microsoft.com/office/drawing/2014/main" id="{50CEA7A6-C03A-4F90-8655-E32CB4114B2F}"/>
                  </a:ext>
                </a:extLst>
              </p:cNvPr>
              <p:cNvSpPr/>
              <p:nvPr/>
            </p:nvSpPr>
            <p:spPr>
              <a:xfrm>
                <a:off x="2099671" y="4794803"/>
                <a:ext cx="697627" cy="369332"/>
              </a:xfrm>
              <a:prstGeom prst="rect">
                <a:avLst/>
              </a:prstGeom>
            </p:spPr>
            <p:txBody>
              <a:bodyPr wrap="none">
                <a:spAutoFit/>
              </a:bodyPr>
              <a:lstStyle/>
              <a:p>
                <a:r>
                  <a:rPr lang="en-GB" dirty="0"/>
                  <a:t>1990</a:t>
                </a:r>
              </a:p>
            </p:txBody>
          </p:sp>
          <p:sp>
            <p:nvSpPr>
              <p:cNvPr id="8" name="Rectangle 7">
                <a:extLst>
                  <a:ext uri="{FF2B5EF4-FFF2-40B4-BE49-F238E27FC236}">
                    <a16:creationId xmlns:a16="http://schemas.microsoft.com/office/drawing/2014/main" id="{BF12FF15-4425-4BC1-BF6C-22C703C3AE2A}"/>
                  </a:ext>
                </a:extLst>
              </p:cNvPr>
              <p:cNvSpPr/>
              <p:nvPr/>
            </p:nvSpPr>
            <p:spPr>
              <a:xfrm>
                <a:off x="3488406" y="4794803"/>
                <a:ext cx="697627" cy="369332"/>
              </a:xfrm>
              <a:prstGeom prst="rect">
                <a:avLst/>
              </a:prstGeom>
            </p:spPr>
            <p:txBody>
              <a:bodyPr wrap="none">
                <a:spAutoFit/>
              </a:bodyPr>
              <a:lstStyle/>
              <a:p>
                <a:r>
                  <a:rPr lang="en-GB" dirty="0"/>
                  <a:t>1995</a:t>
                </a:r>
              </a:p>
            </p:txBody>
          </p:sp>
          <p:sp>
            <p:nvSpPr>
              <p:cNvPr id="9" name="Rectangle 8">
                <a:extLst>
                  <a:ext uri="{FF2B5EF4-FFF2-40B4-BE49-F238E27FC236}">
                    <a16:creationId xmlns:a16="http://schemas.microsoft.com/office/drawing/2014/main" id="{50FA4127-A480-4732-BC3D-07750F074E0D}"/>
                  </a:ext>
                </a:extLst>
              </p:cNvPr>
              <p:cNvSpPr/>
              <p:nvPr/>
            </p:nvSpPr>
            <p:spPr>
              <a:xfrm>
                <a:off x="4877141" y="4794803"/>
                <a:ext cx="697627" cy="369332"/>
              </a:xfrm>
              <a:prstGeom prst="rect">
                <a:avLst/>
              </a:prstGeom>
            </p:spPr>
            <p:txBody>
              <a:bodyPr wrap="square">
                <a:spAutoFit/>
              </a:bodyPr>
              <a:lstStyle/>
              <a:p>
                <a:r>
                  <a:rPr lang="en-GB" dirty="0"/>
                  <a:t>2000</a:t>
                </a:r>
              </a:p>
            </p:txBody>
          </p:sp>
          <p:sp>
            <p:nvSpPr>
              <p:cNvPr id="10" name="Rectangle 9">
                <a:extLst>
                  <a:ext uri="{FF2B5EF4-FFF2-40B4-BE49-F238E27FC236}">
                    <a16:creationId xmlns:a16="http://schemas.microsoft.com/office/drawing/2014/main" id="{85E5EE85-933C-4BEC-8A4B-65C30096A19B}"/>
                  </a:ext>
                </a:extLst>
              </p:cNvPr>
              <p:cNvSpPr/>
              <p:nvPr/>
            </p:nvSpPr>
            <p:spPr>
              <a:xfrm>
                <a:off x="6265876" y="4794803"/>
                <a:ext cx="697627" cy="369332"/>
              </a:xfrm>
              <a:prstGeom prst="rect">
                <a:avLst/>
              </a:prstGeom>
            </p:spPr>
            <p:txBody>
              <a:bodyPr wrap="square">
                <a:spAutoFit/>
              </a:bodyPr>
              <a:lstStyle/>
              <a:p>
                <a:r>
                  <a:rPr lang="en-GB" dirty="0"/>
                  <a:t>2005</a:t>
                </a:r>
              </a:p>
            </p:txBody>
          </p:sp>
          <p:sp>
            <p:nvSpPr>
              <p:cNvPr id="11" name="Rectangle 10">
                <a:extLst>
                  <a:ext uri="{FF2B5EF4-FFF2-40B4-BE49-F238E27FC236}">
                    <a16:creationId xmlns:a16="http://schemas.microsoft.com/office/drawing/2014/main" id="{F27729A5-E52B-4265-916C-A8B124719110}"/>
                  </a:ext>
                </a:extLst>
              </p:cNvPr>
              <p:cNvSpPr/>
              <p:nvPr/>
            </p:nvSpPr>
            <p:spPr>
              <a:xfrm>
                <a:off x="7654611" y="4794803"/>
                <a:ext cx="697627" cy="369332"/>
              </a:xfrm>
              <a:prstGeom prst="rect">
                <a:avLst/>
              </a:prstGeom>
            </p:spPr>
            <p:txBody>
              <a:bodyPr wrap="square">
                <a:spAutoFit/>
              </a:bodyPr>
              <a:lstStyle/>
              <a:p>
                <a:r>
                  <a:rPr lang="en-GB" dirty="0"/>
                  <a:t>2010</a:t>
                </a:r>
              </a:p>
            </p:txBody>
          </p:sp>
          <p:sp>
            <p:nvSpPr>
              <p:cNvPr id="12" name="Rectangle 11">
                <a:extLst>
                  <a:ext uri="{FF2B5EF4-FFF2-40B4-BE49-F238E27FC236}">
                    <a16:creationId xmlns:a16="http://schemas.microsoft.com/office/drawing/2014/main" id="{B346364C-9888-4DC6-A9AA-77223BFA62DB}"/>
                  </a:ext>
                </a:extLst>
              </p:cNvPr>
              <p:cNvSpPr/>
              <p:nvPr/>
            </p:nvSpPr>
            <p:spPr>
              <a:xfrm>
                <a:off x="9043345" y="4794803"/>
                <a:ext cx="697627" cy="369332"/>
              </a:xfrm>
              <a:prstGeom prst="rect">
                <a:avLst/>
              </a:prstGeom>
            </p:spPr>
            <p:txBody>
              <a:bodyPr wrap="none">
                <a:spAutoFit/>
              </a:bodyPr>
              <a:lstStyle/>
              <a:p>
                <a:r>
                  <a:rPr lang="en-GB" dirty="0"/>
                  <a:t>2015</a:t>
                </a:r>
              </a:p>
            </p:txBody>
          </p:sp>
        </p:grpSp>
      </p:grpSp>
      <p:grpSp>
        <p:nvGrpSpPr>
          <p:cNvPr id="13" name="Group 12">
            <a:extLst>
              <a:ext uri="{FF2B5EF4-FFF2-40B4-BE49-F238E27FC236}">
                <a16:creationId xmlns:a16="http://schemas.microsoft.com/office/drawing/2014/main" id="{56B16B82-8660-4301-9352-0D5753F9BD3D}"/>
              </a:ext>
            </a:extLst>
          </p:cNvPr>
          <p:cNvGrpSpPr/>
          <p:nvPr/>
        </p:nvGrpSpPr>
        <p:grpSpPr>
          <a:xfrm>
            <a:off x="1333945" y="4611087"/>
            <a:ext cx="8508146" cy="2019935"/>
            <a:chOff x="1333945" y="4296458"/>
            <a:chExt cx="8508146" cy="2019935"/>
          </a:xfrm>
        </p:grpSpPr>
        <p:cxnSp>
          <p:nvCxnSpPr>
            <p:cNvPr id="14" name="Straight Arrow Connector 13">
              <a:extLst>
                <a:ext uri="{FF2B5EF4-FFF2-40B4-BE49-F238E27FC236}">
                  <a16:creationId xmlns:a16="http://schemas.microsoft.com/office/drawing/2014/main" id="{97C2F2BD-0ED3-458B-9B8C-CAC1DFF65E77}"/>
                </a:ext>
              </a:extLst>
            </p:cNvPr>
            <p:cNvCxnSpPr>
              <a:cxnSpLocks/>
            </p:cNvCxnSpPr>
            <p:nvPr/>
          </p:nvCxnSpPr>
          <p:spPr>
            <a:xfrm flipV="1">
              <a:off x="2099671" y="4296458"/>
              <a:ext cx="0" cy="1897865"/>
            </a:xfrm>
            <a:prstGeom prst="straightConnector1">
              <a:avLst/>
            </a:prstGeom>
            <a:ln w="38100">
              <a:solidFill>
                <a:schemeClr val="tx1">
                  <a:lumMod val="75000"/>
                  <a:lumOff val="25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32CC3967-2367-41D2-93DD-7965FB45D679}"/>
                </a:ext>
              </a:extLst>
            </p:cNvPr>
            <p:cNvCxnSpPr>
              <a:cxnSpLocks/>
            </p:cNvCxnSpPr>
            <p:nvPr/>
          </p:nvCxnSpPr>
          <p:spPr>
            <a:xfrm flipV="1">
              <a:off x="2089839" y="6162504"/>
              <a:ext cx="7752252" cy="20631"/>
            </a:xfrm>
            <a:prstGeom prst="straightConnector1">
              <a:avLst/>
            </a:prstGeom>
            <a:ln w="38100">
              <a:solidFill>
                <a:schemeClr val="tx1">
                  <a:lumMod val="75000"/>
                  <a:lumOff val="25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BFF046EE-5879-476F-9F86-7CB98F41F6C3}"/>
                </a:ext>
              </a:extLst>
            </p:cNvPr>
            <p:cNvSpPr/>
            <p:nvPr/>
          </p:nvSpPr>
          <p:spPr>
            <a:xfrm>
              <a:off x="1492642" y="4473414"/>
              <a:ext cx="622286" cy="307777"/>
            </a:xfrm>
            <a:prstGeom prst="rect">
              <a:avLst/>
            </a:prstGeom>
          </p:spPr>
          <p:txBody>
            <a:bodyPr wrap="none">
              <a:spAutoFit/>
            </a:bodyPr>
            <a:lstStyle/>
            <a:p>
              <a:r>
                <a:rPr lang="en-GB" sz="1400" b="1" dirty="0"/>
                <a:t>0 dBi</a:t>
              </a:r>
            </a:p>
          </p:txBody>
        </p:sp>
        <p:sp>
          <p:nvSpPr>
            <p:cNvPr id="17" name="Rectangle 16">
              <a:extLst>
                <a:ext uri="{FF2B5EF4-FFF2-40B4-BE49-F238E27FC236}">
                  <a16:creationId xmlns:a16="http://schemas.microsoft.com/office/drawing/2014/main" id="{E7479D55-54BA-44EE-906C-DC27DE2C3F44}"/>
                </a:ext>
              </a:extLst>
            </p:cNvPr>
            <p:cNvSpPr/>
            <p:nvPr/>
          </p:nvSpPr>
          <p:spPr>
            <a:xfrm>
              <a:off x="1333945" y="5241015"/>
              <a:ext cx="780983" cy="307777"/>
            </a:xfrm>
            <a:prstGeom prst="rect">
              <a:avLst/>
            </a:prstGeom>
          </p:spPr>
          <p:txBody>
            <a:bodyPr wrap="none">
              <a:spAutoFit/>
            </a:bodyPr>
            <a:lstStyle/>
            <a:p>
              <a:r>
                <a:rPr lang="en-GB" sz="1400" b="1" dirty="0"/>
                <a:t>-10 dBi</a:t>
              </a:r>
            </a:p>
          </p:txBody>
        </p:sp>
        <p:sp>
          <p:nvSpPr>
            <p:cNvPr id="18" name="Rectangle 17">
              <a:extLst>
                <a:ext uri="{FF2B5EF4-FFF2-40B4-BE49-F238E27FC236}">
                  <a16:creationId xmlns:a16="http://schemas.microsoft.com/office/drawing/2014/main" id="{9BB026C8-0C4F-484D-8E32-3DC33F35A29B}"/>
                </a:ext>
              </a:extLst>
            </p:cNvPr>
            <p:cNvSpPr/>
            <p:nvPr/>
          </p:nvSpPr>
          <p:spPr>
            <a:xfrm>
              <a:off x="1333945" y="6008616"/>
              <a:ext cx="780983" cy="307777"/>
            </a:xfrm>
            <a:prstGeom prst="rect">
              <a:avLst/>
            </a:prstGeom>
          </p:spPr>
          <p:txBody>
            <a:bodyPr wrap="none">
              <a:spAutoFit/>
            </a:bodyPr>
            <a:lstStyle/>
            <a:p>
              <a:r>
                <a:rPr lang="en-GB" sz="1400" b="1" dirty="0"/>
                <a:t>-20 dBi</a:t>
              </a:r>
            </a:p>
          </p:txBody>
        </p:sp>
      </p:grpSp>
      <p:sp>
        <p:nvSpPr>
          <p:cNvPr id="19" name="Freeform: Shape 18">
            <a:extLst>
              <a:ext uri="{FF2B5EF4-FFF2-40B4-BE49-F238E27FC236}">
                <a16:creationId xmlns:a16="http://schemas.microsoft.com/office/drawing/2014/main" id="{BE92AAEB-D7D1-4BAF-8F69-D16FDC9D2C9F}"/>
              </a:ext>
            </a:extLst>
          </p:cNvPr>
          <p:cNvSpPr/>
          <p:nvPr/>
        </p:nvSpPr>
        <p:spPr>
          <a:xfrm>
            <a:off x="2102069" y="4969234"/>
            <a:ext cx="7749854" cy="1009922"/>
          </a:xfrm>
          <a:custGeom>
            <a:avLst/>
            <a:gdLst>
              <a:gd name="connsiteX0" fmla="*/ 0 w 7294179"/>
              <a:gd name="connsiteY0" fmla="*/ 0 h 1198179"/>
              <a:gd name="connsiteX1" fmla="*/ 1629103 w 7294179"/>
              <a:gd name="connsiteY1" fmla="*/ 168166 h 1198179"/>
              <a:gd name="connsiteX2" fmla="*/ 2017986 w 7294179"/>
              <a:gd name="connsiteY2" fmla="*/ 262759 h 1198179"/>
              <a:gd name="connsiteX3" fmla="*/ 5906814 w 7294179"/>
              <a:gd name="connsiteY3" fmla="*/ 935421 h 1198179"/>
              <a:gd name="connsiteX4" fmla="*/ 7294179 w 7294179"/>
              <a:gd name="connsiteY4" fmla="*/ 1198179 h 1198179"/>
              <a:gd name="connsiteX0" fmla="*/ 0 w 7294179"/>
              <a:gd name="connsiteY0" fmla="*/ 0 h 1198179"/>
              <a:gd name="connsiteX1" fmla="*/ 1629103 w 7294179"/>
              <a:gd name="connsiteY1" fmla="*/ 168166 h 1198179"/>
              <a:gd name="connsiteX2" fmla="*/ 4708634 w 7294179"/>
              <a:gd name="connsiteY2" fmla="*/ 651642 h 1198179"/>
              <a:gd name="connsiteX3" fmla="*/ 5906814 w 7294179"/>
              <a:gd name="connsiteY3" fmla="*/ 935421 h 1198179"/>
              <a:gd name="connsiteX4" fmla="*/ 7294179 w 7294179"/>
              <a:gd name="connsiteY4" fmla="*/ 1198179 h 1198179"/>
              <a:gd name="connsiteX0" fmla="*/ 0 w 7294179"/>
              <a:gd name="connsiteY0" fmla="*/ 0 h 1198179"/>
              <a:gd name="connsiteX1" fmla="*/ 1891862 w 7294179"/>
              <a:gd name="connsiteY1" fmla="*/ 126124 h 1198179"/>
              <a:gd name="connsiteX2" fmla="*/ 4708634 w 7294179"/>
              <a:gd name="connsiteY2" fmla="*/ 651642 h 1198179"/>
              <a:gd name="connsiteX3" fmla="*/ 5906814 w 7294179"/>
              <a:gd name="connsiteY3" fmla="*/ 935421 h 1198179"/>
              <a:gd name="connsiteX4" fmla="*/ 7294179 w 7294179"/>
              <a:gd name="connsiteY4" fmla="*/ 1198179 h 1198179"/>
              <a:gd name="connsiteX0" fmla="*/ 0 w 7294179"/>
              <a:gd name="connsiteY0" fmla="*/ 0 h 1198179"/>
              <a:gd name="connsiteX1" fmla="*/ 1912883 w 7294179"/>
              <a:gd name="connsiteY1" fmla="*/ 273269 h 1198179"/>
              <a:gd name="connsiteX2" fmla="*/ 4708634 w 7294179"/>
              <a:gd name="connsiteY2" fmla="*/ 651642 h 1198179"/>
              <a:gd name="connsiteX3" fmla="*/ 5906814 w 7294179"/>
              <a:gd name="connsiteY3" fmla="*/ 935421 h 1198179"/>
              <a:gd name="connsiteX4" fmla="*/ 7294179 w 7294179"/>
              <a:gd name="connsiteY4" fmla="*/ 1198179 h 1198179"/>
              <a:gd name="connsiteX0" fmla="*/ 0 w 7294179"/>
              <a:gd name="connsiteY0" fmla="*/ 0 h 1198179"/>
              <a:gd name="connsiteX1" fmla="*/ 1912883 w 7294179"/>
              <a:gd name="connsiteY1" fmla="*/ 273269 h 1198179"/>
              <a:gd name="connsiteX2" fmla="*/ 4708634 w 7294179"/>
              <a:gd name="connsiteY2" fmla="*/ 756745 h 1198179"/>
              <a:gd name="connsiteX3" fmla="*/ 5906814 w 7294179"/>
              <a:gd name="connsiteY3" fmla="*/ 935421 h 1198179"/>
              <a:gd name="connsiteX4" fmla="*/ 7294179 w 7294179"/>
              <a:gd name="connsiteY4" fmla="*/ 1198179 h 1198179"/>
              <a:gd name="connsiteX0" fmla="*/ 0 w 7294179"/>
              <a:gd name="connsiteY0" fmla="*/ 0 h 1198179"/>
              <a:gd name="connsiteX1" fmla="*/ 1912883 w 7294179"/>
              <a:gd name="connsiteY1" fmla="*/ 273269 h 1198179"/>
              <a:gd name="connsiteX2" fmla="*/ 4708634 w 7294179"/>
              <a:gd name="connsiteY2" fmla="*/ 756745 h 1198179"/>
              <a:gd name="connsiteX3" fmla="*/ 5917325 w 7294179"/>
              <a:gd name="connsiteY3" fmla="*/ 1019504 h 1198179"/>
              <a:gd name="connsiteX4" fmla="*/ 7294179 w 7294179"/>
              <a:gd name="connsiteY4" fmla="*/ 1198179 h 1198179"/>
              <a:gd name="connsiteX0" fmla="*/ 0 w 7294179"/>
              <a:gd name="connsiteY0" fmla="*/ 0 h 1198179"/>
              <a:gd name="connsiteX1" fmla="*/ 1502979 w 7294179"/>
              <a:gd name="connsiteY1" fmla="*/ 94593 h 1198179"/>
              <a:gd name="connsiteX2" fmla="*/ 4708634 w 7294179"/>
              <a:gd name="connsiteY2" fmla="*/ 756745 h 1198179"/>
              <a:gd name="connsiteX3" fmla="*/ 5917325 w 7294179"/>
              <a:gd name="connsiteY3" fmla="*/ 1019504 h 1198179"/>
              <a:gd name="connsiteX4" fmla="*/ 7294179 w 7294179"/>
              <a:gd name="connsiteY4" fmla="*/ 1198179 h 1198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94179" h="1198179">
                <a:moveTo>
                  <a:pt x="0" y="0"/>
                </a:moveTo>
                <a:cubicBezTo>
                  <a:pt x="543034" y="56055"/>
                  <a:pt x="718207" y="-31531"/>
                  <a:pt x="1502979" y="94593"/>
                </a:cubicBezTo>
                <a:cubicBezTo>
                  <a:pt x="2287751" y="220717"/>
                  <a:pt x="3972910" y="602593"/>
                  <a:pt x="4708634" y="756745"/>
                </a:cubicBezTo>
                <a:cubicBezTo>
                  <a:pt x="5444358" y="910897"/>
                  <a:pt x="5486401" y="945932"/>
                  <a:pt x="5917325" y="1019504"/>
                </a:cubicBezTo>
                <a:cubicBezTo>
                  <a:pt x="6348249" y="1093076"/>
                  <a:pt x="7040179" y="1144751"/>
                  <a:pt x="7294179" y="1198179"/>
                </a:cubicBezTo>
              </a:path>
            </a:pathLst>
          </a:cu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Rectangle 19">
            <a:extLst>
              <a:ext uri="{FF2B5EF4-FFF2-40B4-BE49-F238E27FC236}">
                <a16:creationId xmlns:a16="http://schemas.microsoft.com/office/drawing/2014/main" id="{D53EF311-3DD6-4176-BA3F-2F865028D7AB}"/>
              </a:ext>
            </a:extLst>
          </p:cNvPr>
          <p:cNvSpPr/>
          <p:nvPr/>
        </p:nvSpPr>
        <p:spPr>
          <a:xfrm>
            <a:off x="325560" y="5232478"/>
            <a:ext cx="1187827" cy="954107"/>
          </a:xfrm>
          <a:prstGeom prst="rect">
            <a:avLst/>
          </a:prstGeom>
        </p:spPr>
        <p:txBody>
          <a:bodyPr wrap="square">
            <a:spAutoFit/>
          </a:bodyPr>
          <a:lstStyle/>
          <a:p>
            <a:pPr algn="ctr"/>
            <a:r>
              <a:rPr lang="en-GB" sz="1400" b="1" dirty="0"/>
              <a:t>Illustrative isotropic antenna performance</a:t>
            </a:r>
          </a:p>
        </p:txBody>
      </p:sp>
      <p:sp>
        <p:nvSpPr>
          <p:cNvPr id="21" name="Freeform: Shape 20">
            <a:extLst>
              <a:ext uri="{FF2B5EF4-FFF2-40B4-BE49-F238E27FC236}">
                <a16:creationId xmlns:a16="http://schemas.microsoft.com/office/drawing/2014/main" id="{4C01918E-1D02-4272-9685-0CE958F3159A}"/>
              </a:ext>
            </a:extLst>
          </p:cNvPr>
          <p:cNvSpPr/>
          <p:nvPr/>
        </p:nvSpPr>
        <p:spPr>
          <a:xfrm>
            <a:off x="2102069" y="4970588"/>
            <a:ext cx="7749854" cy="1352658"/>
          </a:xfrm>
          <a:custGeom>
            <a:avLst/>
            <a:gdLst>
              <a:gd name="connsiteX0" fmla="*/ 0 w 7294179"/>
              <a:gd name="connsiteY0" fmla="*/ 0 h 1198179"/>
              <a:gd name="connsiteX1" fmla="*/ 1629103 w 7294179"/>
              <a:gd name="connsiteY1" fmla="*/ 168166 h 1198179"/>
              <a:gd name="connsiteX2" fmla="*/ 2017986 w 7294179"/>
              <a:gd name="connsiteY2" fmla="*/ 262759 h 1198179"/>
              <a:gd name="connsiteX3" fmla="*/ 5906814 w 7294179"/>
              <a:gd name="connsiteY3" fmla="*/ 935421 h 1198179"/>
              <a:gd name="connsiteX4" fmla="*/ 7294179 w 7294179"/>
              <a:gd name="connsiteY4" fmla="*/ 1198179 h 1198179"/>
              <a:gd name="connsiteX0" fmla="*/ 0 w 7294179"/>
              <a:gd name="connsiteY0" fmla="*/ 0 h 1198179"/>
              <a:gd name="connsiteX1" fmla="*/ 1629103 w 7294179"/>
              <a:gd name="connsiteY1" fmla="*/ 168166 h 1198179"/>
              <a:gd name="connsiteX2" fmla="*/ 4708634 w 7294179"/>
              <a:gd name="connsiteY2" fmla="*/ 651642 h 1198179"/>
              <a:gd name="connsiteX3" fmla="*/ 5906814 w 7294179"/>
              <a:gd name="connsiteY3" fmla="*/ 935421 h 1198179"/>
              <a:gd name="connsiteX4" fmla="*/ 7294179 w 7294179"/>
              <a:gd name="connsiteY4" fmla="*/ 1198179 h 1198179"/>
              <a:gd name="connsiteX0" fmla="*/ 0 w 7294179"/>
              <a:gd name="connsiteY0" fmla="*/ 0 h 1198179"/>
              <a:gd name="connsiteX1" fmla="*/ 1891862 w 7294179"/>
              <a:gd name="connsiteY1" fmla="*/ 126124 h 1198179"/>
              <a:gd name="connsiteX2" fmla="*/ 4708634 w 7294179"/>
              <a:gd name="connsiteY2" fmla="*/ 651642 h 1198179"/>
              <a:gd name="connsiteX3" fmla="*/ 5906814 w 7294179"/>
              <a:gd name="connsiteY3" fmla="*/ 935421 h 1198179"/>
              <a:gd name="connsiteX4" fmla="*/ 7294179 w 7294179"/>
              <a:gd name="connsiteY4" fmla="*/ 1198179 h 1198179"/>
              <a:gd name="connsiteX0" fmla="*/ 0 w 7294179"/>
              <a:gd name="connsiteY0" fmla="*/ 0 h 1198179"/>
              <a:gd name="connsiteX1" fmla="*/ 1912883 w 7294179"/>
              <a:gd name="connsiteY1" fmla="*/ 273269 h 1198179"/>
              <a:gd name="connsiteX2" fmla="*/ 4708634 w 7294179"/>
              <a:gd name="connsiteY2" fmla="*/ 651642 h 1198179"/>
              <a:gd name="connsiteX3" fmla="*/ 5906814 w 7294179"/>
              <a:gd name="connsiteY3" fmla="*/ 935421 h 1198179"/>
              <a:gd name="connsiteX4" fmla="*/ 7294179 w 7294179"/>
              <a:gd name="connsiteY4" fmla="*/ 1198179 h 1198179"/>
              <a:gd name="connsiteX0" fmla="*/ 0 w 7294179"/>
              <a:gd name="connsiteY0" fmla="*/ 0 h 1198179"/>
              <a:gd name="connsiteX1" fmla="*/ 1912883 w 7294179"/>
              <a:gd name="connsiteY1" fmla="*/ 273269 h 1198179"/>
              <a:gd name="connsiteX2" fmla="*/ 4708634 w 7294179"/>
              <a:gd name="connsiteY2" fmla="*/ 756745 h 1198179"/>
              <a:gd name="connsiteX3" fmla="*/ 5906814 w 7294179"/>
              <a:gd name="connsiteY3" fmla="*/ 935421 h 1198179"/>
              <a:gd name="connsiteX4" fmla="*/ 7294179 w 7294179"/>
              <a:gd name="connsiteY4" fmla="*/ 1198179 h 1198179"/>
              <a:gd name="connsiteX0" fmla="*/ 0 w 7294179"/>
              <a:gd name="connsiteY0" fmla="*/ 0 h 1198179"/>
              <a:gd name="connsiteX1" fmla="*/ 1912883 w 7294179"/>
              <a:gd name="connsiteY1" fmla="*/ 273269 h 1198179"/>
              <a:gd name="connsiteX2" fmla="*/ 4708634 w 7294179"/>
              <a:gd name="connsiteY2" fmla="*/ 756745 h 1198179"/>
              <a:gd name="connsiteX3" fmla="*/ 5917325 w 7294179"/>
              <a:gd name="connsiteY3" fmla="*/ 1019504 h 1198179"/>
              <a:gd name="connsiteX4" fmla="*/ 7294179 w 7294179"/>
              <a:gd name="connsiteY4" fmla="*/ 1198179 h 1198179"/>
              <a:gd name="connsiteX0" fmla="*/ 0 w 7294179"/>
              <a:gd name="connsiteY0" fmla="*/ 0 h 1198179"/>
              <a:gd name="connsiteX1" fmla="*/ 1502979 w 7294179"/>
              <a:gd name="connsiteY1" fmla="*/ 94593 h 1198179"/>
              <a:gd name="connsiteX2" fmla="*/ 4708634 w 7294179"/>
              <a:gd name="connsiteY2" fmla="*/ 756745 h 1198179"/>
              <a:gd name="connsiteX3" fmla="*/ 5917325 w 7294179"/>
              <a:gd name="connsiteY3" fmla="*/ 1019504 h 1198179"/>
              <a:gd name="connsiteX4" fmla="*/ 7294179 w 7294179"/>
              <a:gd name="connsiteY4" fmla="*/ 1198179 h 1198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94179" h="1198179">
                <a:moveTo>
                  <a:pt x="0" y="0"/>
                </a:moveTo>
                <a:cubicBezTo>
                  <a:pt x="543034" y="56055"/>
                  <a:pt x="718207" y="-31531"/>
                  <a:pt x="1502979" y="94593"/>
                </a:cubicBezTo>
                <a:cubicBezTo>
                  <a:pt x="2287751" y="220717"/>
                  <a:pt x="3972910" y="602593"/>
                  <a:pt x="4708634" y="756745"/>
                </a:cubicBezTo>
                <a:cubicBezTo>
                  <a:pt x="5444358" y="910897"/>
                  <a:pt x="5486401" y="945932"/>
                  <a:pt x="5917325" y="1019504"/>
                </a:cubicBezTo>
                <a:cubicBezTo>
                  <a:pt x="6348249" y="1093076"/>
                  <a:pt x="7040179" y="1144751"/>
                  <a:pt x="7294179" y="1198179"/>
                </a:cubicBez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 name="Rectangle 21">
            <a:extLst>
              <a:ext uri="{FF2B5EF4-FFF2-40B4-BE49-F238E27FC236}">
                <a16:creationId xmlns:a16="http://schemas.microsoft.com/office/drawing/2014/main" id="{0BE41D2F-FCC3-4BC3-B24F-4BD95B3403E9}"/>
              </a:ext>
            </a:extLst>
          </p:cNvPr>
          <p:cNvSpPr/>
          <p:nvPr/>
        </p:nvSpPr>
        <p:spPr>
          <a:xfrm>
            <a:off x="9851923" y="5811939"/>
            <a:ext cx="1187827" cy="307777"/>
          </a:xfrm>
          <a:prstGeom prst="rect">
            <a:avLst/>
          </a:prstGeom>
        </p:spPr>
        <p:txBody>
          <a:bodyPr wrap="square">
            <a:spAutoFit/>
          </a:bodyPr>
          <a:lstStyle/>
          <a:p>
            <a:pPr algn="ctr"/>
            <a:r>
              <a:rPr lang="en-GB" sz="1400" b="1" dirty="0"/>
              <a:t>Free space</a:t>
            </a:r>
          </a:p>
        </p:txBody>
      </p:sp>
      <p:sp>
        <p:nvSpPr>
          <p:cNvPr id="23" name="Rectangle 22">
            <a:extLst>
              <a:ext uri="{FF2B5EF4-FFF2-40B4-BE49-F238E27FC236}">
                <a16:creationId xmlns:a16="http://schemas.microsoft.com/office/drawing/2014/main" id="{12107BF4-0282-47E8-A56B-47D26B31AF63}"/>
              </a:ext>
            </a:extLst>
          </p:cNvPr>
          <p:cNvSpPr/>
          <p:nvPr/>
        </p:nvSpPr>
        <p:spPr>
          <a:xfrm>
            <a:off x="9851923" y="6139672"/>
            <a:ext cx="1543666" cy="307777"/>
          </a:xfrm>
          <a:prstGeom prst="rect">
            <a:avLst/>
          </a:prstGeom>
        </p:spPr>
        <p:txBody>
          <a:bodyPr wrap="square">
            <a:spAutoFit/>
          </a:bodyPr>
          <a:lstStyle/>
          <a:p>
            <a:pPr algn="ctr"/>
            <a:r>
              <a:rPr lang="en-GB" sz="1400" b="1" dirty="0"/>
              <a:t>Head/hand loss</a:t>
            </a:r>
          </a:p>
        </p:txBody>
      </p:sp>
    </p:spTree>
    <p:extLst>
      <p:ext uri="{BB962C8B-B14F-4D97-AF65-F5344CB8AC3E}">
        <p14:creationId xmlns:p14="http://schemas.microsoft.com/office/powerpoint/2010/main" val="263766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DB84CC-4891-4514-99D5-45E48F4461A6}"/>
              </a:ext>
            </a:extLst>
          </p:cNvPr>
          <p:cNvSpPr>
            <a:spLocks noGrp="1"/>
          </p:cNvSpPr>
          <p:nvPr>
            <p:ph type="title"/>
          </p:nvPr>
        </p:nvSpPr>
        <p:spPr/>
        <p:txBody>
          <a:bodyPr>
            <a:normAutofit/>
          </a:bodyPr>
          <a:lstStyle/>
          <a:p>
            <a:r>
              <a:rPr lang="en-GB" dirty="0"/>
              <a:t>The cause</a:t>
            </a:r>
          </a:p>
        </p:txBody>
      </p:sp>
      <p:sp>
        <p:nvSpPr>
          <p:cNvPr id="3" name="Content Placeholder 2">
            <a:extLst>
              <a:ext uri="{FF2B5EF4-FFF2-40B4-BE49-F238E27FC236}">
                <a16:creationId xmlns:a16="http://schemas.microsoft.com/office/drawing/2014/main" id="{31074F2F-CB72-4AC3-9E51-BBCC083068E5}"/>
              </a:ext>
            </a:extLst>
          </p:cNvPr>
          <p:cNvSpPr>
            <a:spLocks noGrp="1"/>
          </p:cNvSpPr>
          <p:nvPr>
            <p:ph idx="1"/>
          </p:nvPr>
        </p:nvSpPr>
        <p:spPr/>
        <p:txBody>
          <a:bodyPr/>
          <a:lstStyle/>
          <a:p>
            <a:r>
              <a:rPr lang="en-GB" dirty="0"/>
              <a:t>Integration of antennas</a:t>
            </a:r>
          </a:p>
          <a:p>
            <a:r>
              <a:rPr lang="en-GB" dirty="0"/>
              <a:t>Reducing volume for antennas</a:t>
            </a:r>
          </a:p>
          <a:p>
            <a:r>
              <a:rPr lang="en-GB" dirty="0"/>
              <a:t>Introduction of MIMO</a:t>
            </a:r>
          </a:p>
          <a:p>
            <a:r>
              <a:rPr lang="en-GB" dirty="0"/>
              <a:t>Multi-band support </a:t>
            </a:r>
          </a:p>
          <a:p>
            <a:r>
              <a:rPr lang="en-GB" dirty="0"/>
              <a:t>Carrier aggregation</a:t>
            </a:r>
          </a:p>
        </p:txBody>
      </p:sp>
    </p:spTree>
    <p:extLst>
      <p:ext uri="{BB962C8B-B14F-4D97-AF65-F5344CB8AC3E}">
        <p14:creationId xmlns:p14="http://schemas.microsoft.com/office/powerpoint/2010/main" val="36159991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0E6BBE-DEA7-49AC-9966-FA7DA65A3298}"/>
              </a:ext>
            </a:extLst>
          </p:cNvPr>
          <p:cNvSpPr>
            <a:spLocks noGrp="1"/>
          </p:cNvSpPr>
          <p:nvPr>
            <p:ph type="title"/>
          </p:nvPr>
        </p:nvSpPr>
        <p:spPr/>
        <p:txBody>
          <a:bodyPr/>
          <a:lstStyle/>
          <a:p>
            <a:r>
              <a:rPr lang="en-GB" dirty="0"/>
              <a:t>Conducted vs. OTA</a:t>
            </a:r>
          </a:p>
        </p:txBody>
      </p:sp>
      <p:sp>
        <p:nvSpPr>
          <p:cNvPr id="9" name="Content Placeholder 8">
            <a:extLst>
              <a:ext uri="{FF2B5EF4-FFF2-40B4-BE49-F238E27FC236}">
                <a16:creationId xmlns:a16="http://schemas.microsoft.com/office/drawing/2014/main" id="{1CA13BA3-8A0F-46B3-A9BF-7D619595F7A7}"/>
              </a:ext>
            </a:extLst>
          </p:cNvPr>
          <p:cNvSpPr>
            <a:spLocks noGrp="1"/>
          </p:cNvSpPr>
          <p:nvPr>
            <p:ph idx="1"/>
          </p:nvPr>
        </p:nvSpPr>
        <p:spPr/>
        <p:txBody>
          <a:bodyPr/>
          <a:lstStyle/>
          <a:p>
            <a:r>
              <a:rPr lang="en-GB" dirty="0"/>
              <a:t>The cabled environment has no dimensions. By comparison there are many OTA environments n which we could specify and test requirements</a:t>
            </a:r>
          </a:p>
        </p:txBody>
      </p:sp>
      <p:graphicFrame>
        <p:nvGraphicFramePr>
          <p:cNvPr id="4" name="Table 3">
            <a:extLst>
              <a:ext uri="{FF2B5EF4-FFF2-40B4-BE49-F238E27FC236}">
                <a16:creationId xmlns:a16="http://schemas.microsoft.com/office/drawing/2014/main" id="{9EAD3139-898F-4024-8A5F-1503D618CD9E}"/>
              </a:ext>
            </a:extLst>
          </p:cNvPr>
          <p:cNvGraphicFramePr>
            <a:graphicFrameLocks noGrp="1"/>
          </p:cNvGraphicFramePr>
          <p:nvPr>
            <p:extLst>
              <p:ext uri="{D42A27DB-BD31-4B8C-83A1-F6EECF244321}">
                <p14:modId xmlns:p14="http://schemas.microsoft.com/office/powerpoint/2010/main" val="2796773735"/>
              </p:ext>
            </p:extLst>
          </p:nvPr>
        </p:nvGraphicFramePr>
        <p:xfrm>
          <a:off x="391563" y="4127302"/>
          <a:ext cx="11461007" cy="2225040"/>
        </p:xfrm>
        <a:graphic>
          <a:graphicData uri="http://schemas.openxmlformats.org/drawingml/2006/table">
            <a:tbl>
              <a:tblPr firstRow="1" bandRow="1">
                <a:tableStyleId>{5C22544A-7EE6-4342-B048-85BDC9FD1C3A}</a:tableStyleId>
              </a:tblPr>
              <a:tblGrid>
                <a:gridCol w="4576731">
                  <a:extLst>
                    <a:ext uri="{9D8B030D-6E8A-4147-A177-3AD203B41FA5}">
                      <a16:colId xmlns:a16="http://schemas.microsoft.com/office/drawing/2014/main" val="3420167492"/>
                    </a:ext>
                  </a:extLst>
                </a:gridCol>
                <a:gridCol w="3221095">
                  <a:extLst>
                    <a:ext uri="{9D8B030D-6E8A-4147-A177-3AD203B41FA5}">
                      <a16:colId xmlns:a16="http://schemas.microsoft.com/office/drawing/2014/main" val="3684575672"/>
                    </a:ext>
                  </a:extLst>
                </a:gridCol>
                <a:gridCol w="3663181">
                  <a:extLst>
                    <a:ext uri="{9D8B030D-6E8A-4147-A177-3AD203B41FA5}">
                      <a16:colId xmlns:a16="http://schemas.microsoft.com/office/drawing/2014/main" val="1925953063"/>
                    </a:ext>
                  </a:extLst>
                </a:gridCol>
              </a:tblGrid>
              <a:tr h="370840">
                <a:tc>
                  <a:txBody>
                    <a:bodyPr/>
                    <a:lstStyle/>
                    <a:p>
                      <a:endParaRPr lang="en-GB" sz="1800" b="1" dirty="0"/>
                    </a:p>
                  </a:txBody>
                  <a:tcPr/>
                </a:tc>
                <a:tc>
                  <a:txBody>
                    <a:bodyPr/>
                    <a:lstStyle/>
                    <a:p>
                      <a:r>
                        <a:rPr lang="en-GB" sz="1800" b="1" dirty="0"/>
                        <a:t>Conducted</a:t>
                      </a:r>
                    </a:p>
                  </a:txBody>
                  <a:tcPr/>
                </a:tc>
                <a:tc>
                  <a:txBody>
                    <a:bodyPr/>
                    <a:lstStyle/>
                    <a:p>
                      <a:r>
                        <a:rPr lang="en-GB" sz="1800" b="1" dirty="0"/>
                        <a:t>OTA</a:t>
                      </a:r>
                    </a:p>
                  </a:txBody>
                  <a:tcPr/>
                </a:tc>
                <a:extLst>
                  <a:ext uri="{0D108BD9-81ED-4DB2-BD59-A6C34878D82A}">
                    <a16:rowId xmlns:a16="http://schemas.microsoft.com/office/drawing/2014/main" val="3933974720"/>
                  </a:ext>
                </a:extLst>
              </a:tr>
              <a:tr h="370840">
                <a:tc>
                  <a:txBody>
                    <a:bodyPr/>
                    <a:lstStyle/>
                    <a:p>
                      <a:r>
                        <a:rPr lang="en-GB" sz="1800" b="1" dirty="0"/>
                        <a:t>Speed of specifying requirements</a:t>
                      </a:r>
                    </a:p>
                  </a:txBody>
                  <a:tcPr/>
                </a:tc>
                <a:tc>
                  <a:txBody>
                    <a:bodyPr/>
                    <a:lstStyle/>
                    <a:p>
                      <a:r>
                        <a:rPr lang="en-GB" sz="1800" b="1" dirty="0"/>
                        <a:t>Fast</a:t>
                      </a:r>
                    </a:p>
                  </a:txBody>
                  <a:tcPr>
                    <a:solidFill>
                      <a:srgbClr val="92D050"/>
                    </a:solidFill>
                  </a:tcPr>
                </a:tc>
                <a:tc>
                  <a:txBody>
                    <a:bodyPr/>
                    <a:lstStyle/>
                    <a:p>
                      <a:r>
                        <a:rPr lang="en-GB" sz="1800" b="1" dirty="0"/>
                        <a:t>Historically very slow</a:t>
                      </a:r>
                    </a:p>
                  </a:txBody>
                  <a:tcPr>
                    <a:solidFill>
                      <a:srgbClr val="FF0000"/>
                    </a:solidFill>
                  </a:tcPr>
                </a:tc>
                <a:extLst>
                  <a:ext uri="{0D108BD9-81ED-4DB2-BD59-A6C34878D82A}">
                    <a16:rowId xmlns:a16="http://schemas.microsoft.com/office/drawing/2014/main" val="367072634"/>
                  </a:ext>
                </a:extLst>
              </a:tr>
              <a:tr h="370840">
                <a:tc>
                  <a:txBody>
                    <a:bodyPr/>
                    <a:lstStyle/>
                    <a:p>
                      <a:r>
                        <a:rPr lang="en-GB" sz="1800" b="1" dirty="0"/>
                        <a:t>Measurement uncertainty</a:t>
                      </a:r>
                    </a:p>
                  </a:txBody>
                  <a:tcPr/>
                </a:tc>
                <a:tc>
                  <a:txBody>
                    <a:bodyPr/>
                    <a:lstStyle/>
                    <a:p>
                      <a:r>
                        <a:rPr lang="en-GB" sz="1800" b="1" dirty="0"/>
                        <a:t>&lt; 1 dB</a:t>
                      </a:r>
                    </a:p>
                  </a:txBody>
                  <a:tcPr>
                    <a:solidFill>
                      <a:srgbClr val="92D050"/>
                    </a:solidFill>
                  </a:tcPr>
                </a:tc>
                <a:tc>
                  <a:txBody>
                    <a:bodyPr/>
                    <a:lstStyle/>
                    <a:p>
                      <a:r>
                        <a:rPr lang="en-GB" sz="1800" b="1" dirty="0"/>
                        <a:t>2 dB to 6 dB</a:t>
                      </a:r>
                    </a:p>
                  </a:txBody>
                  <a:tcPr>
                    <a:solidFill>
                      <a:srgbClr val="FF0000"/>
                    </a:solidFill>
                  </a:tcPr>
                </a:tc>
                <a:extLst>
                  <a:ext uri="{0D108BD9-81ED-4DB2-BD59-A6C34878D82A}">
                    <a16:rowId xmlns:a16="http://schemas.microsoft.com/office/drawing/2014/main" val="3551659812"/>
                  </a:ext>
                </a:extLst>
              </a:tr>
              <a:tr h="370840">
                <a:tc>
                  <a:txBody>
                    <a:bodyPr/>
                    <a:lstStyle/>
                    <a:p>
                      <a:r>
                        <a:rPr lang="en-GB" sz="1800" b="1" dirty="0"/>
                        <a:t>Test time</a:t>
                      </a:r>
                    </a:p>
                  </a:txBody>
                  <a:tcPr/>
                </a:tc>
                <a:tc>
                  <a:txBody>
                    <a:bodyPr/>
                    <a:lstStyle/>
                    <a:p>
                      <a:r>
                        <a:rPr lang="en-GB" sz="1800" b="1" dirty="0"/>
                        <a:t>Fast</a:t>
                      </a:r>
                    </a:p>
                  </a:txBody>
                  <a:tcPr>
                    <a:solidFill>
                      <a:srgbClr val="92D050"/>
                    </a:solidFill>
                  </a:tcPr>
                </a:tc>
                <a:tc>
                  <a:txBody>
                    <a:bodyPr/>
                    <a:lstStyle/>
                    <a:p>
                      <a:r>
                        <a:rPr lang="en-GB" sz="1800" b="1" dirty="0"/>
                        <a:t>Slow due to 3D aspects</a:t>
                      </a:r>
                    </a:p>
                  </a:txBody>
                  <a:tcPr>
                    <a:solidFill>
                      <a:srgbClr val="FF0000"/>
                    </a:solidFill>
                  </a:tcPr>
                </a:tc>
                <a:extLst>
                  <a:ext uri="{0D108BD9-81ED-4DB2-BD59-A6C34878D82A}">
                    <a16:rowId xmlns:a16="http://schemas.microsoft.com/office/drawing/2014/main" val="208701283"/>
                  </a:ext>
                </a:extLst>
              </a:tr>
              <a:tr h="370840">
                <a:tc>
                  <a:txBody>
                    <a:bodyPr/>
                    <a:lstStyle/>
                    <a:p>
                      <a:r>
                        <a:rPr lang="en-GB" sz="1800" b="1" dirty="0"/>
                        <a:t>Connectivity cost</a:t>
                      </a:r>
                    </a:p>
                  </a:txBody>
                  <a:tcPr/>
                </a:tc>
                <a:tc>
                  <a:txBody>
                    <a:bodyPr/>
                    <a:lstStyle/>
                    <a:p>
                      <a:r>
                        <a:rPr lang="en-GB" sz="1800" b="1" dirty="0"/>
                        <a:t>Low (cables)</a:t>
                      </a:r>
                    </a:p>
                  </a:txBody>
                  <a:tcPr>
                    <a:solidFill>
                      <a:srgbClr val="92D050"/>
                    </a:solidFill>
                  </a:tcPr>
                </a:tc>
                <a:tc>
                  <a:txBody>
                    <a:bodyPr/>
                    <a:lstStyle/>
                    <a:p>
                      <a:r>
                        <a:rPr lang="en-GB" sz="1800" b="1" dirty="0"/>
                        <a:t>High (shielded chambers)</a:t>
                      </a:r>
                    </a:p>
                  </a:txBody>
                  <a:tcPr>
                    <a:solidFill>
                      <a:srgbClr val="FF0000"/>
                    </a:solidFill>
                  </a:tcPr>
                </a:tc>
                <a:extLst>
                  <a:ext uri="{0D108BD9-81ED-4DB2-BD59-A6C34878D82A}">
                    <a16:rowId xmlns:a16="http://schemas.microsoft.com/office/drawing/2014/main" val="4098880770"/>
                  </a:ext>
                </a:extLst>
              </a:tr>
              <a:tr h="370840">
                <a:tc>
                  <a:txBody>
                    <a:bodyPr/>
                    <a:lstStyle/>
                    <a:p>
                      <a:r>
                        <a:rPr lang="en-GB" sz="1800" b="1" dirty="0"/>
                        <a:t>Predictor of end-user performance</a:t>
                      </a:r>
                    </a:p>
                  </a:txBody>
                  <a:tcPr/>
                </a:tc>
                <a:tc>
                  <a:txBody>
                    <a:bodyPr/>
                    <a:lstStyle/>
                    <a:p>
                      <a:r>
                        <a:rPr lang="en-GB" sz="1800" b="1" dirty="0"/>
                        <a:t>Increasingly unrealistic</a:t>
                      </a:r>
                    </a:p>
                  </a:txBody>
                  <a:tcPr>
                    <a:solidFill>
                      <a:srgbClr val="FF0000"/>
                    </a:solidFill>
                  </a:tcPr>
                </a:tc>
                <a:tc>
                  <a:txBody>
                    <a:bodyPr/>
                    <a:lstStyle/>
                    <a:p>
                      <a:r>
                        <a:rPr lang="en-GB" sz="1800" b="1" dirty="0"/>
                        <a:t>Realistic</a:t>
                      </a:r>
                    </a:p>
                  </a:txBody>
                  <a:tcPr>
                    <a:solidFill>
                      <a:srgbClr val="92D050"/>
                    </a:solidFill>
                  </a:tcPr>
                </a:tc>
                <a:extLst>
                  <a:ext uri="{0D108BD9-81ED-4DB2-BD59-A6C34878D82A}">
                    <a16:rowId xmlns:a16="http://schemas.microsoft.com/office/drawing/2014/main" val="371175346"/>
                  </a:ext>
                </a:extLst>
              </a:tr>
            </a:tbl>
          </a:graphicData>
        </a:graphic>
      </p:graphicFrame>
      <p:sp>
        <p:nvSpPr>
          <p:cNvPr id="7" name="Rectangle 6">
            <a:extLst>
              <a:ext uri="{FF2B5EF4-FFF2-40B4-BE49-F238E27FC236}">
                <a16:creationId xmlns:a16="http://schemas.microsoft.com/office/drawing/2014/main" id="{DF49E3FE-8638-4D6B-8C3B-C0B8826F3C1D}"/>
              </a:ext>
            </a:extLst>
          </p:cNvPr>
          <p:cNvSpPr/>
          <p:nvPr/>
        </p:nvSpPr>
        <p:spPr>
          <a:xfrm>
            <a:off x="462455" y="2165449"/>
            <a:ext cx="6096000" cy="1754326"/>
          </a:xfrm>
          <a:prstGeom prst="rect">
            <a:avLst/>
          </a:prstGeom>
        </p:spPr>
        <p:txBody>
          <a:bodyPr>
            <a:spAutoFit/>
          </a:bodyPr>
          <a:lstStyle/>
          <a:p>
            <a:pPr marL="457200" indent="-457200" fontAlgn="t">
              <a:buFont typeface="+mj-lt"/>
              <a:buAutoNum type="arabicPeriod"/>
            </a:pPr>
            <a:r>
              <a:rPr lang="en-GB" b="1" dirty="0"/>
              <a:t>Ideal single signal LoS</a:t>
            </a:r>
            <a:endParaRPr lang="en-GB" dirty="0"/>
          </a:p>
          <a:p>
            <a:pPr marL="457200" indent="-457200" fontAlgn="t">
              <a:buFont typeface="+mj-lt"/>
              <a:buAutoNum type="arabicPeriod"/>
            </a:pPr>
            <a:r>
              <a:rPr lang="en-GB" b="1" dirty="0"/>
              <a:t>Single signal LoS with non-spatial fading</a:t>
            </a:r>
            <a:endParaRPr lang="en-GB" dirty="0"/>
          </a:p>
          <a:p>
            <a:pPr marL="457200" indent="-457200" fontAlgn="t">
              <a:buFont typeface="+mj-lt"/>
              <a:buAutoNum type="arabicPeriod"/>
            </a:pPr>
            <a:r>
              <a:rPr lang="en-GB" b="1" dirty="0"/>
              <a:t>Single signal with spatial fading</a:t>
            </a:r>
            <a:endParaRPr lang="en-GB" dirty="0"/>
          </a:p>
          <a:p>
            <a:pPr marL="457200" indent="-457200" fontAlgn="t">
              <a:buFont typeface="+mj-lt"/>
              <a:buAutoNum type="arabicPeriod"/>
            </a:pPr>
            <a:r>
              <a:rPr lang="en-GB" b="1" dirty="0"/>
              <a:t>Single signal with dynamic spatial fading</a:t>
            </a:r>
            <a:endParaRPr lang="en-GB" dirty="0"/>
          </a:p>
          <a:p>
            <a:pPr marL="457200" indent="-457200" fontAlgn="t">
              <a:buFont typeface="+mj-lt"/>
              <a:buAutoNum type="arabicPeriod"/>
            </a:pPr>
            <a:r>
              <a:rPr lang="en-GB" b="1" dirty="0"/>
              <a:t>Ideal dual signal LoS</a:t>
            </a:r>
            <a:endParaRPr lang="en-GB" dirty="0"/>
          </a:p>
          <a:p>
            <a:pPr marL="457200" indent="-457200" fontAlgn="t">
              <a:buFont typeface="+mj-lt"/>
              <a:buAutoNum type="arabicPeriod"/>
            </a:pPr>
            <a:r>
              <a:rPr lang="en-GB" b="1" dirty="0"/>
              <a:t>Dual signal with non-spatial fading</a:t>
            </a:r>
            <a:endParaRPr lang="en-GB" dirty="0"/>
          </a:p>
        </p:txBody>
      </p:sp>
      <p:sp>
        <p:nvSpPr>
          <p:cNvPr id="8" name="Rectangle 7">
            <a:extLst>
              <a:ext uri="{FF2B5EF4-FFF2-40B4-BE49-F238E27FC236}">
                <a16:creationId xmlns:a16="http://schemas.microsoft.com/office/drawing/2014/main" id="{D5C51852-C85E-4610-AA45-6A4B7C7B3D52}"/>
              </a:ext>
            </a:extLst>
          </p:cNvPr>
          <p:cNvSpPr/>
          <p:nvPr/>
        </p:nvSpPr>
        <p:spPr>
          <a:xfrm>
            <a:off x="6020062" y="2165449"/>
            <a:ext cx="6096000" cy="1754326"/>
          </a:xfrm>
          <a:prstGeom prst="rect">
            <a:avLst/>
          </a:prstGeom>
        </p:spPr>
        <p:txBody>
          <a:bodyPr>
            <a:spAutoFit/>
          </a:bodyPr>
          <a:lstStyle/>
          <a:p>
            <a:pPr marL="457200" indent="-457200" fontAlgn="t">
              <a:buFont typeface="+mj-lt"/>
              <a:buAutoNum type="arabicPeriod" startAt="7"/>
            </a:pPr>
            <a:r>
              <a:rPr lang="en-GB" b="1" dirty="0"/>
              <a:t>Dual signal with spatial fading</a:t>
            </a:r>
          </a:p>
          <a:p>
            <a:pPr marL="457200" indent="-457200" fontAlgn="t">
              <a:buFont typeface="+mj-lt"/>
              <a:buAutoNum type="arabicPeriod" startAt="7"/>
            </a:pPr>
            <a:r>
              <a:rPr lang="en-GB" b="1" dirty="0"/>
              <a:t>Ideal dual signal dynamic LoS</a:t>
            </a:r>
            <a:endParaRPr lang="en-GB" dirty="0"/>
          </a:p>
          <a:p>
            <a:pPr marL="457200" indent="-457200" fontAlgn="t">
              <a:buFont typeface="+mj-lt"/>
              <a:buAutoNum type="arabicPeriod" startAt="7"/>
            </a:pPr>
            <a:r>
              <a:rPr lang="en-GB" b="1" dirty="0"/>
              <a:t>Dual signal with dynamic non-spatial fading</a:t>
            </a:r>
            <a:endParaRPr lang="en-GB" dirty="0"/>
          </a:p>
          <a:p>
            <a:pPr marL="457200" indent="-457200" fontAlgn="t">
              <a:buFont typeface="+mj-lt"/>
              <a:buAutoNum type="arabicPeriod" startAt="7"/>
            </a:pPr>
            <a:r>
              <a:rPr lang="en-GB" b="1" dirty="0"/>
              <a:t>Dual signal with dynamic spatial fading</a:t>
            </a:r>
            <a:endParaRPr lang="en-GB" dirty="0"/>
          </a:p>
          <a:p>
            <a:pPr marL="457200" indent="-457200" fontAlgn="t">
              <a:buFont typeface="+mj-lt"/>
              <a:buAutoNum type="arabicPeriod" startAt="7"/>
            </a:pPr>
            <a:r>
              <a:rPr lang="en-GB" b="1" dirty="0"/>
              <a:t>Single signal with beamsweeping and spatial fading</a:t>
            </a:r>
            <a:endParaRPr lang="en-GB" dirty="0"/>
          </a:p>
          <a:p>
            <a:pPr marL="457200" indent="-457200" fontAlgn="t">
              <a:buFont typeface="+mj-lt"/>
              <a:buAutoNum type="arabicPeriod" startAt="7"/>
            </a:pPr>
            <a:r>
              <a:rPr lang="en-GB" b="1" dirty="0"/>
              <a:t>Ideal multiple signal single direction LoS</a:t>
            </a:r>
            <a:endParaRPr lang="en-GB" dirty="0"/>
          </a:p>
        </p:txBody>
      </p:sp>
    </p:spTree>
    <p:extLst>
      <p:ext uri="{BB962C8B-B14F-4D97-AF65-F5344CB8AC3E}">
        <p14:creationId xmlns:p14="http://schemas.microsoft.com/office/powerpoint/2010/main" val="32247310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DB84CC-4891-4514-99D5-45E48F4461A6}"/>
              </a:ext>
            </a:extLst>
          </p:cNvPr>
          <p:cNvSpPr>
            <a:spLocks noGrp="1"/>
          </p:cNvSpPr>
          <p:nvPr>
            <p:ph type="title"/>
          </p:nvPr>
        </p:nvSpPr>
        <p:spPr/>
        <p:txBody>
          <a:bodyPr>
            <a:normAutofit/>
          </a:bodyPr>
          <a:lstStyle/>
          <a:p>
            <a:r>
              <a:rPr lang="en-GB" dirty="0"/>
              <a:t>The 3GPP OTA Response for 3G and 4G</a:t>
            </a:r>
          </a:p>
        </p:txBody>
      </p:sp>
      <p:sp>
        <p:nvSpPr>
          <p:cNvPr id="3" name="Content Placeholder 2">
            <a:extLst>
              <a:ext uri="{FF2B5EF4-FFF2-40B4-BE49-F238E27FC236}">
                <a16:creationId xmlns:a16="http://schemas.microsoft.com/office/drawing/2014/main" id="{31074F2F-CB72-4AC3-9E51-BBCC083068E5}"/>
              </a:ext>
            </a:extLst>
          </p:cNvPr>
          <p:cNvSpPr>
            <a:spLocks noGrp="1"/>
          </p:cNvSpPr>
          <p:nvPr>
            <p:ph idx="1"/>
          </p:nvPr>
        </p:nvSpPr>
        <p:spPr>
          <a:xfrm>
            <a:off x="289560" y="1344361"/>
            <a:ext cx="11665016" cy="4909294"/>
          </a:xfrm>
        </p:spPr>
        <p:txBody>
          <a:bodyPr>
            <a:normAutofit/>
          </a:bodyPr>
          <a:lstStyle/>
          <a:p>
            <a:r>
              <a:rPr lang="en-GB" dirty="0"/>
              <a:t>UMTS - SISO OTA requirements (TRP/TRS) introduced</a:t>
            </a:r>
          </a:p>
          <a:p>
            <a:pPr lvl="1"/>
            <a:r>
              <a:rPr lang="en-GB" dirty="0"/>
              <a:t>Took 3 years to agree requirements</a:t>
            </a:r>
          </a:p>
          <a:p>
            <a:r>
              <a:rPr lang="en-GB" dirty="0"/>
              <a:t>LTE - No SISO OTA requirements agreed</a:t>
            </a:r>
          </a:p>
          <a:p>
            <a:pPr lvl="1"/>
            <a:r>
              <a:rPr lang="en-GB" dirty="0"/>
              <a:t>Work started in 2012 and stopped in 2017</a:t>
            </a:r>
          </a:p>
          <a:p>
            <a:pPr lvl="1"/>
            <a:r>
              <a:rPr lang="en-GB" dirty="0"/>
              <a:t>Too much time elapsed and UE performance was too wide to agree limits</a:t>
            </a:r>
          </a:p>
          <a:p>
            <a:r>
              <a:rPr lang="en-GB" dirty="0"/>
              <a:t>LTE – Basic MIMO OTA requirements agreed</a:t>
            </a:r>
          </a:p>
          <a:p>
            <a:pPr lvl="1"/>
            <a:r>
              <a:rPr lang="en-GB" dirty="0"/>
              <a:t>Took 8.5 years to agree first testable requirements</a:t>
            </a:r>
          </a:p>
          <a:p>
            <a:pPr lvl="1"/>
            <a:r>
              <a:rPr lang="en-GB" dirty="0"/>
              <a:t>Most of the time was agreeing test environment and method</a:t>
            </a:r>
          </a:p>
        </p:txBody>
      </p:sp>
    </p:spTree>
    <p:extLst>
      <p:ext uri="{BB962C8B-B14F-4D97-AF65-F5344CB8AC3E}">
        <p14:creationId xmlns:p14="http://schemas.microsoft.com/office/powerpoint/2010/main" val="42503247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DB84CC-4891-4514-99D5-45E48F4461A6}"/>
              </a:ext>
            </a:extLst>
          </p:cNvPr>
          <p:cNvSpPr>
            <a:spLocks noGrp="1"/>
          </p:cNvSpPr>
          <p:nvPr>
            <p:ph type="title"/>
          </p:nvPr>
        </p:nvSpPr>
        <p:spPr/>
        <p:txBody>
          <a:bodyPr>
            <a:normAutofit/>
          </a:bodyPr>
          <a:lstStyle/>
          <a:p>
            <a:r>
              <a:rPr lang="en-GB" dirty="0"/>
              <a:t>The consequence</a:t>
            </a:r>
          </a:p>
        </p:txBody>
      </p:sp>
      <p:sp>
        <p:nvSpPr>
          <p:cNvPr id="3" name="Content Placeholder 2">
            <a:extLst>
              <a:ext uri="{FF2B5EF4-FFF2-40B4-BE49-F238E27FC236}">
                <a16:creationId xmlns:a16="http://schemas.microsoft.com/office/drawing/2014/main" id="{31074F2F-CB72-4AC3-9E51-BBCC083068E5}"/>
              </a:ext>
            </a:extLst>
          </p:cNvPr>
          <p:cNvSpPr>
            <a:spLocks noGrp="1"/>
          </p:cNvSpPr>
          <p:nvPr>
            <p:ph idx="1"/>
          </p:nvPr>
        </p:nvSpPr>
        <p:spPr/>
        <p:txBody>
          <a:bodyPr/>
          <a:lstStyle/>
          <a:p>
            <a:r>
              <a:rPr lang="en-GB" dirty="0"/>
              <a:t>At &lt; 6 GHz, extensive radio testing at the temporary antenna connector provides no indication of how UEs will perform in the field</a:t>
            </a:r>
          </a:p>
          <a:p>
            <a:r>
              <a:rPr lang="en-GB" dirty="0"/>
              <a:t>Lack of LTE SISO OTA requirements means network performance is unknown</a:t>
            </a:r>
          </a:p>
          <a:p>
            <a:r>
              <a:rPr lang="en-GB" dirty="0"/>
              <a:t>Bilateral operator/vendor agreement may apply in some cases</a:t>
            </a:r>
          </a:p>
          <a:p>
            <a:r>
              <a:rPr lang="en-GB" dirty="0"/>
              <a:t>Existence of only basic open loop TM3 MIMO OTA requirements means the radiated performance and value of many LTE features introduced since Release 8 is unknown</a:t>
            </a:r>
          </a:p>
          <a:p>
            <a:pPr lvl="1"/>
            <a:r>
              <a:rPr lang="en-GB" dirty="0"/>
              <a:t>Higher order MIMO, CA, interference cancellation, other transmission modes </a:t>
            </a:r>
          </a:p>
        </p:txBody>
      </p:sp>
    </p:spTree>
    <p:extLst>
      <p:ext uri="{BB962C8B-B14F-4D97-AF65-F5344CB8AC3E}">
        <p14:creationId xmlns:p14="http://schemas.microsoft.com/office/powerpoint/2010/main" val="29499255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DB84CC-4891-4514-99D5-45E48F4461A6}"/>
              </a:ext>
            </a:extLst>
          </p:cNvPr>
          <p:cNvSpPr>
            <a:spLocks noGrp="1"/>
          </p:cNvSpPr>
          <p:nvPr>
            <p:ph type="title"/>
          </p:nvPr>
        </p:nvSpPr>
        <p:spPr/>
        <p:txBody>
          <a:bodyPr>
            <a:normAutofit/>
          </a:bodyPr>
          <a:lstStyle/>
          <a:p>
            <a:r>
              <a:rPr lang="en-GB" dirty="0"/>
              <a:t>The 3GPP OTA Response so far for 5G NR</a:t>
            </a:r>
          </a:p>
        </p:txBody>
      </p:sp>
      <p:sp>
        <p:nvSpPr>
          <p:cNvPr id="3" name="Content Placeholder 2">
            <a:extLst>
              <a:ext uri="{FF2B5EF4-FFF2-40B4-BE49-F238E27FC236}">
                <a16:creationId xmlns:a16="http://schemas.microsoft.com/office/drawing/2014/main" id="{31074F2F-CB72-4AC3-9E51-BBCC083068E5}"/>
              </a:ext>
            </a:extLst>
          </p:cNvPr>
          <p:cNvSpPr>
            <a:spLocks noGrp="1"/>
          </p:cNvSpPr>
          <p:nvPr>
            <p:ph idx="1"/>
          </p:nvPr>
        </p:nvSpPr>
        <p:spPr>
          <a:xfrm>
            <a:off x="289560" y="1344361"/>
            <a:ext cx="11665016" cy="4909294"/>
          </a:xfrm>
        </p:spPr>
        <p:txBody>
          <a:bodyPr>
            <a:normAutofit/>
          </a:bodyPr>
          <a:lstStyle/>
          <a:p>
            <a:r>
              <a:rPr lang="en-GB" dirty="0"/>
              <a:t>The first NR specifications for Rel-15 have been delivered in June 2018</a:t>
            </a:r>
          </a:p>
          <a:p>
            <a:r>
              <a:rPr lang="en-GB" dirty="0"/>
              <a:t>However, compressed timescales mean current completeness of NR is significantly less than for LTE in Release 8 in Dec 2008</a:t>
            </a:r>
          </a:p>
          <a:p>
            <a:r>
              <a:rPr lang="en-GB" dirty="0"/>
              <a:t>NR FR1 - No OTA requirements in Rel-15</a:t>
            </a:r>
          </a:p>
          <a:p>
            <a:r>
              <a:rPr lang="en-GB" dirty="0"/>
              <a:t>NR FR2 – Basic OTA requirements introduced</a:t>
            </a:r>
          </a:p>
          <a:p>
            <a:pPr lvl="1"/>
            <a:r>
              <a:rPr lang="en-GB" dirty="0"/>
              <a:t>Peak EIRP and spherical coverage</a:t>
            </a:r>
          </a:p>
          <a:p>
            <a:pPr lvl="1"/>
            <a:r>
              <a:rPr lang="en-GB" dirty="0"/>
              <a:t>OTA demodulation scope limited to “wireless cable” RF/baseband (excludes antenna)</a:t>
            </a:r>
          </a:p>
          <a:p>
            <a:pPr lvl="1"/>
            <a:r>
              <a:rPr lang="en-GB" dirty="0"/>
              <a:t>No spatial RRM requirements</a:t>
            </a:r>
          </a:p>
        </p:txBody>
      </p:sp>
    </p:spTree>
    <p:extLst>
      <p:ext uri="{BB962C8B-B14F-4D97-AF65-F5344CB8AC3E}">
        <p14:creationId xmlns:p14="http://schemas.microsoft.com/office/powerpoint/2010/main" val="27032692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1E1DD7-FEB3-44F1-B903-8DB5E731CEEC}"/>
              </a:ext>
            </a:extLst>
          </p:cNvPr>
          <p:cNvSpPr>
            <a:spLocks noGrp="1"/>
          </p:cNvSpPr>
          <p:nvPr>
            <p:ph type="title"/>
          </p:nvPr>
        </p:nvSpPr>
        <p:spPr/>
        <p:txBody>
          <a:bodyPr/>
          <a:lstStyle/>
          <a:p>
            <a:r>
              <a:rPr lang="en-GB" dirty="0"/>
              <a:t>Specification completeness LTE vs NR</a:t>
            </a:r>
          </a:p>
        </p:txBody>
      </p:sp>
      <p:graphicFrame>
        <p:nvGraphicFramePr>
          <p:cNvPr id="4" name="Table 3">
            <a:extLst>
              <a:ext uri="{FF2B5EF4-FFF2-40B4-BE49-F238E27FC236}">
                <a16:creationId xmlns:a16="http://schemas.microsoft.com/office/drawing/2014/main" id="{EC1E4511-2550-40F9-8477-23437B2FD27E}"/>
              </a:ext>
            </a:extLst>
          </p:cNvPr>
          <p:cNvGraphicFramePr>
            <a:graphicFrameLocks noGrp="1"/>
          </p:cNvGraphicFramePr>
          <p:nvPr>
            <p:extLst>
              <p:ext uri="{D42A27DB-BD31-4B8C-83A1-F6EECF244321}">
                <p14:modId xmlns:p14="http://schemas.microsoft.com/office/powerpoint/2010/main" val="3086492596"/>
              </p:ext>
            </p:extLst>
          </p:nvPr>
        </p:nvGraphicFramePr>
        <p:xfrm>
          <a:off x="4847716" y="1430871"/>
          <a:ext cx="6636791" cy="2001520"/>
        </p:xfrm>
        <a:graphic>
          <a:graphicData uri="http://schemas.openxmlformats.org/drawingml/2006/table">
            <a:tbl>
              <a:tblPr firstRow="1" bandRow="1">
                <a:tableStyleId>{5C22544A-7EE6-4342-B048-85BDC9FD1C3A}</a:tableStyleId>
              </a:tblPr>
              <a:tblGrid>
                <a:gridCol w="2042665">
                  <a:extLst>
                    <a:ext uri="{9D8B030D-6E8A-4147-A177-3AD203B41FA5}">
                      <a16:colId xmlns:a16="http://schemas.microsoft.com/office/drawing/2014/main" val="1143368104"/>
                    </a:ext>
                  </a:extLst>
                </a:gridCol>
                <a:gridCol w="1032556">
                  <a:extLst>
                    <a:ext uri="{9D8B030D-6E8A-4147-A177-3AD203B41FA5}">
                      <a16:colId xmlns:a16="http://schemas.microsoft.com/office/drawing/2014/main" val="310853338"/>
                    </a:ext>
                  </a:extLst>
                </a:gridCol>
                <a:gridCol w="1017591">
                  <a:extLst>
                    <a:ext uri="{9D8B030D-6E8A-4147-A177-3AD203B41FA5}">
                      <a16:colId xmlns:a16="http://schemas.microsoft.com/office/drawing/2014/main" val="1623402421"/>
                    </a:ext>
                  </a:extLst>
                </a:gridCol>
                <a:gridCol w="1107380">
                  <a:extLst>
                    <a:ext uri="{9D8B030D-6E8A-4147-A177-3AD203B41FA5}">
                      <a16:colId xmlns:a16="http://schemas.microsoft.com/office/drawing/2014/main" val="1979107646"/>
                    </a:ext>
                  </a:extLst>
                </a:gridCol>
                <a:gridCol w="1436599">
                  <a:extLst>
                    <a:ext uri="{9D8B030D-6E8A-4147-A177-3AD203B41FA5}">
                      <a16:colId xmlns:a16="http://schemas.microsoft.com/office/drawing/2014/main" val="1454272077"/>
                    </a:ext>
                  </a:extLst>
                </a:gridCol>
              </a:tblGrid>
              <a:tr h="370840">
                <a:tc>
                  <a:txBody>
                    <a:bodyPr/>
                    <a:lstStyle/>
                    <a:p>
                      <a:r>
                        <a:rPr lang="en-GB" sz="1400" dirty="0"/>
                        <a:t>Page count*</a:t>
                      </a:r>
                    </a:p>
                  </a:txBody>
                  <a:tcPr/>
                </a:tc>
                <a:tc>
                  <a:txBody>
                    <a:bodyPr/>
                    <a:lstStyle/>
                    <a:p>
                      <a:pPr algn="ctr"/>
                      <a:r>
                        <a:rPr lang="en-GB" sz="1400" dirty="0"/>
                        <a:t>LTE Rel-8</a:t>
                      </a:r>
                      <a:br>
                        <a:rPr lang="en-GB" sz="1400" dirty="0"/>
                      </a:br>
                      <a:r>
                        <a:rPr lang="en-GB" sz="1400" dirty="0"/>
                        <a:t>Dec 2008</a:t>
                      </a:r>
                    </a:p>
                  </a:txBody>
                  <a:tcPr/>
                </a:tc>
                <a:tc>
                  <a:txBody>
                    <a:bodyPr/>
                    <a:lstStyle/>
                    <a:p>
                      <a:pPr algn="ctr"/>
                      <a:r>
                        <a:rPr lang="en-GB" sz="1400" dirty="0"/>
                        <a:t>LTE Rel-8</a:t>
                      </a:r>
                      <a:br>
                        <a:rPr lang="en-GB" sz="1400" dirty="0"/>
                      </a:br>
                      <a:r>
                        <a:rPr lang="en-GB" sz="1400" dirty="0"/>
                        <a:t>Sep 2017</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dirty="0"/>
                        <a:t>LTE Rel-14</a:t>
                      </a:r>
                      <a:br>
                        <a:rPr lang="en-GB" sz="1400" dirty="0"/>
                      </a:br>
                      <a:r>
                        <a:rPr lang="en-GB" sz="1400" dirty="0"/>
                        <a:t>Sep 2017</a:t>
                      </a:r>
                    </a:p>
                  </a:txBody>
                  <a:tcPr/>
                </a:tc>
                <a:tc>
                  <a:txBody>
                    <a:bodyPr/>
                    <a:lstStyle/>
                    <a:p>
                      <a:pPr algn="ctr"/>
                      <a:r>
                        <a:rPr lang="en-GB" sz="1400" dirty="0"/>
                        <a:t>NR FR2 Rel-15</a:t>
                      </a:r>
                    </a:p>
                    <a:p>
                      <a:pPr algn="ctr"/>
                      <a:r>
                        <a:rPr lang="en-GB" sz="1400" dirty="0"/>
                        <a:t>Dec 2017</a:t>
                      </a:r>
                    </a:p>
                  </a:txBody>
                  <a:tcPr/>
                </a:tc>
                <a:extLst>
                  <a:ext uri="{0D108BD9-81ED-4DB2-BD59-A6C34878D82A}">
                    <a16:rowId xmlns:a16="http://schemas.microsoft.com/office/drawing/2014/main" val="3354774517"/>
                  </a:ext>
                </a:extLst>
              </a:tr>
              <a:tr h="370840">
                <a:tc>
                  <a:txBody>
                    <a:bodyPr/>
                    <a:lstStyle/>
                    <a:p>
                      <a:r>
                        <a:rPr lang="en-GB" sz="1400" dirty="0"/>
                        <a:t>Physical layer</a:t>
                      </a:r>
                    </a:p>
                  </a:txBody>
                  <a:tcPr/>
                </a:tc>
                <a:tc>
                  <a:txBody>
                    <a:bodyPr/>
                    <a:lstStyle/>
                    <a:p>
                      <a:pPr algn="ctr"/>
                      <a:r>
                        <a:rPr lang="en-GB" sz="1400" dirty="0"/>
                        <a:t>80</a:t>
                      </a:r>
                    </a:p>
                  </a:txBody>
                  <a:tcPr/>
                </a:tc>
                <a:tc>
                  <a:txBody>
                    <a:bodyPr/>
                    <a:lstStyle/>
                    <a:p>
                      <a:pPr algn="ctr"/>
                      <a:r>
                        <a:rPr lang="en-GB" sz="1400" dirty="0"/>
                        <a:t>81</a:t>
                      </a:r>
                    </a:p>
                  </a:txBody>
                  <a:tcPr/>
                </a:tc>
                <a:tc>
                  <a:txBody>
                    <a:bodyPr/>
                    <a:lstStyle/>
                    <a:p>
                      <a:pPr algn="ctr"/>
                      <a:r>
                        <a:rPr lang="en-GB" sz="1400" dirty="0"/>
                        <a:t>190</a:t>
                      </a:r>
                    </a:p>
                  </a:txBody>
                  <a:tcPr/>
                </a:tc>
                <a:tc>
                  <a:txBody>
                    <a:bodyPr/>
                    <a:lstStyle/>
                    <a:p>
                      <a:pPr algn="ctr"/>
                      <a:r>
                        <a:rPr lang="en-GB" sz="1400" dirty="0"/>
                        <a:t>73</a:t>
                      </a:r>
                    </a:p>
                  </a:txBody>
                  <a:tcPr/>
                </a:tc>
                <a:extLst>
                  <a:ext uri="{0D108BD9-81ED-4DB2-BD59-A6C34878D82A}">
                    <a16:rowId xmlns:a16="http://schemas.microsoft.com/office/drawing/2014/main" val="111821375"/>
                  </a:ext>
                </a:extLst>
              </a:tr>
              <a:tr h="370840">
                <a:tc>
                  <a:txBody>
                    <a:bodyPr/>
                    <a:lstStyle/>
                    <a:p>
                      <a:r>
                        <a:rPr lang="en-GB" sz="1400" dirty="0"/>
                        <a:t>UE Radio core</a:t>
                      </a:r>
                    </a:p>
                  </a:txBody>
                  <a:tcPr/>
                </a:tc>
                <a:tc>
                  <a:txBody>
                    <a:bodyPr/>
                    <a:lstStyle/>
                    <a:p>
                      <a:pPr algn="ctr"/>
                      <a:r>
                        <a:rPr lang="en-GB" sz="1400" dirty="0"/>
                        <a:t>26</a:t>
                      </a:r>
                    </a:p>
                  </a:txBody>
                  <a:tcPr/>
                </a:tc>
                <a:tc>
                  <a:txBody>
                    <a:bodyPr/>
                    <a:lstStyle/>
                    <a:p>
                      <a:pPr algn="ctr"/>
                      <a:r>
                        <a:rPr lang="en-GB" sz="1400" dirty="0"/>
                        <a:t>34</a:t>
                      </a:r>
                    </a:p>
                  </a:txBody>
                  <a:tcPr/>
                </a:tc>
                <a:tc>
                  <a:txBody>
                    <a:bodyPr/>
                    <a:lstStyle/>
                    <a:p>
                      <a:pPr algn="ctr"/>
                      <a:r>
                        <a:rPr lang="en-GB" sz="1400" dirty="0"/>
                        <a:t>353</a:t>
                      </a:r>
                    </a:p>
                  </a:txBody>
                  <a:tcPr/>
                </a:tc>
                <a:tc>
                  <a:txBody>
                    <a:bodyPr/>
                    <a:lstStyle/>
                    <a:p>
                      <a:pPr algn="ctr"/>
                      <a:r>
                        <a:rPr lang="en-GB" sz="1400" dirty="0"/>
                        <a:t>18</a:t>
                      </a:r>
                    </a:p>
                  </a:txBody>
                  <a:tcPr/>
                </a:tc>
                <a:extLst>
                  <a:ext uri="{0D108BD9-81ED-4DB2-BD59-A6C34878D82A}">
                    <a16:rowId xmlns:a16="http://schemas.microsoft.com/office/drawing/2014/main" val="3549872841"/>
                  </a:ext>
                </a:extLst>
              </a:tr>
              <a:tr h="370840">
                <a:tc>
                  <a:txBody>
                    <a:bodyPr/>
                    <a:lstStyle/>
                    <a:p>
                      <a:r>
                        <a:rPr lang="en-GB" sz="1400" dirty="0"/>
                        <a:t>UE Radio performance</a:t>
                      </a:r>
                    </a:p>
                  </a:txBody>
                  <a:tcPr/>
                </a:tc>
                <a:tc>
                  <a:txBody>
                    <a:bodyPr/>
                    <a:lstStyle/>
                    <a:p>
                      <a:pPr algn="ctr"/>
                      <a:r>
                        <a:rPr lang="en-GB" sz="1400" dirty="0"/>
                        <a:t>11</a:t>
                      </a:r>
                    </a:p>
                  </a:txBody>
                  <a:tcPr/>
                </a:tc>
                <a:tc>
                  <a:txBody>
                    <a:bodyPr/>
                    <a:lstStyle/>
                    <a:p>
                      <a:pPr algn="ctr"/>
                      <a:r>
                        <a:rPr lang="en-GB" sz="1400" dirty="0"/>
                        <a:t>42</a:t>
                      </a:r>
                    </a:p>
                  </a:txBody>
                  <a:tcPr/>
                </a:tc>
                <a:tc>
                  <a:txBody>
                    <a:bodyPr/>
                    <a:lstStyle/>
                    <a:p>
                      <a:pPr algn="ctr"/>
                      <a:r>
                        <a:rPr lang="en-GB" sz="1400" dirty="0"/>
                        <a:t>739</a:t>
                      </a:r>
                    </a:p>
                  </a:txBody>
                  <a:tcPr/>
                </a:tc>
                <a:tc>
                  <a:txBody>
                    <a:bodyPr/>
                    <a:lstStyle/>
                    <a:p>
                      <a:pPr algn="ctr"/>
                      <a:r>
                        <a:rPr lang="en-GB" sz="1400" dirty="0"/>
                        <a:t>0</a:t>
                      </a:r>
                    </a:p>
                  </a:txBody>
                  <a:tcPr/>
                </a:tc>
                <a:extLst>
                  <a:ext uri="{0D108BD9-81ED-4DB2-BD59-A6C34878D82A}">
                    <a16:rowId xmlns:a16="http://schemas.microsoft.com/office/drawing/2014/main" val="2827630406"/>
                  </a:ext>
                </a:extLst>
              </a:tr>
              <a:tr h="370840">
                <a:tc>
                  <a:txBody>
                    <a:bodyPr/>
                    <a:lstStyle/>
                    <a:p>
                      <a:r>
                        <a:rPr lang="en-GB" sz="1400" b="1" dirty="0"/>
                        <a:t>Total (Radio part)</a:t>
                      </a:r>
                    </a:p>
                  </a:txBody>
                  <a:tcPr/>
                </a:tc>
                <a:tc>
                  <a:txBody>
                    <a:bodyPr/>
                    <a:lstStyle/>
                    <a:p>
                      <a:pPr algn="ctr"/>
                      <a:r>
                        <a:rPr lang="en-GB" sz="1400" b="1" dirty="0"/>
                        <a:t>147</a:t>
                      </a:r>
                    </a:p>
                  </a:txBody>
                  <a:tcPr/>
                </a:tc>
                <a:tc>
                  <a:txBody>
                    <a:bodyPr/>
                    <a:lstStyle/>
                    <a:p>
                      <a:pPr algn="ctr"/>
                      <a:r>
                        <a:rPr lang="en-GB" sz="1400" b="1" dirty="0"/>
                        <a:t>388</a:t>
                      </a:r>
                    </a:p>
                  </a:txBody>
                  <a:tcPr/>
                </a:tc>
                <a:tc>
                  <a:txBody>
                    <a:bodyPr/>
                    <a:lstStyle/>
                    <a:p>
                      <a:pPr algn="ctr"/>
                      <a:r>
                        <a:rPr lang="en-GB" sz="1400" b="1" dirty="0"/>
                        <a:t>3588</a:t>
                      </a:r>
                    </a:p>
                  </a:txBody>
                  <a:tcPr/>
                </a:tc>
                <a:tc>
                  <a:txBody>
                    <a:bodyPr/>
                    <a:lstStyle/>
                    <a:p>
                      <a:pPr algn="ctr"/>
                      <a:r>
                        <a:rPr lang="en-GB" sz="1400" b="1" dirty="0"/>
                        <a:t>33</a:t>
                      </a:r>
                    </a:p>
                  </a:txBody>
                  <a:tcPr/>
                </a:tc>
                <a:extLst>
                  <a:ext uri="{0D108BD9-81ED-4DB2-BD59-A6C34878D82A}">
                    <a16:rowId xmlns:a16="http://schemas.microsoft.com/office/drawing/2014/main" val="896442274"/>
                  </a:ext>
                </a:extLst>
              </a:tr>
            </a:tbl>
          </a:graphicData>
        </a:graphic>
      </p:graphicFrame>
      <p:graphicFrame>
        <p:nvGraphicFramePr>
          <p:cNvPr id="5" name="Table 4">
            <a:extLst>
              <a:ext uri="{FF2B5EF4-FFF2-40B4-BE49-F238E27FC236}">
                <a16:creationId xmlns:a16="http://schemas.microsoft.com/office/drawing/2014/main" id="{62D92673-01EC-469C-9C88-BECDCE145309}"/>
              </a:ext>
            </a:extLst>
          </p:cNvPr>
          <p:cNvGraphicFramePr>
            <a:graphicFrameLocks noGrp="1"/>
          </p:cNvGraphicFramePr>
          <p:nvPr>
            <p:extLst>
              <p:ext uri="{D42A27DB-BD31-4B8C-83A1-F6EECF244321}">
                <p14:modId xmlns:p14="http://schemas.microsoft.com/office/powerpoint/2010/main" val="398100924"/>
              </p:ext>
            </p:extLst>
          </p:nvPr>
        </p:nvGraphicFramePr>
        <p:xfrm>
          <a:off x="1313793" y="4165023"/>
          <a:ext cx="9370242" cy="1844040"/>
        </p:xfrm>
        <a:graphic>
          <a:graphicData uri="http://schemas.openxmlformats.org/drawingml/2006/table">
            <a:tbl>
              <a:tblPr firstRow="1" bandRow="1">
                <a:tableStyleId>{5C22544A-7EE6-4342-B048-85BDC9FD1C3A}</a:tableStyleId>
              </a:tblPr>
              <a:tblGrid>
                <a:gridCol w="1761741">
                  <a:extLst>
                    <a:ext uri="{9D8B030D-6E8A-4147-A177-3AD203B41FA5}">
                      <a16:colId xmlns:a16="http://schemas.microsoft.com/office/drawing/2014/main" val="1143368104"/>
                    </a:ext>
                  </a:extLst>
                </a:gridCol>
                <a:gridCol w="1341978">
                  <a:extLst>
                    <a:ext uri="{9D8B030D-6E8A-4147-A177-3AD203B41FA5}">
                      <a16:colId xmlns:a16="http://schemas.microsoft.com/office/drawing/2014/main" val="310853338"/>
                    </a:ext>
                  </a:extLst>
                </a:gridCol>
                <a:gridCol w="1445342">
                  <a:extLst>
                    <a:ext uri="{9D8B030D-6E8A-4147-A177-3AD203B41FA5}">
                      <a16:colId xmlns:a16="http://schemas.microsoft.com/office/drawing/2014/main" val="1623402421"/>
                    </a:ext>
                  </a:extLst>
                </a:gridCol>
                <a:gridCol w="1455174">
                  <a:extLst>
                    <a:ext uri="{9D8B030D-6E8A-4147-A177-3AD203B41FA5}">
                      <a16:colId xmlns:a16="http://schemas.microsoft.com/office/drawing/2014/main" val="1979107646"/>
                    </a:ext>
                  </a:extLst>
                </a:gridCol>
                <a:gridCol w="1700981">
                  <a:extLst>
                    <a:ext uri="{9D8B030D-6E8A-4147-A177-3AD203B41FA5}">
                      <a16:colId xmlns:a16="http://schemas.microsoft.com/office/drawing/2014/main" val="1454272077"/>
                    </a:ext>
                  </a:extLst>
                </a:gridCol>
                <a:gridCol w="1665026">
                  <a:extLst>
                    <a:ext uri="{9D8B030D-6E8A-4147-A177-3AD203B41FA5}">
                      <a16:colId xmlns:a16="http://schemas.microsoft.com/office/drawing/2014/main" val="231488815"/>
                    </a:ext>
                  </a:extLst>
                </a:gridCol>
              </a:tblGrid>
              <a:tr h="370840">
                <a:tc>
                  <a:txBody>
                    <a:bodyPr/>
                    <a:lstStyle/>
                    <a:p>
                      <a:r>
                        <a:rPr lang="en-GB" sz="1400" dirty="0"/>
                        <a:t>RRM Page count*</a:t>
                      </a:r>
                    </a:p>
                  </a:txBody>
                  <a:tcPr/>
                </a:tc>
                <a:tc>
                  <a:txBody>
                    <a:bodyPr/>
                    <a:lstStyle/>
                    <a:p>
                      <a:pPr algn="ctr"/>
                      <a:r>
                        <a:rPr lang="en-GB" sz="1400" dirty="0"/>
                        <a:t>LTE Rel-8</a:t>
                      </a:r>
                      <a:br>
                        <a:rPr lang="en-GB" sz="1400" dirty="0"/>
                      </a:br>
                      <a:r>
                        <a:rPr lang="en-GB" sz="1400" dirty="0"/>
                        <a:t>Dec 2008</a:t>
                      </a:r>
                    </a:p>
                    <a:p>
                      <a:pPr algn="ctr"/>
                      <a:r>
                        <a:rPr lang="en-GB" sz="1400" dirty="0"/>
                        <a:t>36.133 v8.4.0</a:t>
                      </a:r>
                    </a:p>
                  </a:txBody>
                  <a:tcPr/>
                </a:tc>
                <a:tc>
                  <a:txBody>
                    <a:bodyPr/>
                    <a:lstStyle/>
                    <a:p>
                      <a:pPr algn="ctr"/>
                      <a:r>
                        <a:rPr lang="en-GB" sz="1400" dirty="0"/>
                        <a:t>LTE Rel-8</a:t>
                      </a:r>
                      <a:br>
                        <a:rPr lang="en-GB" sz="1400" dirty="0"/>
                      </a:br>
                      <a:r>
                        <a:rPr lang="en-GB" sz="1400" dirty="0"/>
                        <a:t>Sep 2017</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dirty="0"/>
                        <a:t>36.133 v8.23.0</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dirty="0"/>
                        <a:t>LTE Rel-14</a:t>
                      </a:r>
                      <a:br>
                        <a:rPr lang="en-GB" sz="1400" dirty="0"/>
                      </a:br>
                      <a:r>
                        <a:rPr lang="en-GB" sz="1400" dirty="0"/>
                        <a:t>Mar 2018</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dirty="0"/>
                        <a:t>36.133 v14.7.0</a:t>
                      </a:r>
                    </a:p>
                  </a:txBody>
                  <a:tcPr/>
                </a:tc>
                <a:tc>
                  <a:txBody>
                    <a:bodyPr/>
                    <a:lstStyle/>
                    <a:p>
                      <a:pPr algn="ctr"/>
                      <a:r>
                        <a:rPr lang="en-GB" sz="1400" dirty="0"/>
                        <a:t>NR SA Rel-15</a:t>
                      </a:r>
                    </a:p>
                    <a:p>
                      <a:pPr algn="ctr"/>
                      <a:r>
                        <a:rPr lang="en-GB" sz="1400" dirty="0"/>
                        <a:t>Dec 2017</a:t>
                      </a:r>
                    </a:p>
                    <a:p>
                      <a:pPr algn="ctr"/>
                      <a:r>
                        <a:rPr lang="en-GB" sz="1400" dirty="0"/>
                        <a:t>TS 38.133 v15.0.0</a:t>
                      </a:r>
                    </a:p>
                  </a:txBody>
                  <a:tcPr/>
                </a:tc>
                <a:tc>
                  <a:txBody>
                    <a:bodyPr/>
                    <a:lstStyle/>
                    <a:p>
                      <a:pPr algn="ctr"/>
                      <a:r>
                        <a:rPr lang="en-GB" sz="1400" dirty="0"/>
                        <a:t>NR SA Rel-15</a:t>
                      </a:r>
                    </a:p>
                    <a:p>
                      <a:pPr algn="ctr"/>
                      <a:r>
                        <a:rPr lang="en-GB" sz="1400" dirty="0"/>
                        <a:t>Mar 2018</a:t>
                      </a:r>
                    </a:p>
                    <a:p>
                      <a:pPr algn="ctr"/>
                      <a:r>
                        <a:rPr lang="en-GB" sz="1400" dirty="0"/>
                        <a:t>TS 38.133 v15.1.0</a:t>
                      </a:r>
                    </a:p>
                  </a:txBody>
                  <a:tcPr/>
                </a:tc>
                <a:extLst>
                  <a:ext uri="{0D108BD9-81ED-4DB2-BD59-A6C34878D82A}">
                    <a16:rowId xmlns:a16="http://schemas.microsoft.com/office/drawing/2014/main" val="3354774517"/>
                  </a:ext>
                </a:extLst>
              </a:tr>
              <a:tr h="370840">
                <a:tc>
                  <a:txBody>
                    <a:bodyPr/>
                    <a:lstStyle/>
                    <a:p>
                      <a:r>
                        <a:rPr lang="en-GB" sz="1400" dirty="0"/>
                        <a:t>UE RRM core</a:t>
                      </a:r>
                    </a:p>
                  </a:txBody>
                  <a:tcPr/>
                </a:tc>
                <a:tc>
                  <a:txBody>
                    <a:bodyPr/>
                    <a:lstStyle/>
                    <a:p>
                      <a:pPr algn="ctr"/>
                      <a:r>
                        <a:rPr lang="en-GB" sz="1400" dirty="0"/>
                        <a:t>60</a:t>
                      </a:r>
                    </a:p>
                  </a:txBody>
                  <a:tcPr/>
                </a:tc>
                <a:tc>
                  <a:txBody>
                    <a:bodyPr/>
                    <a:lstStyle/>
                    <a:p>
                      <a:pPr algn="ctr"/>
                      <a:r>
                        <a:rPr lang="en-GB" sz="1400" dirty="0"/>
                        <a:t>64</a:t>
                      </a:r>
                    </a:p>
                  </a:txBody>
                  <a:tcPr/>
                </a:tc>
                <a:tc>
                  <a:txBody>
                    <a:bodyPr/>
                    <a:lstStyle/>
                    <a:p>
                      <a:pPr algn="ctr"/>
                      <a:r>
                        <a:rPr lang="en-GB" sz="1400" dirty="0"/>
                        <a:t>559</a:t>
                      </a:r>
                    </a:p>
                  </a:txBody>
                  <a:tcPr/>
                </a:tc>
                <a:tc>
                  <a:txBody>
                    <a:bodyPr/>
                    <a:lstStyle/>
                    <a:p>
                      <a:pPr algn="ctr"/>
                      <a:r>
                        <a:rPr lang="en-GB" sz="1400" dirty="0"/>
                        <a:t>30</a:t>
                      </a:r>
                    </a:p>
                  </a:txBody>
                  <a:tcPr/>
                </a:tc>
                <a:tc>
                  <a:txBody>
                    <a:bodyPr/>
                    <a:lstStyle/>
                    <a:p>
                      <a:pPr algn="ctr"/>
                      <a:r>
                        <a:rPr lang="en-GB" sz="1400" dirty="0"/>
                        <a:t>47</a:t>
                      </a:r>
                    </a:p>
                  </a:txBody>
                  <a:tcPr/>
                </a:tc>
                <a:extLst>
                  <a:ext uri="{0D108BD9-81ED-4DB2-BD59-A6C34878D82A}">
                    <a16:rowId xmlns:a16="http://schemas.microsoft.com/office/drawing/2014/main" val="2416985196"/>
                  </a:ext>
                </a:extLst>
              </a:tr>
              <a:tr h="370840">
                <a:tc>
                  <a:txBody>
                    <a:bodyPr/>
                    <a:lstStyle/>
                    <a:p>
                      <a:r>
                        <a:rPr lang="en-GB" sz="1400" dirty="0"/>
                        <a:t>UE RRM performance</a:t>
                      </a:r>
                    </a:p>
                  </a:txBody>
                  <a:tcPr/>
                </a:tc>
                <a:tc>
                  <a:txBody>
                    <a:bodyPr/>
                    <a:lstStyle/>
                    <a:p>
                      <a:pPr algn="ctr"/>
                      <a:r>
                        <a:rPr lang="en-GB" sz="1400" dirty="0"/>
                        <a:t>50</a:t>
                      </a:r>
                    </a:p>
                  </a:txBody>
                  <a:tcPr/>
                </a:tc>
                <a:tc>
                  <a:txBody>
                    <a:bodyPr/>
                    <a:lstStyle/>
                    <a:p>
                      <a:pPr algn="ctr"/>
                      <a:r>
                        <a:rPr lang="en-GB" sz="1400" dirty="0"/>
                        <a:t>248</a:t>
                      </a:r>
                    </a:p>
                  </a:txBody>
                  <a:tcPr/>
                </a:tc>
                <a:tc>
                  <a:txBody>
                    <a:bodyPr/>
                    <a:lstStyle/>
                    <a:p>
                      <a:pPr algn="ctr"/>
                      <a:r>
                        <a:rPr lang="en-GB" sz="1400" dirty="0"/>
                        <a:t>2260</a:t>
                      </a:r>
                    </a:p>
                  </a:txBody>
                  <a:tcPr/>
                </a:tc>
                <a:tc>
                  <a:txBody>
                    <a:bodyPr/>
                    <a:lstStyle/>
                    <a:p>
                      <a:pPr algn="ctr"/>
                      <a:r>
                        <a:rPr lang="en-GB" sz="1400" dirty="0"/>
                        <a:t>0</a:t>
                      </a:r>
                    </a:p>
                  </a:txBody>
                  <a:tcPr/>
                </a:tc>
                <a:tc>
                  <a:txBody>
                    <a:bodyPr/>
                    <a:lstStyle/>
                    <a:p>
                      <a:pPr algn="ctr"/>
                      <a:r>
                        <a:rPr lang="en-GB" sz="1400" dirty="0"/>
                        <a:t>0</a:t>
                      </a:r>
                    </a:p>
                  </a:txBody>
                  <a:tcPr/>
                </a:tc>
                <a:extLst>
                  <a:ext uri="{0D108BD9-81ED-4DB2-BD59-A6C34878D82A}">
                    <a16:rowId xmlns:a16="http://schemas.microsoft.com/office/drawing/2014/main" val="3303244543"/>
                  </a:ext>
                </a:extLst>
              </a:tr>
              <a:tr h="370840">
                <a:tc>
                  <a:txBody>
                    <a:bodyPr/>
                    <a:lstStyle/>
                    <a:p>
                      <a:r>
                        <a:rPr lang="en-GB" sz="1400" b="1" dirty="0"/>
                        <a:t>Total (RRM part)</a:t>
                      </a:r>
                    </a:p>
                  </a:txBody>
                  <a:tcPr/>
                </a:tc>
                <a:tc>
                  <a:txBody>
                    <a:bodyPr/>
                    <a:lstStyle/>
                    <a:p>
                      <a:pPr algn="ctr"/>
                      <a:r>
                        <a:rPr lang="en-GB" sz="1400" b="1" dirty="0"/>
                        <a:t>110</a:t>
                      </a:r>
                    </a:p>
                  </a:txBody>
                  <a:tcPr/>
                </a:tc>
                <a:tc>
                  <a:txBody>
                    <a:bodyPr/>
                    <a:lstStyle/>
                    <a:p>
                      <a:pPr algn="ctr"/>
                      <a:r>
                        <a:rPr lang="en-GB" sz="1400" b="1" dirty="0"/>
                        <a:t>312</a:t>
                      </a:r>
                    </a:p>
                  </a:txBody>
                  <a:tcPr/>
                </a:tc>
                <a:tc>
                  <a:txBody>
                    <a:bodyPr/>
                    <a:lstStyle/>
                    <a:p>
                      <a:pPr algn="ctr"/>
                      <a:r>
                        <a:rPr lang="en-GB" sz="1400" b="1" dirty="0"/>
                        <a:t>2819</a:t>
                      </a:r>
                    </a:p>
                  </a:txBody>
                  <a:tcPr/>
                </a:tc>
                <a:tc>
                  <a:txBody>
                    <a:bodyPr/>
                    <a:lstStyle/>
                    <a:p>
                      <a:pPr algn="ctr"/>
                      <a:r>
                        <a:rPr lang="en-GB" sz="1400" b="1" dirty="0"/>
                        <a:t>30</a:t>
                      </a:r>
                    </a:p>
                  </a:txBody>
                  <a:tcPr/>
                </a:tc>
                <a:tc>
                  <a:txBody>
                    <a:bodyPr/>
                    <a:lstStyle/>
                    <a:p>
                      <a:pPr algn="ctr"/>
                      <a:r>
                        <a:rPr lang="en-GB" sz="1400" b="1" dirty="0"/>
                        <a:t>47</a:t>
                      </a:r>
                    </a:p>
                  </a:txBody>
                  <a:tcPr/>
                </a:tc>
                <a:extLst>
                  <a:ext uri="{0D108BD9-81ED-4DB2-BD59-A6C34878D82A}">
                    <a16:rowId xmlns:a16="http://schemas.microsoft.com/office/drawing/2014/main" val="896442274"/>
                  </a:ext>
                </a:extLst>
              </a:tr>
            </a:tbl>
          </a:graphicData>
        </a:graphic>
      </p:graphicFrame>
      <p:sp>
        <p:nvSpPr>
          <p:cNvPr id="6" name="Rectangle 5">
            <a:extLst>
              <a:ext uri="{FF2B5EF4-FFF2-40B4-BE49-F238E27FC236}">
                <a16:creationId xmlns:a16="http://schemas.microsoft.com/office/drawing/2014/main" id="{E134D81C-6E7B-4D9F-9DDD-C6CC883E474B}"/>
              </a:ext>
            </a:extLst>
          </p:cNvPr>
          <p:cNvSpPr/>
          <p:nvPr/>
        </p:nvSpPr>
        <p:spPr>
          <a:xfrm>
            <a:off x="1313793" y="6030217"/>
            <a:ext cx="4157357" cy="276999"/>
          </a:xfrm>
          <a:prstGeom prst="rect">
            <a:avLst/>
          </a:prstGeom>
        </p:spPr>
        <p:txBody>
          <a:bodyPr wrap="none">
            <a:spAutoFit/>
          </a:bodyPr>
          <a:lstStyle/>
          <a:p>
            <a:r>
              <a:rPr lang="en-GB" sz="1200" dirty="0"/>
              <a:t>* Excluding non-technical pages -TOC, change history etc.</a:t>
            </a:r>
          </a:p>
        </p:txBody>
      </p:sp>
      <p:sp>
        <p:nvSpPr>
          <p:cNvPr id="7" name="Rectangle 6">
            <a:extLst>
              <a:ext uri="{FF2B5EF4-FFF2-40B4-BE49-F238E27FC236}">
                <a16:creationId xmlns:a16="http://schemas.microsoft.com/office/drawing/2014/main" id="{10AB6B98-5632-495F-8032-C551E948E8E1}"/>
              </a:ext>
            </a:extLst>
          </p:cNvPr>
          <p:cNvSpPr/>
          <p:nvPr/>
        </p:nvSpPr>
        <p:spPr>
          <a:xfrm>
            <a:off x="4753123" y="3432391"/>
            <a:ext cx="4157357" cy="276999"/>
          </a:xfrm>
          <a:prstGeom prst="rect">
            <a:avLst/>
          </a:prstGeom>
        </p:spPr>
        <p:txBody>
          <a:bodyPr wrap="none">
            <a:spAutoFit/>
          </a:bodyPr>
          <a:lstStyle/>
          <a:p>
            <a:r>
              <a:rPr lang="en-GB" sz="1200" dirty="0"/>
              <a:t>* Excluding non-technical pages -TOC, change history etc.</a:t>
            </a:r>
          </a:p>
        </p:txBody>
      </p:sp>
      <p:sp>
        <p:nvSpPr>
          <p:cNvPr id="8" name="Rectangle 7">
            <a:extLst>
              <a:ext uri="{FF2B5EF4-FFF2-40B4-BE49-F238E27FC236}">
                <a16:creationId xmlns:a16="http://schemas.microsoft.com/office/drawing/2014/main" id="{21FA09A1-D7D8-4CA1-831A-795A2BB2AD65}"/>
              </a:ext>
            </a:extLst>
          </p:cNvPr>
          <p:cNvSpPr/>
          <p:nvPr/>
        </p:nvSpPr>
        <p:spPr>
          <a:xfrm>
            <a:off x="262331" y="1430871"/>
            <a:ext cx="4404262" cy="2308324"/>
          </a:xfrm>
          <a:prstGeom prst="rect">
            <a:avLst/>
          </a:prstGeom>
        </p:spPr>
        <p:txBody>
          <a:bodyPr wrap="square">
            <a:spAutoFit/>
          </a:bodyPr>
          <a:lstStyle/>
          <a:p>
            <a:r>
              <a:rPr lang="en-GB" sz="2400" dirty="0"/>
              <a:t>The physical layer specifications appear to be in good shape, sufficient to design devices, but many core radio and RRM requirements were down-scoped to meet the Dec 2017 deadline.</a:t>
            </a:r>
          </a:p>
        </p:txBody>
      </p:sp>
    </p:spTree>
    <p:extLst>
      <p:ext uri="{BB962C8B-B14F-4D97-AF65-F5344CB8AC3E}">
        <p14:creationId xmlns:p14="http://schemas.microsoft.com/office/powerpoint/2010/main" val="215607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DB84CC-4891-4514-99D5-45E48F4461A6}"/>
              </a:ext>
            </a:extLst>
          </p:cNvPr>
          <p:cNvSpPr>
            <a:spLocks noGrp="1"/>
          </p:cNvSpPr>
          <p:nvPr>
            <p:ph type="title"/>
          </p:nvPr>
        </p:nvSpPr>
        <p:spPr/>
        <p:txBody>
          <a:bodyPr>
            <a:normAutofit/>
          </a:bodyPr>
          <a:lstStyle/>
          <a:p>
            <a:r>
              <a:rPr lang="en-GB" dirty="0"/>
              <a:t>The OTA opportunity for 5G NR @ FR1</a:t>
            </a:r>
          </a:p>
        </p:txBody>
      </p:sp>
      <p:sp>
        <p:nvSpPr>
          <p:cNvPr id="3" name="Content Placeholder 2">
            <a:extLst>
              <a:ext uri="{FF2B5EF4-FFF2-40B4-BE49-F238E27FC236}">
                <a16:creationId xmlns:a16="http://schemas.microsoft.com/office/drawing/2014/main" id="{31074F2F-CB72-4AC3-9E51-BBCC083068E5}"/>
              </a:ext>
            </a:extLst>
          </p:cNvPr>
          <p:cNvSpPr>
            <a:spLocks noGrp="1"/>
          </p:cNvSpPr>
          <p:nvPr>
            <p:ph idx="1"/>
          </p:nvPr>
        </p:nvSpPr>
        <p:spPr>
          <a:xfrm>
            <a:off x="289560" y="1344361"/>
            <a:ext cx="11665016" cy="4909294"/>
          </a:xfrm>
        </p:spPr>
        <p:txBody>
          <a:bodyPr>
            <a:normAutofit/>
          </a:bodyPr>
          <a:lstStyle/>
          <a:p>
            <a:r>
              <a:rPr lang="en-GB" dirty="0"/>
              <a:t>LTE set a bad OTA precedent given that the pressure on antenna design got higher but no requirements were agreed</a:t>
            </a:r>
          </a:p>
          <a:p>
            <a:r>
              <a:rPr lang="en-GB" dirty="0"/>
              <a:t>For NR @ FR1 the first priority should be for the new bands n77, n78 and n79 (3.3 to 65 GHz) that SISO requirements are agreed early to prevent a repeat of what happened in LTE</a:t>
            </a:r>
          </a:p>
          <a:p>
            <a:r>
              <a:rPr lang="en-GB" dirty="0"/>
              <a:t>The extension of SISO requirements to the other “n” FR1 bands</a:t>
            </a:r>
          </a:p>
          <a:p>
            <a:r>
              <a:rPr lang="en-GB" dirty="0"/>
              <a:t>Applying any NR resulting requirements to LTE from Rel-16 should be considered</a:t>
            </a:r>
          </a:p>
        </p:txBody>
      </p:sp>
    </p:spTree>
    <p:extLst>
      <p:ext uri="{BB962C8B-B14F-4D97-AF65-F5344CB8AC3E}">
        <p14:creationId xmlns:p14="http://schemas.microsoft.com/office/powerpoint/2010/main" val="21821975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TotalTime>
  <Words>1638</Words>
  <Application>Microsoft Office PowerPoint</Application>
  <PresentationFormat>Widescreen</PresentationFormat>
  <Paragraphs>227</Paragraphs>
  <Slides>16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MS Mincho</vt:lpstr>
      <vt:lpstr>Arial</vt:lpstr>
      <vt:lpstr>Calibri</vt:lpstr>
      <vt:lpstr>Calibri Light</vt:lpstr>
      <vt:lpstr>DejaVu Sans</vt:lpstr>
      <vt:lpstr>Times New Roman</vt:lpstr>
      <vt:lpstr>Office Theme</vt:lpstr>
      <vt:lpstr>PowerPoint Presentation</vt:lpstr>
      <vt:lpstr>The problem – basic antenna efficiency has been getting worse for years</vt:lpstr>
      <vt:lpstr>The cause</vt:lpstr>
      <vt:lpstr>Conducted vs. OTA</vt:lpstr>
      <vt:lpstr>The 3GPP OTA Response for 3G and 4G</vt:lpstr>
      <vt:lpstr>The consequence</vt:lpstr>
      <vt:lpstr>The 3GPP OTA Response so far for 5G NR</vt:lpstr>
      <vt:lpstr>Specification completeness LTE vs NR</vt:lpstr>
      <vt:lpstr>The OTA opportunity for 5G NR @ FR1</vt:lpstr>
      <vt:lpstr>The OTA opportunity for 5G NR @ FR1 Moving to a closed loop metric</vt:lpstr>
      <vt:lpstr>The OTA opportunity for 5G @ FR1 Evolution of existing test methods</vt:lpstr>
      <vt:lpstr>The OTA opportunity for 5G @ FR2 Demod</vt:lpstr>
      <vt:lpstr>The OTA opportunity for 5G @ FR2 RRM - initial access</vt:lpstr>
      <vt:lpstr>The OTA opportunity for 5G @ FR2 RRM – beam refinement</vt:lpstr>
      <vt:lpstr>Summary</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RUMNEY,MORAY (K-Scotland,ex1)</dc:creator>
  <cp:lastModifiedBy>RUMNEY,MORAY (K-Scotland,ex1)</cp:lastModifiedBy>
  <cp:revision>29</cp:revision>
  <dcterms:created xsi:type="dcterms:W3CDTF">2018-06-04T17:23:58Z</dcterms:created>
  <dcterms:modified xsi:type="dcterms:W3CDTF">2018-06-04T21:54:27Z</dcterms:modified>
</cp:coreProperties>
</file>