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8"/>
  </p:notesMasterIdLst>
  <p:handoutMasterIdLst>
    <p:handoutMasterId r:id="rId9"/>
  </p:handoutMasterIdLst>
  <p:sldIdLst>
    <p:sldId id="259" r:id="rId2"/>
    <p:sldId id="277" r:id="rId3"/>
    <p:sldId id="264" r:id="rId4"/>
    <p:sldId id="282" r:id="rId5"/>
    <p:sldId id="283" r:id="rId6"/>
    <p:sldId id="284" r:id="rId7"/>
  </p:sldIdLst>
  <p:sldSz cx="9144000" cy="6858000" type="screen4x3"/>
  <p:notesSz cx="6884988" cy="10018713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77"/>
            <p14:sldId id="264"/>
            <p14:sldId id="282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51" autoAdjust="0"/>
    <p:restoredTop sz="95319" autoAdjust="0"/>
  </p:normalViewPr>
  <p:slideViewPr>
    <p:cSldViewPr snapToGrid="0" snapToObjects="1">
      <p:cViewPr varScale="1">
        <p:scale>
          <a:sx n="136" d="100"/>
          <a:sy n="136" d="100"/>
        </p:scale>
        <p:origin x="6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C6A4-5950-4D82-BE0D-3E38BEEA3C5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22233-B2AE-4985-8934-97B448F367E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13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AE5ED-9CA3-4E3A-B561-D5CDF944D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4C6005-C65E-46B1-A0FE-CC883372B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65022-8A1E-490C-B002-E2F394F25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45CBA-E1F1-4924-97F8-12CC407C1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B4D09-4C05-4697-8455-25705A27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269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E742B-3ED7-455E-989D-9B1FE49E9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10EE76-5C4A-437C-A3CF-99D45B2D5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3620C-92AE-4F08-BEFC-3F019C098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1804E-2BAE-4042-B84F-AEC1F4F2B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C3F05-20A4-4C5B-B380-1074F64BD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23705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5BA3DB-0E76-40D2-8EB6-78AD5F9A8E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C6902-212A-4F8B-9D42-3D6EBB6898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80BDBB-B252-4D02-89F9-F6289F426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34233-FAC3-4B5A-B87F-52D36E8A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C408E-07C0-4D7A-9827-18E08193B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6993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656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13876-DC0D-4FF5-8FDE-69757D18B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CC684-3925-4E29-B8DF-D18E922D9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7DF74-1CE9-41AF-90B0-D7A609E86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2569B-F0BD-4157-8964-EF5E1A253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30910-67D6-4D1C-A7EC-16AC39CC3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7125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C0F82-5257-4DCA-BAA5-9EBC39A35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12C93-40F1-4852-BEC6-8CA43A78F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53058-C938-427B-AB22-90CF44895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086D5-F1F8-43DD-8CB6-0F5B0CD60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74208-F3E1-40C5-A971-CF04AF1EC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50916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4636-C478-4D62-908C-E895E31C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8751C-5B09-4C99-BAA0-F5EA587904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3F5C7-2E4E-4616-A2FF-E94984EE7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8A53A1-BDAA-4841-B321-725DD07F2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2DA6B1-D886-47F6-AC39-D3F373F03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7E3780-722D-4CCC-972A-F8982B61D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4248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6DC8-3527-4F31-A66E-374F2D5E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EF04-9FA9-41BB-9ED8-69B84B4CB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7F066E-CB26-4D79-A953-33CEB1D10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2B412E-9DB4-4E4D-86F3-F70AB5D606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7F1D13-03DE-41FB-82B9-9420469F9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DCA7B6-6B5A-45F1-9964-4D4187BE0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971EA5-D1A2-48CA-9D8C-C2FAB2728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D2DD82-E72F-4318-BA4E-732206BF6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0909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A09BF-2882-428B-819C-6818C27CA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03E680-5DA4-4CEB-A8D5-23A3B99F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18105-1079-409B-A3E2-F2B773530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0BA6B2-328F-4D3D-B4CA-E867F6F5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04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B6118D-3DEB-4D47-95A9-8F72B014D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D96FCE-AB24-45D3-B03A-7A25FFD5C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7FCAAF-46D2-4661-9403-7DEBD9155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29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20AFA-FB04-48C3-9448-1D9676E20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CC18C-9F5A-47CD-940E-B924FCE24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F64793-83B2-417D-8AB7-E058C832B1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8085-5579-428D-A5D8-E423EDD37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71673B-D319-43AD-A88E-A80A795B8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1EBB1F-8ACC-4584-9486-2FA19B7BF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0809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5D4AA-A2A3-4DA7-BA95-31F0D8CB9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854893-3D0E-444D-8597-F118DF5F99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395455-D9B0-4EFC-B2C4-49AC355046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8D4CCA-3459-4531-A638-A21DD8A47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7C4EA6-804A-46B3-9B37-37D416F99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C2851A-A59A-4841-8C3F-B7BCE5FA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6839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8D5171-D696-4D13-876D-B21F2B1AC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525AD0-5C2F-443C-B66D-52D1C0424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68725-E427-4DB6-A6DB-83CD47AA92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7FB2E-FC29-4FEA-B52D-3CC56598B0C1}" type="datetimeFigureOut">
              <a:rPr lang="en-US" smtClean="0"/>
              <a:t>6/4/2018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06E28-BD0F-4569-BC06-5BDDC0706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5FAF1-0660-459C-BDE5-E09E0B977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2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00" r:id="rId13"/>
    <p:sldLayoutId id="2147483680" r:id="rId14"/>
    <p:sldLayoutId id="2147483699" r:id="rId15"/>
    <p:sldLayoutId id="2147483696" r:id="rId16"/>
    <p:sldLayoutId id="2147483698" r:id="rId17"/>
    <p:sldLayoutId id="2147483697" r:id="rId1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6080" y="1811816"/>
            <a:ext cx="8351839" cy="1790222"/>
          </a:xfrm>
        </p:spPr>
        <p:txBody>
          <a:bodyPr>
            <a:noAutofit/>
          </a:bodyPr>
          <a:lstStyle/>
          <a:p>
            <a:r>
              <a:rPr lang="en-US" sz="3800" dirty="0"/>
              <a:t>Motivation for new WID on NR Support for Aerial Vehicles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43000" y="4119396"/>
            <a:ext cx="6858000" cy="39244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3699" y="527980"/>
            <a:ext cx="5264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#80, </a:t>
            </a:r>
            <a:r>
              <a:rPr lang="es-ES" dirty="0"/>
              <a:t>La Jolla, CA, US, June 11 - 14, 2018</a:t>
            </a:r>
            <a:endParaRPr lang="en-US" dirty="0"/>
          </a:p>
          <a:p>
            <a:r>
              <a:rPr lang="en-US" dirty="0"/>
              <a:t>AI 9.2.2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AC522C-A528-4FA7-8C46-03933EA7787C}"/>
              </a:ext>
            </a:extLst>
          </p:cNvPr>
          <p:cNvSpPr/>
          <p:nvPr/>
        </p:nvSpPr>
        <p:spPr>
          <a:xfrm>
            <a:off x="7643201" y="526563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RP-181071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64809"/>
            <a:ext cx="8351839" cy="4942007"/>
          </a:xfrm>
        </p:spPr>
        <p:txBody>
          <a:bodyPr>
            <a:normAutofit/>
          </a:bodyPr>
          <a:lstStyle/>
          <a:p>
            <a:r>
              <a:rPr lang="en-US" dirty="0"/>
              <a:t>In RAN#78, a WI on “Enhanced LTE Support for Aerial Vehicles” was approved in RP-172826.</a:t>
            </a:r>
          </a:p>
          <a:p>
            <a:endParaRPr lang="en-US" dirty="0"/>
          </a:p>
          <a:p>
            <a:r>
              <a:rPr lang="en-GB" dirty="0"/>
              <a:t>This WI specified features that can improve the efficiency and robustness of terrestrial LTE network for delivering connectivity solutions more efficiently for UAVs.</a:t>
            </a:r>
          </a:p>
          <a:p>
            <a:endParaRPr lang="en-GB" dirty="0"/>
          </a:p>
          <a:p>
            <a:r>
              <a:rPr lang="en-GB" dirty="0"/>
              <a:t>These specified features include the following:</a:t>
            </a:r>
          </a:p>
          <a:p>
            <a:pPr lvl="1"/>
            <a:r>
              <a:rPr lang="en-GB" dirty="0"/>
              <a:t>subscription based identification</a:t>
            </a:r>
          </a:p>
          <a:p>
            <a:pPr lvl="1"/>
            <a:r>
              <a:rPr lang="en-GB" dirty="0"/>
              <a:t>height and location reporting based on triggering on height threshold</a:t>
            </a:r>
          </a:p>
          <a:p>
            <a:pPr lvl="1"/>
            <a:r>
              <a:rPr lang="en-GB" dirty="0"/>
              <a:t>interference detection based on measurement report triggering on an event where multiple cells’ RSRPs are above a threshold, </a:t>
            </a:r>
          </a:p>
          <a:p>
            <a:pPr lvl="1"/>
            <a:r>
              <a:rPr lang="en-GB" dirty="0"/>
              <a:t>flight path plan information via RRC from UE to eNB</a:t>
            </a:r>
          </a:p>
          <a:p>
            <a:pPr lvl="1"/>
            <a:r>
              <a:rPr lang="en-GB" dirty="0"/>
              <a:t>open loop power control enhancements were specified to mitigate UL interference on PUSCH.</a:t>
            </a:r>
            <a:endParaRPr lang="en-US" dirty="0"/>
          </a:p>
          <a:p>
            <a:endParaRPr lang="en-US" dirty="0"/>
          </a:p>
          <a:p>
            <a:pPr marL="3429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Preceding WI (RP-172826) (LTE) </a:t>
            </a:r>
          </a:p>
        </p:txBody>
      </p:sp>
    </p:spTree>
    <p:extLst>
      <p:ext uri="{BB962C8B-B14F-4D97-AF65-F5344CB8AC3E}">
        <p14:creationId xmlns:p14="http://schemas.microsoft.com/office/powerpoint/2010/main" val="214005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192565"/>
            <a:ext cx="8351839" cy="5293202"/>
          </a:xfrm>
        </p:spPr>
        <p:txBody>
          <a:bodyPr>
            <a:normAutofit/>
          </a:bodyPr>
          <a:lstStyle/>
          <a:p>
            <a:r>
              <a:rPr lang="en-US" dirty="0"/>
              <a:t>The WID on ‘NR for Aerial Vehicles’ aims to specify the following improvements for NR support for aerial vehicles.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objective is to specify the following improvements:</a:t>
            </a:r>
          </a:p>
          <a:p>
            <a:pPr lvl="1" hangingPunct="0"/>
            <a:r>
              <a:rPr lang="sv-SE" sz="2100" dirty="0"/>
              <a:t>Subscription based identification</a:t>
            </a:r>
          </a:p>
          <a:p>
            <a:pPr lvl="1" hangingPunct="0"/>
            <a:r>
              <a:rPr lang="sv-SE" sz="2100" dirty="0"/>
              <a:t>Height/location/airborne status based reporting</a:t>
            </a:r>
          </a:p>
          <a:p>
            <a:pPr lvl="1" hangingPunct="0"/>
            <a:r>
              <a:rPr lang="sv-SE" sz="2100" dirty="0"/>
              <a:t>Controlling the number of measurement reporting </a:t>
            </a:r>
          </a:p>
          <a:p>
            <a:endParaRPr lang="en-US" dirty="0"/>
          </a:p>
          <a:p>
            <a:r>
              <a:rPr lang="en-US" dirty="0"/>
              <a:t>Since the amount of commercial drones are expected to grow, we believe that it is crucial that NR supports drones at an early release.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1" y="107193"/>
            <a:ext cx="8100942" cy="1085371"/>
          </a:xfrm>
        </p:spPr>
        <p:txBody>
          <a:bodyPr/>
          <a:lstStyle/>
          <a:p>
            <a:r>
              <a:rPr lang="en-US" dirty="0"/>
              <a:t>New WID on NR Support for Aerial Vehicles</a:t>
            </a:r>
          </a:p>
        </p:txBody>
      </p:sp>
    </p:spTree>
    <p:extLst>
      <p:ext uri="{BB962C8B-B14F-4D97-AF65-F5344CB8AC3E}">
        <p14:creationId xmlns:p14="http://schemas.microsoft.com/office/powerpoint/2010/main" val="6898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96FD3E-2F7D-4359-B2E5-D505DF828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a clear need to identify drones in the network due to increased UL/DL interference and regional regulations concerning UAVs.</a:t>
            </a:r>
          </a:p>
          <a:p>
            <a:endParaRPr lang="en-US" dirty="0"/>
          </a:p>
          <a:p>
            <a:r>
              <a:rPr lang="en-US" dirty="0"/>
              <a:t>Signaling support of subscription based identification [</a:t>
            </a:r>
            <a:r>
              <a:rPr lang="en-US" dirty="0" err="1"/>
              <a:t>RAN2</a:t>
            </a:r>
            <a:r>
              <a:rPr lang="en-US" dirty="0"/>
              <a:t> and </a:t>
            </a:r>
            <a:r>
              <a:rPr lang="en-US" dirty="0" err="1"/>
              <a:t>RAN3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Specify signaling on NAS level to support subscription based aerial UE identification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0A7E08-417D-4084-961C-00AD609A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Subscription based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921516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0B38AD7-F486-4E7B-827B-2FD1ECC83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order to assist the network support for drones, the reporting of height, location and airborne status is very beneficial in order for the network to apply correct configurations. </a:t>
            </a:r>
          </a:p>
          <a:p>
            <a:endParaRPr lang="en-US" dirty="0"/>
          </a:p>
          <a:p>
            <a:r>
              <a:rPr lang="en-GB" dirty="0"/>
              <a:t>Specify enhancements to report height, location or airborne status to assist network [</a:t>
            </a:r>
            <a:r>
              <a:rPr lang="en-GB" dirty="0" err="1"/>
              <a:t>RAN2</a:t>
            </a:r>
            <a:r>
              <a:rPr lang="en-GB" dirty="0"/>
              <a:t>].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4B18EE-7FFB-4BEA-A02A-489AAEB1D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Height/location/airborne status reporting</a:t>
            </a:r>
          </a:p>
        </p:txBody>
      </p:sp>
    </p:spTree>
    <p:extLst>
      <p:ext uri="{BB962C8B-B14F-4D97-AF65-F5344CB8AC3E}">
        <p14:creationId xmlns:p14="http://schemas.microsoft.com/office/powerpoint/2010/main" val="3344689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805983-1CD2-426C-82E1-E2D1778DE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TR 36.777, it was shown that the amount of measurement reporting was greatly increased for aerial </a:t>
            </a:r>
            <a:r>
              <a:rPr lang="en-US" dirty="0" err="1"/>
              <a:t>UEs</a:t>
            </a:r>
            <a:r>
              <a:rPr lang="en-US" dirty="0"/>
              <a:t> in LTE networks.</a:t>
            </a:r>
          </a:p>
          <a:p>
            <a:r>
              <a:rPr lang="en-US" dirty="0"/>
              <a:t>As the reporting may be triggered per beam in NR, the amount measurement reporting is expected to be more severe.</a:t>
            </a:r>
          </a:p>
          <a:p>
            <a:endParaRPr lang="en-US" dirty="0"/>
          </a:p>
          <a:p>
            <a:r>
              <a:rPr lang="en-US" dirty="0"/>
              <a:t>Specify enhancements to reduce the amount of measurement reporting [</a:t>
            </a:r>
            <a:r>
              <a:rPr lang="en-US" dirty="0" err="1"/>
              <a:t>RAN2</a:t>
            </a:r>
            <a:r>
              <a:rPr lang="en-US" dirty="0"/>
              <a:t>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A943F0-5511-4680-A2DA-85A2C1DAB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Controlling the number of measurement reporting </a:t>
            </a:r>
          </a:p>
        </p:txBody>
      </p:sp>
    </p:spTree>
    <p:extLst>
      <p:ext uri="{BB962C8B-B14F-4D97-AF65-F5344CB8AC3E}">
        <p14:creationId xmlns:p14="http://schemas.microsoft.com/office/powerpoint/2010/main" val="18845364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995</TotalTime>
  <Words>412</Words>
  <Application>Microsoft Office PowerPoint</Application>
  <PresentationFormat>On-screen Show (4:3)</PresentationFormat>
  <Paragraphs>47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Motivation for new WID on NR Support for Aerial Vehicles</vt:lpstr>
      <vt:lpstr>Preceding WI (RP-172826) (LTE) </vt:lpstr>
      <vt:lpstr>New WID on NR Support for Aerial Vehicles</vt:lpstr>
      <vt:lpstr>Subscription based identification</vt:lpstr>
      <vt:lpstr>Height/location/airborne status reporting</vt:lpstr>
      <vt:lpstr>Controlling the number of measurement reporting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Study on Enhanced LTE Support for Aerial Vehicles</dc:title>
  <dc:creator>0126540</dc:creator>
  <dc:description>Rev PA1</dc:description>
  <cp:lastModifiedBy>Mattias</cp:lastModifiedBy>
  <cp:revision>134</cp:revision>
  <dcterms:created xsi:type="dcterms:W3CDTF">2016-11-28T18:24:32Z</dcterms:created>
  <dcterms:modified xsi:type="dcterms:W3CDTF">2018-06-04T15:19:13Z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