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4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>
      <p:cViewPr varScale="1">
        <p:scale>
          <a:sx n="64" d="100"/>
          <a:sy n="64" d="100"/>
        </p:scale>
        <p:origin x="66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6060C-04C3-40B8-BFB5-90459C48EC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610EA1-E7DF-4EC8-B0E3-B1A9D3DFC6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77AD4-6494-4868-931C-677F27AC5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F4283-0A8B-4A60-971E-E303574149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20D0A-0DEA-44FE-BB15-46E92D324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0955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A21D99-818B-40B9-8BA9-CD009B6EB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24C8C-523A-4AA0-9E91-DB248F0CA2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755EB5-04E7-4E8D-9883-EB2914B70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203598-DDD9-4782-8A16-7A8DA929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17E90A-79DF-43EE-B93E-80D9B4F9D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61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722D2D-EB50-43CC-ACDF-D3F74269A0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E097A1-A329-4080-B7A1-D0C0E9741A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04373-F6A5-4EAC-A78A-1066DE0AA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61671B-5A58-49A3-96C0-7BB44F7FA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6DF31-6DA6-4F9B-97D4-8E0B0E8F5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3083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63151" y="750725"/>
            <a:ext cx="10992000" cy="3004800"/>
          </a:xfrm>
        </p:spPr>
        <p:txBody>
          <a:bodyPr/>
          <a:lstStyle>
            <a:lvl1pPr marL="0" indent="0">
              <a:buNone/>
              <a:defRPr sz="88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563036" y="3545753"/>
            <a:ext cx="10991849" cy="2262716"/>
          </a:xfrm>
        </p:spPr>
        <p:txBody>
          <a:bodyPr/>
          <a:lstStyle>
            <a:lvl1pPr marL="0" indent="0" eaLnBrk="1" hangingPunct="1">
              <a:buFont typeface="Arial" pitchFamily="34" charset="0"/>
              <a:buNone/>
              <a:defRPr/>
            </a:lvl1pPr>
          </a:lstStyle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24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2400" dirty="0"/>
              <a:t>Author/Presenter</a:t>
            </a:r>
          </a:p>
          <a:p>
            <a:pPr eaLnBrk="1" hangingPunct="1">
              <a:defRPr/>
            </a:pPr>
            <a:r>
              <a:rPr lang="en-GB" sz="24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61" y="53204"/>
            <a:ext cx="2089980" cy="88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03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3" y="372333"/>
            <a:ext cx="109728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494" y="717054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752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8E86E-09A5-4E9E-9188-3A530A7FB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65305-CAD7-41BF-AE29-A41186495C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0129D6-5EF3-4B99-86CF-32DDC8646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7732D9-102D-4366-A897-74BB2578E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CA622-508C-458D-9AE4-D4E03D475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94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FB4B8-6507-4451-BE0B-A3FDE278A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91237-658A-46CE-B660-D347C99E96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931A14-1552-4C39-9939-32814195CF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5B867B-972B-442F-A42F-1CFD9F0EF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4BE443-B7AC-44D1-817C-87B50B1A4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000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98091-8D68-444C-BAEF-65967BAC6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82BD7A-75AD-438A-B4DA-28AA1FC39C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6C0278-19EA-47DD-B7FE-E604798A5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9E7C81-AD0F-468A-B3BA-788DD2B500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D589ED-F74F-4F66-84BC-60E16C795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C3A83F-FFCD-4B8D-96FA-23273B55A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8243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EB4D6-5688-4B5F-B291-45C4F7FAB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938458-28E1-4ED6-9DF3-976D2654F3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80D01D-4D15-42E4-9442-4F2004AFF7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15AD06-159F-425D-A39A-4718B69DD4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AB7AFB-FC04-487C-A42F-265C6F75BF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2E4017-1D08-4101-8809-F67CEED67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B9D9751-1788-4532-AF46-6910E7EE7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3C8549-B036-461E-8284-B2540A0FB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8038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24747-E638-48D6-89FD-3E5165537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BD3D20-20AD-4490-8F96-659BB1D12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69E351-8B76-40DB-89C8-CCC5B7523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D3A7C-11F2-4588-9BFC-C72C44C4F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58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4A6387-AD4B-4549-B6D6-D079116B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FB5BA5-0E85-454B-9C87-033C5C2D42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445E0-FD06-40A6-8C18-13B032AC2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992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AD352-46C2-4FB6-8D90-22A660AD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B0685D-D418-4580-8897-5D37FFFDC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771E9C-11D7-4328-BFA6-F2B30002F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2E8DB7-1D18-4C3C-B994-F5EB9C502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490B5-DD20-4359-9D57-8646712B2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31DF6B-BC98-47D2-B69A-783C926EC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5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E18AB-CB5E-4CA4-AF9B-79671DCEF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6D3DD7-E8C0-467F-B019-C82586562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985067-5687-40DD-80FB-31ECAF8FD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D40450-CE68-4430-91B7-BD2EC8EF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044BBB-D3E6-43B2-ABC2-6DCE49923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489EF4-1A2D-4B20-8D4C-53DD451BC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9538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709970C-CB6C-44E0-BB45-3F8B4921A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809281-1C41-4C4E-8C0D-134C7DA07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9092DA-7B7A-4692-A048-C87BBAB37C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BCC0-6B04-4F9C-8277-9A75322D5FF3}" type="datetimeFigureOut">
              <a:rPr lang="en-GB" smtClean="0"/>
              <a:t>04/06/2018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80656-182F-4B3B-A1C7-45F9970E8A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96D293-560B-4BF3-B4AC-0EF48F473D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68585-E72E-499E-9316-65F112A2510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1118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00475" y="2425959"/>
            <a:ext cx="11356096" cy="3483486"/>
          </a:xfrm>
        </p:spPr>
        <p:txBody>
          <a:bodyPr/>
          <a:lstStyle/>
          <a:p>
            <a:r>
              <a:rPr lang="en-US" sz="3200" b="1" dirty="0">
                <a:solidFill>
                  <a:schemeClr val="accent1"/>
                </a:solidFill>
              </a:rPr>
              <a:t>Title: Motivation for New WID on NR UE MPR requirements</a:t>
            </a:r>
            <a:endParaRPr lang="en-US" sz="3200" dirty="0">
              <a:solidFill>
                <a:schemeClr val="accent1"/>
              </a:solidFill>
            </a:endParaRPr>
          </a:p>
          <a:p>
            <a:pPr fontAlgn="auto" hangingPunct="1"/>
            <a:endParaRPr lang="en-US" sz="2667" b="1" dirty="0"/>
          </a:p>
          <a:p>
            <a:r>
              <a:rPr lang="en-US" sz="2400" b="1" dirty="0"/>
              <a:t>Source:		Nokia, Nokia Shanghai Bell</a:t>
            </a:r>
          </a:p>
          <a:p>
            <a:r>
              <a:rPr lang="en-GB" sz="2400" b="1" dirty="0"/>
              <a:t>Document for:	</a:t>
            </a:r>
            <a:r>
              <a:rPr lang="fi-FI" sz="2400" b="1" dirty="0"/>
              <a:t>Discussion</a:t>
            </a:r>
            <a:endParaRPr lang="en-US" sz="2400" dirty="0"/>
          </a:p>
          <a:p>
            <a:r>
              <a:rPr lang="en-GB" sz="2400" b="1" dirty="0"/>
              <a:t>Agenda Item:	9.2.4</a:t>
            </a:r>
            <a:endParaRPr lang="en-US" sz="2400" dirty="0"/>
          </a:p>
          <a:p>
            <a:pPr fontAlgn="auto" hangingPunct="1"/>
            <a:endParaRPr lang="en-US" sz="2667" dirty="0"/>
          </a:p>
          <a:p>
            <a:endParaRPr lang="en-US" sz="2667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00475" y="406043"/>
            <a:ext cx="11451675" cy="1396633"/>
          </a:xfrm>
        </p:spPr>
        <p:txBody>
          <a:bodyPr/>
          <a:lstStyle/>
          <a:p>
            <a:r>
              <a:rPr lang="en-GB" sz="2400" b="1" dirty="0"/>
              <a:t>3GPP TSG RAN Meeting #80</a:t>
            </a:r>
            <a:r>
              <a:rPr lang="en-GB" sz="2400" b="1" i="1" dirty="0"/>
              <a:t>							       </a:t>
            </a:r>
            <a:r>
              <a:rPr lang="en-GB" sz="2400" b="1" dirty="0"/>
              <a:t>RP-181065</a:t>
            </a:r>
          </a:p>
          <a:p>
            <a:r>
              <a:rPr lang="pt-BR" sz="2400" b="1" dirty="0"/>
              <a:t>La </a:t>
            </a:r>
            <a:r>
              <a:rPr lang="pt-BR" sz="2400" b="1" dirty="0" err="1"/>
              <a:t>Jolla</a:t>
            </a:r>
            <a:r>
              <a:rPr lang="pt-BR" sz="2400" b="1" dirty="0"/>
              <a:t>, CA, USA, 11 - 14 </a:t>
            </a:r>
            <a:r>
              <a:rPr lang="pt-BR" sz="2400" b="1" dirty="0" err="1"/>
              <a:t>June</a:t>
            </a:r>
            <a:r>
              <a:rPr lang="pt-BR" sz="2400" b="1" dirty="0"/>
              <a:t> 2018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2998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8" y="1386283"/>
            <a:ext cx="10970200" cy="5029223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Rel-15 NR physical layer and protocol layer specifications already support </a:t>
            </a:r>
            <a:r>
              <a:rPr lang="en-US" dirty="0"/>
              <a:t>non-contiguous NR UL CA and non-contiguous CP-OFDM UL transmission for single NR carrier. </a:t>
            </a:r>
          </a:p>
          <a:p>
            <a:pPr hangingPunct="0"/>
            <a:r>
              <a:rPr lang="en-US" dirty="0"/>
              <a:t>No NR UE requirements have been specified for the non-contiguous NR UL CA and non-contiguous CP-OFDM UL in Rel-15.  The main requirements, which are missing for these cases, are UE MPR (Maximum Power Reduction) requirements. </a:t>
            </a:r>
          </a:p>
          <a:p>
            <a:pPr hangingPunct="0"/>
            <a:r>
              <a:rPr lang="fi-FI" dirty="0"/>
              <a:t>Rel-15 NR </a:t>
            </a:r>
            <a:r>
              <a:rPr lang="fi-FI" dirty="0" err="1"/>
              <a:t>specifications</a:t>
            </a:r>
            <a:r>
              <a:rPr lang="fi-FI" dirty="0"/>
              <a:t> </a:t>
            </a:r>
            <a:r>
              <a:rPr lang="fi-FI" dirty="0" err="1"/>
              <a:t>including</a:t>
            </a:r>
            <a:r>
              <a:rPr lang="fi-FI" dirty="0"/>
              <a:t> RAN4 </a:t>
            </a:r>
            <a:r>
              <a:rPr lang="fi-FI" dirty="0" err="1"/>
              <a:t>specifications</a:t>
            </a:r>
            <a:r>
              <a:rPr lang="fi-FI" dirty="0"/>
              <a:t> </a:t>
            </a:r>
            <a:r>
              <a:rPr lang="fi-FI" dirty="0" err="1"/>
              <a:t>support</a:t>
            </a:r>
            <a:r>
              <a:rPr lang="fi-FI" dirty="0"/>
              <a:t> FR2 </a:t>
            </a:r>
            <a:r>
              <a:rPr lang="fi-FI" dirty="0" err="1"/>
              <a:t>frequency</a:t>
            </a:r>
            <a:r>
              <a:rPr lang="fi-FI" dirty="0"/>
              <a:t> </a:t>
            </a:r>
            <a:r>
              <a:rPr lang="fi-FI" dirty="0" err="1"/>
              <a:t>bands</a:t>
            </a:r>
            <a:endParaRPr lang="en-US" dirty="0"/>
          </a:p>
          <a:p>
            <a:pPr hangingPunct="0"/>
            <a:r>
              <a:rPr lang="en-US" dirty="0"/>
              <a:t>No UE MPR requirements for FR2 single carrier UL are specified in Rel-15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Justification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89929" y="784403"/>
            <a:ext cx="10970199" cy="402167"/>
          </a:xfrm>
        </p:spPr>
        <p:txBody>
          <a:bodyPr>
            <a:normAutofit lnSpcReduction="10000"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283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8" y="1386283"/>
            <a:ext cx="10970200" cy="5029223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b="1" dirty="0"/>
              <a:t>Almost contiguous CP-OFDM UL resource allocations</a:t>
            </a:r>
            <a:endParaRPr lang="fi-FI" b="1" dirty="0"/>
          </a:p>
          <a:p>
            <a:pPr hangingPunct="0"/>
            <a:r>
              <a:rPr lang="en-US" dirty="0"/>
              <a:t>Optimally generic UE MPR requirements for any kind of non-contiguous UL resource allocations should be developed but in first phase the UE MPR requirements for almost contiguous CP-OFDM UL resource allocations could be developed since RAN4 has already been working on it</a:t>
            </a:r>
          </a:p>
          <a:p>
            <a:pPr hangingPunct="0"/>
            <a:r>
              <a:rPr lang="en-US" dirty="0"/>
              <a:t>Enable almost contiguous CP-OFDM UL resource allocations is important for PUCCH coverage especially when there are UEs with different BWs </a:t>
            </a:r>
            <a:r>
              <a:rPr lang="en-US" dirty="0" err="1"/>
              <a:t>toavoid</a:t>
            </a:r>
            <a:r>
              <a:rPr lang="en-US" dirty="0"/>
              <a:t> overlap of PUSCH and PUCCH transmissions by creating small gaps to transmission</a:t>
            </a:r>
          </a:p>
          <a:p>
            <a:pPr hangingPunct="0"/>
            <a:endParaRPr lang="fi-F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Justification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89929" y="784403"/>
            <a:ext cx="10970199" cy="402167"/>
          </a:xfrm>
        </p:spPr>
        <p:txBody>
          <a:bodyPr>
            <a:normAutofit lnSpcReduction="10000"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085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89928" y="1386283"/>
            <a:ext cx="10970200" cy="5029223"/>
          </a:xfrm>
        </p:spPr>
        <p:txBody>
          <a:bodyPr>
            <a:normAutofit fontScale="92500" lnSpcReduction="20000"/>
          </a:bodyPr>
          <a:lstStyle/>
          <a:p>
            <a:pPr marL="514350" lvl="0" indent="-514350" hangingPunct="0">
              <a:buFont typeface="+mj-lt"/>
              <a:buAutoNum type="arabicPeriod"/>
            </a:pPr>
            <a:r>
              <a:rPr lang="en-GB" dirty="0"/>
              <a:t>specify UE MPR requirements for </a:t>
            </a:r>
            <a:r>
              <a:rPr lang="en-US" dirty="0"/>
              <a:t>almost contiguous CP-OFDM UL resource allocations for FR1 </a:t>
            </a:r>
          </a:p>
          <a:p>
            <a:pPr lvl="1" hangingPunct="0"/>
            <a:r>
              <a:rPr lang="en-US" dirty="0"/>
              <a:t>and define how large gaps in CP-OFDM UL resource allocations are defined as almost-contiguous.</a:t>
            </a:r>
          </a:p>
          <a:p>
            <a:pPr marL="514350" lvl="0" indent="-514350" hangingPunct="0">
              <a:buFont typeface="+mj-lt"/>
              <a:buAutoNum type="arabicPeriod"/>
            </a:pPr>
            <a:r>
              <a:rPr lang="en-US" dirty="0"/>
              <a:t>Specify single carrier UE MPR requirements for FR2</a:t>
            </a:r>
          </a:p>
          <a:p>
            <a:pPr marL="514350" lvl="0" indent="-514350" hangingPunct="0">
              <a:buFont typeface="+mj-lt"/>
              <a:buAutoNum type="arabicPeriod"/>
            </a:pPr>
            <a:r>
              <a:rPr lang="en-GB" dirty="0"/>
              <a:t>specify UE MPR requirements for non-contiguous NR UL CA for FR1</a:t>
            </a:r>
            <a:endParaRPr lang="en-US" dirty="0"/>
          </a:p>
          <a:p>
            <a:pPr hangingPunct="0"/>
            <a:r>
              <a:rPr lang="en-US" dirty="0"/>
              <a:t>Rel-16 NR UE MPR requirements for (a) almost contiguous CP-OFDM UL resource allocations, (b) FR2 and (c) non-contiguous UL CA, should be defined in a backward compatible manner, so that Rel-15 UEs supporting these features and frequency bands (FR2) will meet these Rel-16 requirements. </a:t>
            </a:r>
          </a:p>
          <a:p>
            <a:pPr hangingPunct="0"/>
            <a:endParaRPr lang="fi-FI" dirty="0"/>
          </a:p>
          <a:p>
            <a:pPr marL="0" indent="0" hangingPunct="0">
              <a:buNone/>
            </a:pPr>
            <a:r>
              <a:rPr lang="fi-FI" dirty="0" err="1"/>
              <a:t>Note</a:t>
            </a:r>
            <a:r>
              <a:rPr lang="fi-FI" dirty="0"/>
              <a:t>: If RAN#80 </a:t>
            </a:r>
            <a:r>
              <a:rPr lang="fi-FI" dirty="0" err="1"/>
              <a:t>agreed</a:t>
            </a:r>
            <a:r>
              <a:rPr lang="fi-FI" dirty="0"/>
              <a:t> to </a:t>
            </a:r>
            <a:r>
              <a:rPr lang="fi-FI" dirty="0" err="1"/>
              <a:t>specify</a:t>
            </a:r>
            <a:r>
              <a:rPr lang="fi-FI" dirty="0"/>
              <a:t> </a:t>
            </a:r>
            <a:r>
              <a:rPr lang="fi-FI" dirty="0" err="1"/>
              <a:t>these</a:t>
            </a:r>
            <a:r>
              <a:rPr lang="fi-FI" dirty="0"/>
              <a:t> UE MPR </a:t>
            </a:r>
            <a:r>
              <a:rPr lang="fi-FI" dirty="0" err="1"/>
              <a:t>requirements</a:t>
            </a:r>
            <a:r>
              <a:rPr lang="fi-FI" dirty="0"/>
              <a:t> in Rel-15, </a:t>
            </a:r>
            <a:r>
              <a:rPr lang="fi-FI" dirty="0" err="1"/>
              <a:t>they</a:t>
            </a:r>
            <a:r>
              <a:rPr lang="fi-FI" dirty="0"/>
              <a:t> </a:t>
            </a:r>
            <a:r>
              <a:rPr lang="fi-FI" dirty="0" err="1"/>
              <a:t>do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need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covered</a:t>
            </a:r>
            <a:r>
              <a:rPr lang="fi-FI" dirty="0"/>
              <a:t> </a:t>
            </a:r>
            <a:r>
              <a:rPr lang="fi-FI" dirty="0" err="1"/>
              <a:t>by</a:t>
            </a:r>
            <a:r>
              <a:rPr lang="fi-FI" dirty="0"/>
              <a:t> </a:t>
            </a:r>
            <a:r>
              <a:rPr lang="fi-FI" dirty="0" err="1"/>
              <a:t>this</a:t>
            </a:r>
            <a:r>
              <a:rPr lang="fi-FI" dirty="0"/>
              <a:t> WI </a:t>
            </a:r>
            <a:r>
              <a:rPr lang="fi-FI" dirty="0" err="1"/>
              <a:t>proposal</a:t>
            </a:r>
            <a:r>
              <a:rPr lang="fi-FI" dirty="0"/>
              <a:t>.</a:t>
            </a:r>
            <a:r>
              <a:rPr lang="en-US" dirty="0"/>
              <a:t> </a:t>
            </a:r>
          </a:p>
          <a:p>
            <a:pPr hangingPunct="0"/>
            <a:endParaRPr lang="fi-FI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i-FI" sz="3200" b="1" dirty="0" err="1">
                <a:solidFill>
                  <a:schemeClr val="accent1"/>
                </a:solidFill>
              </a:rPr>
              <a:t>Work</a:t>
            </a:r>
            <a:r>
              <a:rPr lang="fi-FI" sz="3200" b="1" dirty="0">
                <a:solidFill>
                  <a:schemeClr val="accent1"/>
                </a:solidFill>
              </a:rPr>
              <a:t> </a:t>
            </a:r>
            <a:r>
              <a:rPr lang="fi-FI" sz="3200" b="1" dirty="0" err="1">
                <a:solidFill>
                  <a:schemeClr val="accent1"/>
                </a:solidFill>
              </a:rPr>
              <a:t>Item</a:t>
            </a:r>
            <a:r>
              <a:rPr lang="fi-FI" sz="3200" b="1" dirty="0">
                <a:solidFill>
                  <a:schemeClr val="accent1"/>
                </a:solidFill>
              </a:rPr>
              <a:t> </a:t>
            </a:r>
            <a:r>
              <a:rPr lang="fi-FI" sz="3200" b="1" dirty="0" err="1">
                <a:solidFill>
                  <a:schemeClr val="accent1"/>
                </a:solidFill>
              </a:rPr>
              <a:t>Objectives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589929" y="784403"/>
            <a:ext cx="10970199" cy="402167"/>
          </a:xfrm>
        </p:spPr>
        <p:txBody>
          <a:bodyPr>
            <a:normAutofit lnSpcReduction="10000"/>
          </a:bodyPr>
          <a:lstStyle/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1013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324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ヒラギノ角ゴ Pro W3</vt:lpstr>
      <vt:lpstr>Office Theme</vt:lpstr>
      <vt:lpstr>PowerPoint Presentation</vt:lpstr>
      <vt:lpstr>Justification</vt:lpstr>
      <vt:lpstr>Justification</vt:lpstr>
      <vt:lpstr>Work Item Objectives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Nokia, Nokia Shanghai Bell</dc:creator>
  <cp:lastModifiedBy>Nielsen, Sari (Nokia - FI/Espoo)</cp:lastModifiedBy>
  <cp:revision>14</cp:revision>
  <dcterms:created xsi:type="dcterms:W3CDTF">2018-05-31T12:43:20Z</dcterms:created>
  <dcterms:modified xsi:type="dcterms:W3CDTF">2018-06-04T20:57:56Z</dcterms:modified>
</cp:coreProperties>
</file>