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6" r:id="rId1"/>
    <p:sldMasterId id="2147483699" r:id="rId2"/>
    <p:sldMasterId id="2147483706" r:id="rId3"/>
  </p:sldMasterIdLst>
  <p:notesMasterIdLst>
    <p:notesMasterId r:id="rId17"/>
  </p:notesMasterIdLst>
  <p:handoutMasterIdLst>
    <p:handoutMasterId r:id="rId18"/>
  </p:handoutMasterIdLst>
  <p:sldIdLst>
    <p:sldId id="262" r:id="rId4"/>
    <p:sldId id="328" r:id="rId5"/>
    <p:sldId id="332" r:id="rId6"/>
    <p:sldId id="330" r:id="rId7"/>
    <p:sldId id="334" r:id="rId8"/>
    <p:sldId id="333" r:id="rId9"/>
    <p:sldId id="336" r:id="rId10"/>
    <p:sldId id="341" r:id="rId11"/>
    <p:sldId id="338" r:id="rId12"/>
    <p:sldId id="337" r:id="rId13"/>
    <p:sldId id="339" r:id="rId14"/>
    <p:sldId id="340" r:id="rId15"/>
    <p:sldId id="261" r:id="rId16"/>
  </p:sldIdLst>
  <p:sldSz cx="9144000" cy="5143500" type="screen16x9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8693"/>
    <a:srgbClr val="00AEEF"/>
    <a:srgbClr val="005BAA"/>
    <a:srgbClr val="008FD4"/>
    <a:srgbClr val="5ACBF5"/>
    <a:srgbClr val="8CC63E"/>
    <a:srgbClr val="0070B1"/>
    <a:srgbClr val="00ABBD"/>
    <a:srgbClr val="0089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2" autoAdjust="0"/>
    <p:restoredTop sz="94686" autoAdjust="0"/>
  </p:normalViewPr>
  <p:slideViewPr>
    <p:cSldViewPr snapToGrid="0" snapToObjects="1">
      <p:cViewPr varScale="1">
        <p:scale>
          <a:sx n="100" d="100"/>
          <a:sy n="100" d="100"/>
        </p:scale>
        <p:origin x="72" y="7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2FAECFD-CC53-4182-9FDD-29AABDA331A7}" type="datetimeFigureOut">
              <a:rPr lang="zh-CN" altLang="en-US"/>
              <a:pPr>
                <a:defRPr/>
              </a:pPr>
              <a:t>2018/6/4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8C7C476-630F-4E97-AD79-548321178E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1750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D7B1F9-E82C-4289-810D-22272FC3DBEB}" type="datetimeFigureOut">
              <a:rPr lang="en-US" smtClean="0"/>
              <a:pPr/>
              <a:t>6/4/2018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1B44DB-93D9-4413-9809-D5C2D0D02A6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1392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3701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20pt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1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2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3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itchFamily="34" charset="0"/>
                <a:ea typeface="微软雅黑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itchFamily="34" charset="0"/>
                <a:ea typeface="微软雅黑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113F1D33-9059-47D3-954B-5D17F3B4270F}" type="slidenum">
              <a:rPr lang="en-US" sz="800">
                <a:solidFill>
                  <a:srgbClr val="404040"/>
                </a:solidFill>
                <a:latin typeface="Arial" pitchFamily="34" charset="0"/>
                <a:cs typeface="Arial" pitchFamily="34" charset="0"/>
              </a:rPr>
              <a:pPr>
                <a:defRPr/>
              </a:pPr>
              <a:t>‹#›</a:t>
            </a:fld>
            <a:endParaRPr lang="en-US" sz="800" dirty="0">
              <a:solidFill>
                <a:srgbClr val="40404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7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8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4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6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3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7782501" y="193676"/>
            <a:ext cx="10810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itchFamily="34" charset="0"/>
                <a:ea typeface="Heiti SC Light"/>
                <a:cs typeface="Arial" pitchFamily="34" charset="0"/>
              </a:rPr>
              <a:t>Internal use only▲</a:t>
            </a:r>
            <a:endParaRPr kumimoji="1" lang="en-US" sz="1000" dirty="0">
              <a:solidFill>
                <a:srgbClr val="404040"/>
              </a:solidFill>
              <a:latin typeface="Arial" pitchFamily="34" charset="0"/>
              <a:ea typeface="Heiti SC Light"/>
              <a:cs typeface="Arial" pitchFamily="34" charset="0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kumimoji="1" lang="en-US" sz="600" dirty="0" smtClean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ZTE </a:t>
            </a: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All rights reserved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D9DD1A95-C1D4-4F9A-857F-0557B7623FF8}" type="slidenum">
              <a:rPr lang="en-US" sz="800">
                <a:solidFill>
                  <a:srgbClr val="404040"/>
                </a:solidFill>
                <a:latin typeface="Arial" pitchFamily="34" charset="0"/>
                <a:cs typeface="Arial" pitchFamily="34" charset="0"/>
              </a:rPr>
              <a:pPr>
                <a:defRPr/>
              </a:pPr>
              <a:t>‹#›</a:t>
            </a:fld>
            <a:endParaRPr lang="en-US" sz="800" dirty="0">
              <a:solidFill>
                <a:srgbClr val="40404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4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7782501" y="193676"/>
            <a:ext cx="10810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itchFamily="34" charset="0"/>
                <a:ea typeface="Heiti SC Light"/>
                <a:cs typeface="Arial" pitchFamily="34" charset="0"/>
              </a:rPr>
              <a:t>Internal use only▲</a:t>
            </a:r>
            <a:endParaRPr kumimoji="1" lang="en-US" sz="1000" dirty="0">
              <a:solidFill>
                <a:srgbClr val="404040"/>
              </a:solidFill>
              <a:latin typeface="Arial" pitchFamily="34" charset="0"/>
              <a:ea typeface="Heiti SC Light"/>
              <a:cs typeface="Arial" pitchFamily="34" charset="0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kumimoji="1" lang="en-US" sz="600" dirty="0" smtClean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ZTE </a:t>
            </a: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All rights reserved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20pt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7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en-US" altLang="zh-CN" dirty="0" smtClean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  <a:extLst>
            <a:ext uri="{FAA26D3D-D897-4be2-8F04-BA451C77F1D7}"/>
          </a:extLst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7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kumimoji="1" lang="en-US" sz="600" dirty="0" smtClean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ZTE </a:t>
            </a: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C0E72943-9F54-4067-A950-84A709784270}" type="slidenum">
              <a:rPr lang="en-US" sz="800">
                <a:solidFill>
                  <a:srgbClr val="404040"/>
                </a:solidFill>
                <a:latin typeface="Arial" pitchFamily="34" charset="0"/>
                <a:cs typeface="Arial" pitchFamily="34" charset="0"/>
              </a:rPr>
              <a:pPr>
                <a:defRPr/>
              </a:pPr>
              <a:t>‹#›</a:t>
            </a:fld>
            <a:endParaRPr lang="en-US" sz="800" dirty="0">
              <a:solidFill>
                <a:srgbClr val="40404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113F1D33-9059-47D3-954B-5D17F3B4270F}" type="slidenum">
              <a:rPr lang="en-US" sz="800">
                <a:solidFill>
                  <a:srgbClr val="404040"/>
                </a:solidFill>
                <a:latin typeface="Arial" pitchFamily="34" charset="0"/>
                <a:cs typeface="Arial" pitchFamily="34" charset="0"/>
              </a:rPr>
              <a:pPr>
                <a:defRPr/>
              </a:pPr>
              <a:t>‹#›</a:t>
            </a:fld>
            <a:endParaRPr lang="en-US" sz="800" dirty="0">
              <a:solidFill>
                <a:srgbClr val="40404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10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1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7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8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2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6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3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7782501" y="193676"/>
            <a:ext cx="10810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itchFamily="34" charset="0"/>
                <a:ea typeface="Heiti SC Light"/>
                <a:cs typeface="Arial" pitchFamily="34" charset="0"/>
              </a:rPr>
              <a:t>Internal use only▲</a:t>
            </a:r>
            <a:endParaRPr kumimoji="1" lang="en-US" sz="1000" dirty="0">
              <a:solidFill>
                <a:srgbClr val="404040"/>
              </a:solidFill>
              <a:latin typeface="Arial" pitchFamily="34" charset="0"/>
              <a:ea typeface="Heiti SC Light"/>
              <a:cs typeface="Arial" pitchFamily="34" charset="0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kumimoji="1" lang="en-US" sz="600" dirty="0" smtClean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ZTE </a:t>
            </a: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All rights reserved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D9DD1A95-C1D4-4F9A-857F-0557B7623FF8}" type="slidenum">
              <a:rPr lang="en-US" sz="800">
                <a:solidFill>
                  <a:srgbClr val="404040"/>
                </a:solidFill>
                <a:latin typeface="Arial" pitchFamily="34" charset="0"/>
                <a:cs typeface="Arial" pitchFamily="34" charset="0"/>
              </a:rPr>
              <a:pPr>
                <a:defRPr/>
              </a:pPr>
              <a:t>‹#›</a:t>
            </a:fld>
            <a:endParaRPr lang="en-US" sz="800" dirty="0">
              <a:solidFill>
                <a:srgbClr val="40404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9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0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1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7782501" y="193676"/>
            <a:ext cx="10810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itchFamily="34" charset="0"/>
                <a:ea typeface="Heiti SC Light"/>
                <a:cs typeface="Arial" pitchFamily="34" charset="0"/>
              </a:rPr>
              <a:t>Internal use only▲</a:t>
            </a:r>
            <a:endParaRPr kumimoji="1" lang="en-US" sz="1000" dirty="0">
              <a:solidFill>
                <a:srgbClr val="404040"/>
              </a:solidFill>
              <a:latin typeface="Arial" pitchFamily="34" charset="0"/>
              <a:ea typeface="Heiti SC Light"/>
              <a:cs typeface="Arial" pitchFamily="34" charset="0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kumimoji="1" lang="en-US" sz="600" dirty="0" smtClean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ZTE </a:t>
            </a: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All rights reserved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20pt</a:t>
            </a: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4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itchFamily="34" charset="0"/>
                <a:ea typeface="微软雅黑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itchFamily="34" charset="0"/>
                <a:ea typeface="微软雅黑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20pt</a:t>
            </a: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5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en-US" altLang="zh-CN" dirty="0" smtClean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  <a:extLst>
            <a:ext uri="{FAA26D3D-D897-4be2-8F04-BA451C77F1D7}"/>
          </a:extLst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5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kumimoji="1" lang="en-US" sz="600" dirty="0" smtClean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ZTE </a:t>
            </a: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C0E72943-9F54-4067-A950-84A709784270}" type="slidenum">
              <a:rPr lang="en-US" sz="800">
                <a:solidFill>
                  <a:srgbClr val="404040"/>
                </a:solidFill>
                <a:latin typeface="Arial" pitchFamily="34" charset="0"/>
                <a:cs typeface="Arial" pitchFamily="34" charset="0"/>
              </a:rPr>
              <a:pPr>
                <a:defRPr/>
              </a:pPr>
              <a:t>‹#›</a:t>
            </a:fld>
            <a:endParaRPr lang="en-US" sz="800" dirty="0">
              <a:solidFill>
                <a:srgbClr val="40404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jpeg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defRPr sz="2000" kern="1200">
          <a:solidFill>
            <a:schemeClr val="tx1"/>
          </a:solidFill>
          <a:latin typeface="+mn-lt"/>
          <a:ea typeface="微软雅黑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+mn-lt"/>
          <a:ea typeface="微软雅黑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微软雅黑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微软雅黑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 kern="1200">
          <a:solidFill>
            <a:schemeClr val="tx1"/>
          </a:solidFill>
          <a:latin typeface="+mn-lt"/>
          <a:ea typeface="微软雅黑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defRPr sz="2000" kern="1200">
          <a:solidFill>
            <a:schemeClr val="tx1"/>
          </a:solidFill>
          <a:latin typeface="+mn-lt"/>
          <a:ea typeface="微软雅黑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+mn-lt"/>
          <a:ea typeface="微软雅黑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微软雅黑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微软雅黑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 kern="1200">
          <a:solidFill>
            <a:schemeClr val="tx1"/>
          </a:solidFill>
          <a:latin typeface="+mn-lt"/>
          <a:ea typeface="微软雅黑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16x9-0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buFont typeface="Arial" pitchFamily="34" charset="0"/>
              <a:buNone/>
            </a:pPr>
            <a:r>
              <a:rPr lang="en-US" altLang="en-US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Title:</a:t>
            </a:r>
          </a:p>
          <a:p>
            <a:pPr defTabSz="935038">
              <a:buFont typeface="Arial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buFont typeface="Arial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Size：22-24pt</a:t>
            </a:r>
          </a:p>
          <a:p>
            <a:pPr defTabSz="935038">
              <a:buFont typeface="Arial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038">
              <a:buFont typeface="Arial" pitchFamily="34" charset="0"/>
              <a:buNone/>
            </a:pPr>
            <a:endParaRPr lang="en-US" altLang="en-US" sz="9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buFont typeface="Arial" pitchFamily="34" charset="0"/>
              <a:buNone/>
            </a:pPr>
            <a:r>
              <a:rPr lang="en-US" altLang="en-US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</a:p>
          <a:p>
            <a:pPr defTabSz="935038">
              <a:buFont typeface="Arial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buFont typeface="Arial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Size：14-18pt</a:t>
            </a:r>
          </a:p>
          <a:p>
            <a:pPr defTabSz="935038">
              <a:buFont typeface="Arial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en-US" sz="700" i="1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4" name="组 9"/>
            <p:cNvGrpSpPr>
              <a:grpSpLocks/>
            </p:cNvGrpSpPr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en-US" sz="700" i="1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5030506" y="4852554"/>
            <a:ext cx="219075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buFont typeface="Arial" pitchFamily="34" charset="0"/>
              <a:buNone/>
            </a:pPr>
            <a:r>
              <a:rPr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lang="en-US" sz="600" dirty="0" smtClean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ZTE All </a:t>
            </a:r>
            <a:r>
              <a:rPr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rights reserved</a:t>
            </a: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Font typeface="Arial" pitchFamily="34" charset="0"/>
              <a:buNone/>
            </a:pPr>
            <a:fld id="{63A232AC-B835-42C1-99DB-2C459B2C1403}" type="slidenum">
              <a:rPr lang="en-US" sz="800">
                <a:solidFill>
                  <a:srgbClr val="404040"/>
                </a:solidFill>
                <a:latin typeface="Arial" pitchFamily="34" charset="0"/>
                <a:cs typeface="Arial" pitchFamily="34" charset="0"/>
              </a:rPr>
              <a:pPr>
                <a:buFont typeface="Arial" pitchFamily="34" charset="0"/>
                <a:buNone/>
              </a:pPr>
              <a:t>‹#›</a:t>
            </a:fld>
            <a:endParaRPr lang="en-US" sz="800">
              <a:solidFill>
                <a:srgbClr val="40404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411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二级</a:t>
            </a:r>
          </a:p>
          <a:p>
            <a:pPr lvl="2"/>
            <a:r>
              <a:rPr lang="zh-CN" smtClean="0"/>
              <a:t>三级</a:t>
            </a:r>
          </a:p>
          <a:p>
            <a:pPr lvl="3"/>
            <a:r>
              <a:rPr lang="zh-CN" smtClean="0"/>
              <a:t>四级</a:t>
            </a:r>
          </a:p>
          <a:p>
            <a:pPr lvl="4"/>
            <a:r>
              <a:rPr lang="zh-CN" smtClean="0"/>
              <a:t>五级</a:t>
            </a:r>
          </a:p>
        </p:txBody>
      </p:sp>
      <p:sp>
        <p:nvSpPr>
          <p:cNvPr id="4113" name="TextBox 17"/>
          <p:cNvSpPr txBox="1">
            <a:spLocks noChangeArrowheads="1"/>
          </p:cNvSpPr>
          <p:nvPr/>
        </p:nvSpPr>
        <p:spPr bwMode="auto">
          <a:xfrm>
            <a:off x="8210408" y="110548"/>
            <a:ext cx="777737" cy="230765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</p:spPr>
        <p:txBody>
          <a:bodyPr lIns="0" tIns="0" rIns="0" bIns="0"/>
          <a:lstStyle/>
          <a:p>
            <a:pPr>
              <a:buFont typeface="Arial" pitchFamily="34" charset="0"/>
              <a:buNone/>
            </a:pPr>
            <a:r>
              <a:rPr lang="zh-CN" altLang="en-US" sz="10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Heiti SC Light"/>
              </a:rPr>
              <a:t>内部公开</a:t>
            </a:r>
            <a:r>
              <a:rPr lang="en-US" sz="1000" dirty="0" smtClean="0">
                <a:solidFill>
                  <a:srgbClr val="404040"/>
                </a:solidFill>
                <a:latin typeface="微软雅黑" pitchFamily="34" charset="-122"/>
                <a:ea typeface="Heiti SC Light"/>
                <a:cs typeface="Heiti SC Light"/>
              </a:rPr>
              <a:t>▲</a:t>
            </a:r>
            <a:endParaRPr lang="en-US" sz="1000" dirty="0">
              <a:solidFill>
                <a:srgbClr val="404040"/>
              </a:solidFill>
              <a:latin typeface="微软雅黑" pitchFamily="34" charset="-122"/>
              <a:ea typeface="Heiti SC Light"/>
              <a:cs typeface="Heiti SC Ligh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30213" y="2390775"/>
            <a:ext cx="4478337" cy="1008063"/>
          </a:xfrm>
        </p:spPr>
        <p:txBody>
          <a:bodyPr/>
          <a:lstStyle/>
          <a:p>
            <a:r>
              <a:rPr lang="en-US" altLang="zh-CN" dirty="0" smtClean="0">
                <a:latin typeface="微软雅黑" pitchFamily="34" charset="-122"/>
                <a:cs typeface="微软雅黑" pitchFamily="34" charset="-122"/>
              </a:rPr>
              <a:t>ZTE Corporation</a:t>
            </a:r>
          </a:p>
          <a:p>
            <a:r>
              <a:rPr lang="en-US" altLang="zh-CN" dirty="0" smtClean="0">
                <a:latin typeface="微软雅黑" pitchFamily="34" charset="-122"/>
                <a:cs typeface="微软雅黑" pitchFamily="34" charset="-122"/>
              </a:rPr>
              <a:t>June </a:t>
            </a:r>
            <a:r>
              <a:rPr lang="en-US" altLang="zh-CN" dirty="0" smtClean="0">
                <a:latin typeface="微软雅黑" pitchFamily="34" charset="-122"/>
                <a:cs typeface="微软雅黑" pitchFamily="34" charset="-122"/>
              </a:rPr>
              <a:t>1, </a:t>
            </a:r>
            <a:r>
              <a:rPr lang="en-US" altLang="zh-CN" dirty="0" smtClean="0">
                <a:latin typeface="微软雅黑" pitchFamily="34" charset="-122"/>
                <a:cs typeface="微软雅黑" pitchFamily="34" charset="-122"/>
              </a:rPr>
              <a:t>2018</a:t>
            </a:r>
          </a:p>
        </p:txBody>
      </p:sp>
      <p:sp>
        <p:nvSpPr>
          <p:cNvPr id="8196" name="Title 7"/>
          <p:cNvSpPr>
            <a:spLocks noGrp="1"/>
          </p:cNvSpPr>
          <p:nvPr>
            <p:ph type="ctrTitle"/>
          </p:nvPr>
        </p:nvSpPr>
        <p:spPr>
          <a:xfrm>
            <a:off x="430213" y="860425"/>
            <a:ext cx="6400800" cy="1093066"/>
          </a:xfrm>
        </p:spPr>
        <p:txBody>
          <a:bodyPr/>
          <a:lstStyle/>
          <a:p>
            <a:r>
              <a:rPr lang="en-US" dirty="0">
                <a:latin typeface="微软雅黑" pitchFamily="34" charset="-122"/>
                <a:ea typeface="微软雅黑" pitchFamily="34" charset="-122"/>
              </a:rPr>
              <a:t>ZTE's view on Rel16 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SIs </a:t>
            </a:r>
            <a:r>
              <a:rPr lang="en-US" dirty="0">
                <a:latin typeface="微软雅黑" pitchFamily="34" charset="-122"/>
                <a:ea typeface="微软雅黑" pitchFamily="34" charset="-122"/>
              </a:rPr>
              <a:t>and 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WIs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30213" y="1610591"/>
            <a:ext cx="1533525" cy="390525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kumimoji="1" lang="en-US" altLang="zh-CN" sz="2400" dirty="0">
                <a:solidFill>
                  <a:schemeClr val="bg1"/>
                </a:solidFill>
              </a:rPr>
              <a:t>RP-180786</a:t>
            </a:r>
            <a:endParaRPr kumimoji="1" lang="zh-CN" altLang="en-US" sz="24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473374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00000"/>
              </a:lnSpc>
            </a:pPr>
            <a:r>
              <a:rPr lang="en-US" altLang="zh-CN" dirty="0"/>
              <a:t>Left-over items from Rel-15 should have highest priority</a:t>
            </a:r>
          </a:p>
          <a:p>
            <a:pPr lvl="1">
              <a:lnSpc>
                <a:spcPct val="100000"/>
              </a:lnSpc>
            </a:pPr>
            <a:r>
              <a:rPr lang="en-US" altLang="zh-CN" dirty="0"/>
              <a:t>Single DCI based multi-TRP/Panel operation, e.g., multiple DMRSCSI-RS QCL groups</a:t>
            </a:r>
          </a:p>
          <a:p>
            <a:pPr lvl="1">
              <a:lnSpc>
                <a:spcPct val="100000"/>
              </a:lnSpc>
            </a:pPr>
            <a:r>
              <a:rPr lang="en-US" altLang="zh-CN" dirty="0"/>
              <a:t>Aperiodic beam reporting with multiple resource sets</a:t>
            </a:r>
          </a:p>
          <a:p>
            <a:pPr lvl="1">
              <a:lnSpc>
                <a:spcPct val="100000"/>
              </a:lnSpc>
            </a:pPr>
            <a:r>
              <a:rPr lang="en-US" altLang="zh-CN" dirty="0"/>
              <a:t>PUCCH based BFR</a:t>
            </a:r>
          </a:p>
          <a:p>
            <a:pPr>
              <a:lnSpc>
                <a:spcPct val="100000"/>
              </a:lnSpc>
            </a:pPr>
            <a:r>
              <a:rPr lang="en-US" altLang="zh-CN" dirty="0"/>
              <a:t>Items well studied with attractive </a:t>
            </a:r>
            <a:r>
              <a:rPr lang="en-US" altLang="zh-CN" dirty="0" smtClean="0"/>
              <a:t>gains </a:t>
            </a:r>
            <a:r>
              <a:rPr lang="en-US" altLang="zh-CN" dirty="0"/>
              <a:t>should be (potentially) specified</a:t>
            </a:r>
          </a:p>
          <a:p>
            <a:pPr lvl="1">
              <a:lnSpc>
                <a:spcPct val="100000"/>
              </a:lnSpc>
            </a:pPr>
            <a:r>
              <a:rPr lang="en-US" altLang="zh-CN" dirty="0"/>
              <a:t>Type II CSI enhancements: overhead reduction, extension to L&gt;4, rank&gt;2</a:t>
            </a:r>
          </a:p>
          <a:p>
            <a:pPr lvl="1">
              <a:lnSpc>
                <a:spcPct val="100000"/>
              </a:lnSpc>
            </a:pPr>
            <a:r>
              <a:rPr lang="en-US" altLang="zh-CN" dirty="0"/>
              <a:t>Reciprocity based CSI</a:t>
            </a:r>
          </a:p>
          <a:p>
            <a:pPr lvl="1">
              <a:lnSpc>
                <a:spcPct val="100000"/>
              </a:lnSpc>
            </a:pPr>
            <a:r>
              <a:rPr lang="en-US" altLang="zh-CN" dirty="0"/>
              <a:t>DCI/CSI enhancements for multi-TRP/Panel</a:t>
            </a:r>
          </a:p>
          <a:p>
            <a:pPr lvl="1">
              <a:lnSpc>
                <a:spcPct val="100000"/>
              </a:lnSpc>
            </a:pPr>
            <a:r>
              <a:rPr lang="en-US" altLang="zh-CN" dirty="0"/>
              <a:t>UL frequency selective precoding</a:t>
            </a:r>
          </a:p>
          <a:p>
            <a:pPr lvl="1">
              <a:lnSpc>
                <a:spcPct val="100000"/>
              </a:lnSpc>
            </a:pPr>
            <a:r>
              <a:rPr lang="en-US" altLang="zh-CN" dirty="0"/>
              <a:t>Group based/interference-aware beam management</a:t>
            </a:r>
          </a:p>
          <a:p>
            <a:pPr>
              <a:lnSpc>
                <a:spcPct val="100000"/>
              </a:lnSpc>
            </a:pPr>
            <a:r>
              <a:rPr lang="en-US" altLang="zh-CN" dirty="0"/>
              <a:t>Items requiring further study should be postponed to later release(s)</a:t>
            </a:r>
          </a:p>
          <a:p>
            <a:pPr lvl="1">
              <a:lnSpc>
                <a:spcPct val="100000"/>
              </a:lnSpc>
            </a:pPr>
            <a:r>
              <a:rPr lang="en-US" altLang="zh-CN" dirty="0"/>
              <a:t>Explicit feedback, non-linear precoding</a:t>
            </a:r>
          </a:p>
          <a:p>
            <a:pPr lvl="1">
              <a:lnSpc>
                <a:spcPct val="100000"/>
              </a:lnSpc>
            </a:pPr>
            <a:r>
              <a:rPr lang="en-US" altLang="zh-CN" dirty="0"/>
              <a:t>Non-transparent </a:t>
            </a:r>
            <a:r>
              <a:rPr lang="en-US" altLang="zh-CN" dirty="0" err="1"/>
              <a:t>TxD</a:t>
            </a:r>
            <a:endParaRPr lang="en-US" altLang="zh-CN" dirty="0"/>
          </a:p>
          <a:p>
            <a:pPr lvl="1">
              <a:lnSpc>
                <a:spcPct val="100000"/>
              </a:lnSpc>
            </a:pPr>
            <a:r>
              <a:rPr lang="en-US" altLang="zh-CN" dirty="0"/>
              <a:t>Further enhancement on UL multi-panel</a:t>
            </a:r>
          </a:p>
          <a:p>
            <a:pPr lvl="1">
              <a:lnSpc>
                <a:spcPct val="100000"/>
              </a:lnSpc>
            </a:pPr>
            <a:r>
              <a:rPr lang="en-US" altLang="zh-CN" dirty="0"/>
              <a:t>Further enhancement on UL beam management</a:t>
            </a: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NR-MIMO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201645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Scenario: </a:t>
            </a:r>
          </a:p>
          <a:p>
            <a:pPr lvl="1"/>
            <a:r>
              <a:rPr lang="en-US" altLang="zh-CN" dirty="0" smtClean="0"/>
              <a:t>Prefer dense </a:t>
            </a:r>
            <a:r>
              <a:rPr lang="en-US" altLang="zh-CN" dirty="0"/>
              <a:t>urban </a:t>
            </a:r>
            <a:r>
              <a:rPr lang="en-US" altLang="zh-CN" dirty="0" smtClean="0"/>
              <a:t>for </a:t>
            </a:r>
            <a:r>
              <a:rPr lang="en-US" altLang="zh-CN" dirty="0"/>
              <a:t>both FR1 and FR2 with </a:t>
            </a:r>
            <a:r>
              <a:rPr lang="en-US" altLang="zh-CN" dirty="0" err="1"/>
              <a:t>eMBB</a:t>
            </a:r>
            <a:r>
              <a:rPr lang="en-US" altLang="zh-CN" dirty="0"/>
              <a:t> traffic model</a:t>
            </a:r>
          </a:p>
          <a:p>
            <a:r>
              <a:rPr lang="en-US" altLang="zh-CN" dirty="0" smtClean="0"/>
              <a:t>Enhancement in RRC_CONNECTED only: </a:t>
            </a:r>
            <a:endParaRPr lang="en-US" altLang="zh-CN" dirty="0"/>
          </a:p>
          <a:p>
            <a:pPr lvl="1"/>
            <a:r>
              <a:rPr lang="en-US" altLang="zh-CN" dirty="0"/>
              <a:t>D</a:t>
            </a:r>
            <a:r>
              <a:rPr lang="en-US" altLang="zh-CN" dirty="0" smtClean="0"/>
              <a:t>ynamic </a:t>
            </a:r>
            <a:r>
              <a:rPr lang="en-US" altLang="zh-CN" dirty="0"/>
              <a:t>BWP adaption</a:t>
            </a:r>
          </a:p>
          <a:p>
            <a:pPr lvl="1"/>
            <a:r>
              <a:rPr lang="en-US" altLang="zh-CN" dirty="0"/>
              <a:t>Reduced PDCCH monitoring</a:t>
            </a:r>
          </a:p>
          <a:p>
            <a:pPr lvl="1"/>
            <a:r>
              <a:rPr lang="en-US" altLang="zh-CN" dirty="0"/>
              <a:t>Cross-slot scheduling</a:t>
            </a:r>
          </a:p>
          <a:p>
            <a:pPr lvl="1"/>
            <a:r>
              <a:rPr lang="en-US" altLang="zh-CN" dirty="0">
                <a:solidFill>
                  <a:schemeClr val="tx1"/>
                </a:solidFill>
              </a:rPr>
              <a:t>Other potential enhancements should consider power saving gain and network performance</a:t>
            </a: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NR-Power Consumption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60402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336136" y="1270076"/>
            <a:ext cx="6207539" cy="3346880"/>
          </a:xfrm>
        </p:spPr>
        <p:txBody>
          <a:bodyPr>
            <a:normAutofit fontScale="92500" lnSpcReduction="20000"/>
          </a:bodyPr>
          <a:lstStyle/>
          <a:p>
            <a:pPr marL="180975" indent="-180975">
              <a:buFont typeface="Arial" pitchFamily="34" charset="0"/>
              <a:buChar char="•"/>
            </a:pPr>
            <a:r>
              <a:rPr lang="en-US" altLang="zh-CN" sz="1900" dirty="0" smtClean="0">
                <a:solidFill>
                  <a:schemeClr val="tx1"/>
                </a:solidFill>
              </a:rPr>
              <a:t>Study </a:t>
            </a:r>
            <a:r>
              <a:rPr lang="en-US" altLang="zh-CN" sz="1900" dirty="0">
                <a:solidFill>
                  <a:schemeClr val="tx1"/>
                </a:solidFill>
              </a:rPr>
              <a:t>mechanisms for improving network robustness and addressing strong remote base station </a:t>
            </a:r>
            <a:r>
              <a:rPr lang="en-US" altLang="zh-CN" sz="1900" dirty="0" smtClean="0">
                <a:solidFill>
                  <a:schemeClr val="tx1"/>
                </a:solidFill>
              </a:rPr>
              <a:t>interference [RAN1]</a:t>
            </a:r>
          </a:p>
          <a:p>
            <a:pPr marL="180975" indent="-180975">
              <a:buFont typeface="Arial" pitchFamily="34" charset="0"/>
              <a:buChar char="•"/>
            </a:pPr>
            <a:r>
              <a:rPr lang="en-US" altLang="zh-CN" sz="1900" dirty="0" smtClean="0">
                <a:solidFill>
                  <a:schemeClr val="tx1"/>
                </a:solidFill>
              </a:rPr>
              <a:t>Study </a:t>
            </a:r>
            <a:r>
              <a:rPr lang="en-US" altLang="zh-CN" sz="1900" dirty="0">
                <a:solidFill>
                  <a:schemeClr val="tx1"/>
                </a:solidFill>
              </a:rPr>
              <a:t>mechanisms for remote interference identification over the air interface,  to allow identifying which gNB(s) generate strong remote interference, including the following </a:t>
            </a:r>
            <a:r>
              <a:rPr lang="en-US" altLang="zh-CN" sz="1900" dirty="0" smtClean="0">
                <a:solidFill>
                  <a:schemeClr val="tx1"/>
                </a:solidFill>
              </a:rPr>
              <a:t>aspects</a:t>
            </a:r>
          </a:p>
          <a:p>
            <a:pPr marL="722313" lvl="1" indent="-180975">
              <a:buFont typeface="Arial" pitchFamily="34" charset="0"/>
              <a:buChar char="•"/>
            </a:pPr>
            <a:r>
              <a:rPr lang="en-US" altLang="zh-CN" sz="1600" dirty="0" smtClean="0">
                <a:latin typeface="Arial" pitchFamily="34" charset="0"/>
                <a:cs typeface="Arial" pitchFamily="34" charset="0"/>
              </a:rPr>
              <a:t>Reference </a:t>
            </a:r>
            <a:r>
              <a:rPr lang="en-US" altLang="zh-CN" sz="1600" dirty="0">
                <a:latin typeface="Arial" pitchFamily="34" charset="0"/>
                <a:cs typeface="Arial" pitchFamily="34" charset="0"/>
              </a:rPr>
              <a:t>signal design for gNB to identify that it creates strong inter-gNB interference to some victim gNB [</a:t>
            </a:r>
            <a:r>
              <a:rPr lang="en-US" altLang="zh-CN" sz="1600" dirty="0" smtClean="0">
                <a:latin typeface="Arial" pitchFamily="34" charset="0"/>
                <a:cs typeface="Arial" pitchFamily="34" charset="0"/>
              </a:rPr>
              <a:t>RAN1]</a:t>
            </a:r>
          </a:p>
          <a:p>
            <a:pPr marL="722313" lvl="1" indent="-180975">
              <a:buFont typeface="Arial" pitchFamily="34" charset="0"/>
              <a:buChar char="•"/>
            </a:pPr>
            <a:r>
              <a:rPr lang="en-US" altLang="zh-CN" sz="1600" dirty="0" smtClean="0">
                <a:latin typeface="Arial" pitchFamily="34" charset="0"/>
                <a:cs typeface="Arial" pitchFamily="34" charset="0"/>
              </a:rPr>
              <a:t>Mechanism </a:t>
            </a:r>
            <a:r>
              <a:rPr lang="en-US" altLang="zh-CN" sz="1600" dirty="0">
                <a:latin typeface="Arial" pitchFamily="34" charset="0"/>
                <a:cs typeface="Arial" pitchFamily="34" charset="0"/>
              </a:rPr>
              <a:t>for gNB to start and terminate the transmission/detection of the reference signal(s) [RAN1, </a:t>
            </a:r>
            <a:r>
              <a:rPr lang="en-US" altLang="zh-CN" sz="1600" dirty="0" smtClean="0">
                <a:latin typeface="Arial" pitchFamily="34" charset="0"/>
                <a:cs typeface="Arial" pitchFamily="34" charset="0"/>
              </a:rPr>
              <a:t>RAN3]</a:t>
            </a:r>
          </a:p>
          <a:p>
            <a:pPr marL="180975" indent="-180975">
              <a:buFont typeface="Arial" pitchFamily="34" charset="0"/>
              <a:buChar char="•"/>
            </a:pPr>
            <a:r>
              <a:rPr lang="en-US" altLang="zh-CN" sz="1900" dirty="0" smtClean="0">
                <a:solidFill>
                  <a:schemeClr val="tx1"/>
                </a:solidFill>
              </a:rPr>
              <a:t>Coordination </a:t>
            </a:r>
            <a:r>
              <a:rPr lang="en-US" altLang="zh-CN" sz="1900" dirty="0">
                <a:solidFill>
                  <a:schemeClr val="tx1"/>
                </a:solidFill>
              </a:rPr>
              <a:t>among </a:t>
            </a:r>
            <a:r>
              <a:rPr lang="en-US" altLang="zh-CN" sz="1900" dirty="0" err="1">
                <a:solidFill>
                  <a:schemeClr val="tx1"/>
                </a:solidFill>
              </a:rPr>
              <a:t>gNBs</a:t>
            </a:r>
            <a:r>
              <a:rPr lang="en-US" altLang="zh-CN" sz="1900" dirty="0">
                <a:solidFill>
                  <a:schemeClr val="tx1"/>
                </a:solidFill>
              </a:rPr>
              <a:t> for mitigating remote interference, e.g., transmission power, beam, etc</a:t>
            </a:r>
            <a:r>
              <a:rPr lang="en-US" altLang="zh-CN" sz="1900" dirty="0" smtClean="0">
                <a:solidFill>
                  <a:schemeClr val="tx1"/>
                </a:solidFill>
              </a:rPr>
              <a:t>. [</a:t>
            </a:r>
            <a:r>
              <a:rPr lang="en-US" altLang="zh-CN" sz="1900" dirty="0">
                <a:solidFill>
                  <a:schemeClr val="tx1"/>
                </a:solidFill>
              </a:rPr>
              <a:t>RAN3]</a:t>
            </a:r>
          </a:p>
          <a:p>
            <a:endParaRPr lang="zh-CN" altLang="en-US" sz="14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NR-Remote Interference Management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6551775" y="401838"/>
            <a:ext cx="2290619" cy="2750072"/>
            <a:chOff x="6456217" y="464183"/>
            <a:chExt cx="2290619" cy="2750072"/>
          </a:xfrm>
        </p:grpSpPr>
        <p:sp>
          <p:nvSpPr>
            <p:cNvPr id="5" name="等腰三角形 4"/>
            <p:cNvSpPr/>
            <p:nvPr/>
          </p:nvSpPr>
          <p:spPr>
            <a:xfrm>
              <a:off x="6844145" y="1884218"/>
              <a:ext cx="406400" cy="960582"/>
            </a:xfrm>
            <a:prstGeom prst="triangle">
              <a:avLst/>
            </a:prstGeom>
            <a:solidFill>
              <a:srgbClr val="5ACBF5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>
              <a:off x="8340436" y="927647"/>
              <a:ext cx="406400" cy="960582"/>
            </a:xfrm>
            <a:prstGeom prst="triangle">
              <a:avLst/>
            </a:prstGeom>
            <a:solidFill>
              <a:srgbClr val="C0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云形 6"/>
            <p:cNvSpPr/>
            <p:nvPr/>
          </p:nvSpPr>
          <p:spPr>
            <a:xfrm>
              <a:off x="6456217" y="464183"/>
              <a:ext cx="1191492" cy="308811"/>
            </a:xfrm>
            <a:prstGeom prst="cloud">
              <a:avLst/>
            </a:prstGeom>
            <a:blipFill>
              <a:blip r:embed="rId2"/>
              <a:tile tx="0" ty="0" sx="100000" sy="100000" flip="none" algn="tl"/>
            </a:blip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箭头连接符 7"/>
            <p:cNvCxnSpPr>
              <a:stCxn id="6" idx="0"/>
            </p:cNvCxnSpPr>
            <p:nvPr/>
          </p:nvCxnSpPr>
          <p:spPr>
            <a:xfrm flipH="1" flipV="1">
              <a:off x="7352145" y="727761"/>
              <a:ext cx="1191491" cy="199886"/>
            </a:xfrm>
            <a:prstGeom prst="straightConnector1">
              <a:avLst/>
            </a:prstGeom>
            <a:ln w="34925">
              <a:solidFill>
                <a:srgbClr val="C0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箭头连接符 8"/>
            <p:cNvCxnSpPr>
              <a:endCxn id="5" idx="0"/>
            </p:cNvCxnSpPr>
            <p:nvPr/>
          </p:nvCxnSpPr>
          <p:spPr>
            <a:xfrm flipH="1">
              <a:off x="7047345" y="813135"/>
              <a:ext cx="101600" cy="1071083"/>
            </a:xfrm>
            <a:prstGeom prst="straightConnector1">
              <a:avLst/>
            </a:prstGeom>
            <a:ln w="34925">
              <a:solidFill>
                <a:srgbClr val="C0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流程图: 汇总连接 9"/>
            <p:cNvSpPr/>
            <p:nvPr/>
          </p:nvSpPr>
          <p:spPr>
            <a:xfrm>
              <a:off x="7287489" y="2245610"/>
              <a:ext cx="318655" cy="267854"/>
            </a:xfrm>
            <a:prstGeom prst="flowChartSummingJunction">
              <a:avLst/>
            </a:prstGeom>
            <a:solidFill>
              <a:schemeClr val="bg1"/>
            </a:solidFill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7841673" y="2930273"/>
              <a:ext cx="106217" cy="283982"/>
            </a:xfrm>
            <a:prstGeom prst="roundRect">
              <a:avLst/>
            </a:prstGeom>
            <a:solidFill>
              <a:srgbClr val="FFFF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" name="直接箭头连接符 11"/>
            <p:cNvCxnSpPr/>
            <p:nvPr/>
          </p:nvCxnSpPr>
          <p:spPr>
            <a:xfrm flipH="1" flipV="1">
              <a:off x="7148945" y="2041236"/>
              <a:ext cx="760847" cy="889037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693083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4"/>
          <p:cNvSpPr>
            <a:spLocks noGrp="1"/>
          </p:cNvSpPr>
          <p:nvPr>
            <p:ph type="title"/>
          </p:nvPr>
        </p:nvSpPr>
        <p:spPr>
          <a:xfrm>
            <a:off x="1196975" y="1493838"/>
            <a:ext cx="6143625" cy="1114425"/>
          </a:xfrm>
        </p:spPr>
        <p:txBody>
          <a:bodyPr/>
          <a:lstStyle/>
          <a:p>
            <a:r>
              <a:rPr dirty="0" smtClean="0">
                <a:ea typeface="微软雅黑" pitchFamily="34" charset="-122"/>
              </a:rPr>
              <a:t>Thank you</a:t>
            </a:r>
            <a:endParaRPr sz="2400" dirty="0" smtClean="0"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3GPP R16 timeline</a:t>
            </a:r>
            <a:endParaRPr lang="zh-CN" altLang="en-US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40" y="858421"/>
            <a:ext cx="7470755" cy="383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圆角矩形 6"/>
          <p:cNvSpPr/>
          <p:nvPr/>
        </p:nvSpPr>
        <p:spPr>
          <a:xfrm>
            <a:off x="2983346" y="2318327"/>
            <a:ext cx="942109" cy="387928"/>
          </a:xfrm>
          <a:prstGeom prst="roundRect">
            <a:avLst/>
          </a:prstGeom>
          <a:solidFill>
            <a:srgbClr val="00AEE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00" dirty="0" smtClean="0">
                <a:solidFill>
                  <a:schemeClr val="tx1"/>
                </a:solidFill>
              </a:rPr>
              <a:t>2</a:t>
            </a:r>
            <a:r>
              <a:rPr lang="en-US" altLang="zh-CN" sz="1000" baseline="30000" dirty="0" smtClean="0">
                <a:solidFill>
                  <a:schemeClr val="tx1"/>
                </a:solidFill>
              </a:rPr>
              <a:t>nd</a:t>
            </a:r>
            <a:r>
              <a:rPr lang="en-US" altLang="zh-CN" sz="1000" dirty="0" smtClean="0">
                <a:solidFill>
                  <a:schemeClr val="tx1"/>
                </a:solidFill>
              </a:rPr>
              <a:t> Package approval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4083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336137" y="1270075"/>
            <a:ext cx="8141114" cy="3540049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1</a:t>
            </a:r>
            <a:r>
              <a:rPr lang="en-US" altLang="zh-CN" baseline="30000" dirty="0" smtClean="0"/>
              <a:t>st</a:t>
            </a:r>
            <a:r>
              <a:rPr lang="en-US" altLang="zh-CN" dirty="0" smtClean="0"/>
              <a:t> R16 package approval in June for new proposals</a:t>
            </a:r>
          </a:p>
          <a:p>
            <a:pPr lvl="1"/>
            <a:r>
              <a:rPr lang="en-US" altLang="zh-CN" dirty="0"/>
              <a:t>Only </a:t>
            </a:r>
            <a:r>
              <a:rPr lang="en-US" altLang="zh-CN" dirty="0" smtClean="0"/>
              <a:t>WIs/SIs </a:t>
            </a:r>
            <a:r>
              <a:rPr lang="en-US" altLang="zh-CN" dirty="0"/>
              <a:t>to be </a:t>
            </a:r>
            <a:r>
              <a:rPr lang="en-US" altLang="zh-CN" dirty="0" smtClean="0"/>
              <a:t>immediately started </a:t>
            </a:r>
            <a:r>
              <a:rPr lang="en-US" altLang="zh-CN" dirty="0"/>
              <a:t>after June will be </a:t>
            </a:r>
            <a:r>
              <a:rPr lang="en-US" altLang="zh-CN" dirty="0" smtClean="0"/>
              <a:t>approved</a:t>
            </a:r>
          </a:p>
          <a:p>
            <a:pPr lvl="1"/>
            <a:r>
              <a:rPr lang="en-US" altLang="zh-CN" dirty="0" smtClean="0"/>
              <a:t>TUs for on-going SIs (i.e. NOMA,NR-U and IAB) in 2018 H2 should be considered together</a:t>
            </a:r>
          </a:p>
          <a:p>
            <a:pPr lvl="1"/>
            <a:r>
              <a:rPr lang="en-US" altLang="zh-CN" dirty="0"/>
              <a:t>Leave one pool of TUs for potential </a:t>
            </a:r>
            <a:r>
              <a:rPr lang="en-US" altLang="zh-CN" dirty="0" smtClean="0"/>
              <a:t>WIs (as continuation of these 3 on-going SIs) in 2019</a:t>
            </a:r>
          </a:p>
          <a:p>
            <a:pPr lvl="1"/>
            <a:r>
              <a:rPr lang="en-US" altLang="zh-CN" dirty="0" smtClean="0"/>
              <a:t>Continue email discussions on other new proposals on RAN draft reflector</a:t>
            </a:r>
          </a:p>
          <a:p>
            <a:r>
              <a:rPr lang="en-US" altLang="zh-CN" dirty="0" smtClean="0"/>
              <a:t>2</a:t>
            </a:r>
            <a:r>
              <a:rPr lang="en-US" altLang="zh-CN" baseline="30000" dirty="0" smtClean="0"/>
              <a:t>nd</a:t>
            </a:r>
            <a:r>
              <a:rPr lang="en-US" altLang="zh-CN" dirty="0" smtClean="0"/>
              <a:t> R16 package approval in Dec. </a:t>
            </a:r>
          </a:p>
          <a:p>
            <a:pPr lvl="1"/>
            <a:r>
              <a:rPr lang="en-US" altLang="zh-CN" dirty="0" smtClean="0"/>
              <a:t>To approve WIs for NOMA, NR-U and IAB, based on the conclusion of corresponding SIs</a:t>
            </a:r>
          </a:p>
          <a:p>
            <a:pPr lvl="1"/>
            <a:r>
              <a:rPr lang="en-US" altLang="zh-CN" dirty="0" smtClean="0"/>
              <a:t>To approve additional NR SIs/WIs, if TUs are available (depending on level of interest, etc.)</a:t>
            </a:r>
          </a:p>
          <a:p>
            <a:r>
              <a:rPr lang="en-US" altLang="zh-CN" dirty="0" smtClean="0"/>
              <a:t>Other SIs/WIs </a:t>
            </a:r>
            <a:r>
              <a:rPr lang="en-US" altLang="zh-CN" dirty="0"/>
              <a:t>proposal not covered by 1</a:t>
            </a:r>
            <a:r>
              <a:rPr lang="en-US" altLang="zh-CN" baseline="30000" dirty="0"/>
              <a:t>st</a:t>
            </a:r>
            <a:r>
              <a:rPr lang="en-US" altLang="zh-CN" dirty="0"/>
              <a:t> and 2</a:t>
            </a:r>
            <a:r>
              <a:rPr lang="en-US" altLang="zh-CN" baseline="30000" dirty="0"/>
              <a:t>nd</a:t>
            </a:r>
            <a:r>
              <a:rPr lang="en-US" altLang="zh-CN" dirty="0"/>
              <a:t> package could </a:t>
            </a:r>
            <a:r>
              <a:rPr lang="en-US" altLang="zh-CN" dirty="0" smtClean="0"/>
              <a:t>be </a:t>
            </a:r>
            <a:r>
              <a:rPr lang="en-US" altLang="zh-CN" dirty="0"/>
              <a:t>considered if consensus is achieved among </a:t>
            </a:r>
            <a:r>
              <a:rPr lang="en-US" altLang="zh-CN" dirty="0" smtClean="0"/>
              <a:t>companies</a:t>
            </a:r>
            <a:endParaRPr lang="en-US" altLang="zh-CN" dirty="0"/>
          </a:p>
          <a:p>
            <a:endParaRPr lang="en-US" altLang="zh-CN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Overall view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4031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r>
              <a:rPr lang="en-US" altLang="zh-CN" dirty="0" smtClean="0"/>
              <a:t>Not supportive:</a:t>
            </a:r>
          </a:p>
          <a:p>
            <a:pPr lvl="1"/>
            <a:r>
              <a:rPr lang="en-US" altLang="zh-CN" dirty="0" smtClean="0"/>
              <a:t>Spectrum efficiency enhancement (WI)</a:t>
            </a:r>
          </a:p>
          <a:p>
            <a:pPr lvl="1"/>
            <a:r>
              <a:rPr lang="en-US" altLang="zh-CN" dirty="0" smtClean="0"/>
              <a:t>Flexible duplex (SI)</a:t>
            </a:r>
          </a:p>
          <a:p>
            <a:pPr lvl="1"/>
            <a:r>
              <a:rPr lang="en-US" altLang="zh-CN" dirty="0" smtClean="0"/>
              <a:t>NR Broadcast (SI)</a:t>
            </a:r>
          </a:p>
          <a:p>
            <a:pPr lvl="1"/>
            <a:r>
              <a:rPr lang="en-US" altLang="zh-CN" dirty="0" smtClean="0"/>
              <a:t>NR-Voice (</a:t>
            </a:r>
            <a:r>
              <a:rPr lang="en-US" altLang="zh-CN" dirty="0"/>
              <a:t>SI</a:t>
            </a:r>
            <a:r>
              <a:rPr lang="en-US" altLang="zh-CN" dirty="0" smtClean="0"/>
              <a:t>)</a:t>
            </a:r>
          </a:p>
          <a:p>
            <a:pPr lvl="1"/>
            <a:r>
              <a:rPr lang="en-US" altLang="zh-CN" dirty="0"/>
              <a:t>Low layer CU-DU </a:t>
            </a:r>
            <a:r>
              <a:rPr lang="en-US" altLang="zh-CN" dirty="0" smtClean="0"/>
              <a:t>split (WI)</a:t>
            </a:r>
            <a:endParaRPr lang="zh-CN" altLang="en-US" dirty="0"/>
          </a:p>
          <a:p>
            <a:pPr lvl="1"/>
            <a:endParaRPr lang="en-US" altLang="zh-CN" dirty="0" smtClean="0"/>
          </a:p>
          <a:p>
            <a:pPr lvl="1"/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RAN1 leading:</a:t>
            </a:r>
          </a:p>
          <a:p>
            <a:pPr lvl="1">
              <a:lnSpc>
                <a:spcPct val="100000"/>
              </a:lnSpc>
            </a:pPr>
            <a:r>
              <a:rPr lang="en-US" altLang="zh-CN" dirty="0" smtClean="0"/>
              <a:t>NR-URLLC (SI)</a:t>
            </a:r>
          </a:p>
          <a:p>
            <a:pPr lvl="1">
              <a:lnSpc>
                <a:spcPct val="100000"/>
              </a:lnSpc>
            </a:pPr>
            <a:r>
              <a:rPr lang="en-US" altLang="zh-CN" dirty="0" smtClean="0"/>
              <a:t>NR-MIMO (WI)</a:t>
            </a:r>
          </a:p>
          <a:p>
            <a:pPr lvl="1">
              <a:lnSpc>
                <a:spcPct val="100000"/>
              </a:lnSpc>
            </a:pPr>
            <a:r>
              <a:rPr lang="en-US" altLang="zh-CN" dirty="0" smtClean="0"/>
              <a:t>NR-V2X (SI)</a:t>
            </a:r>
          </a:p>
          <a:p>
            <a:pPr lvl="1">
              <a:lnSpc>
                <a:spcPct val="100000"/>
              </a:lnSpc>
            </a:pPr>
            <a:r>
              <a:rPr lang="en-US" altLang="zh-CN" dirty="0" smtClean="0"/>
              <a:t>NR </a:t>
            </a:r>
            <a:r>
              <a:rPr lang="en-US" altLang="zh-CN" dirty="0"/>
              <a:t>power </a:t>
            </a:r>
            <a:r>
              <a:rPr lang="en-US" altLang="zh-CN" dirty="0" smtClean="0"/>
              <a:t>consumption (</a:t>
            </a:r>
            <a:r>
              <a:rPr lang="en-US" altLang="zh-CN" dirty="0"/>
              <a:t>SI)</a:t>
            </a:r>
          </a:p>
          <a:p>
            <a:pPr lvl="1">
              <a:lnSpc>
                <a:spcPct val="100000"/>
              </a:lnSpc>
            </a:pPr>
            <a:r>
              <a:rPr lang="en-US" altLang="zh-CN" dirty="0" smtClean="0"/>
              <a:t>Remote interference management (</a:t>
            </a:r>
            <a:r>
              <a:rPr lang="en-US" altLang="zh-CN" dirty="0"/>
              <a:t>S</a:t>
            </a:r>
            <a:r>
              <a:rPr lang="en-US" altLang="zh-CN" dirty="0" smtClean="0"/>
              <a:t>I)</a:t>
            </a:r>
          </a:p>
          <a:p>
            <a:pPr lvl="1">
              <a:lnSpc>
                <a:spcPct val="100000"/>
              </a:lnSpc>
            </a:pPr>
            <a:r>
              <a:rPr lang="en-US" altLang="zh-CN" dirty="0"/>
              <a:t>Non Terrestrial Network (SI)</a:t>
            </a:r>
          </a:p>
          <a:p>
            <a:r>
              <a:rPr lang="en-US" altLang="zh-CN" dirty="0" smtClean="0"/>
              <a:t>RAN2 leading:</a:t>
            </a:r>
          </a:p>
          <a:p>
            <a:pPr lvl="1"/>
            <a:r>
              <a:rPr lang="en-US" altLang="zh-CN" dirty="0" smtClean="0"/>
              <a:t>No new WI or SI will be approved</a:t>
            </a:r>
            <a:endParaRPr lang="en-US" altLang="zh-CN" dirty="0"/>
          </a:p>
          <a:p>
            <a:r>
              <a:rPr lang="en-US" altLang="zh-CN" dirty="0" smtClean="0"/>
              <a:t>RAN3 leading:</a:t>
            </a:r>
          </a:p>
          <a:p>
            <a:pPr lvl="1"/>
            <a:r>
              <a:rPr lang="en-US" altLang="zh-CN" dirty="0" smtClean="0"/>
              <a:t>SON/MDT (</a:t>
            </a:r>
            <a:r>
              <a:rPr lang="en-US" altLang="zh-CN" dirty="0"/>
              <a:t>S</a:t>
            </a:r>
            <a:r>
              <a:rPr lang="en-US" altLang="zh-CN" dirty="0" smtClean="0"/>
              <a:t>I)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NR track - 1</a:t>
            </a:r>
            <a:r>
              <a:rPr lang="en-US" altLang="zh-CN" baseline="30000" dirty="0" smtClean="0"/>
              <a:t>st</a:t>
            </a:r>
            <a:r>
              <a:rPr lang="en-US" altLang="zh-CN" dirty="0" smtClean="0"/>
              <a:t> package (in June)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2999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RAN1 leading:</a:t>
            </a:r>
          </a:p>
          <a:p>
            <a:pPr lvl="1"/>
            <a:r>
              <a:rPr lang="en-US" altLang="zh-CN" dirty="0" smtClean="0"/>
              <a:t>NOMA </a:t>
            </a:r>
            <a:r>
              <a:rPr lang="en-US" altLang="zh-CN" dirty="0"/>
              <a:t>(</a:t>
            </a:r>
            <a:r>
              <a:rPr lang="en-US" altLang="zh-CN" dirty="0" smtClean="0"/>
              <a:t>WI)</a:t>
            </a:r>
          </a:p>
          <a:p>
            <a:pPr lvl="1"/>
            <a:r>
              <a:rPr lang="en-US" altLang="zh-CN" dirty="0" smtClean="0"/>
              <a:t>NR-U (WI)</a:t>
            </a:r>
          </a:p>
          <a:p>
            <a:pPr lvl="1"/>
            <a:r>
              <a:rPr lang="en-US" altLang="zh-CN" dirty="0" smtClean="0"/>
              <a:t>NR-URLLC (WID)</a:t>
            </a:r>
          </a:p>
          <a:p>
            <a:pPr lvl="1"/>
            <a:r>
              <a:rPr lang="en-US" altLang="zh-CN" dirty="0" smtClean="0"/>
              <a:t>Power consumption (WID)</a:t>
            </a:r>
          </a:p>
          <a:p>
            <a:pPr lvl="1"/>
            <a:r>
              <a:rPr lang="en-US" altLang="zh-CN" dirty="0" smtClean="0"/>
              <a:t>Remote interference management (WID)</a:t>
            </a:r>
          </a:p>
          <a:p>
            <a:pPr lvl="1"/>
            <a:r>
              <a:rPr lang="en-US" altLang="zh-CN" dirty="0"/>
              <a:t>Positioning (SI</a:t>
            </a:r>
            <a:r>
              <a:rPr lang="en-US" altLang="zh-CN" dirty="0" smtClean="0"/>
              <a:t>)</a:t>
            </a:r>
          </a:p>
          <a:p>
            <a:pPr lvl="1"/>
            <a:r>
              <a:rPr lang="en-US" altLang="zh-CN" dirty="0"/>
              <a:t>Coverage enhancement (SI)</a:t>
            </a:r>
          </a:p>
          <a:p>
            <a:r>
              <a:rPr lang="en-US" altLang="zh-CN" dirty="0" smtClean="0"/>
              <a:t>RAN2 leading</a:t>
            </a:r>
          </a:p>
          <a:p>
            <a:pPr lvl="1"/>
            <a:r>
              <a:rPr lang="en-US" altLang="zh-CN" dirty="0" smtClean="0"/>
              <a:t>IAB (WI)</a:t>
            </a:r>
          </a:p>
          <a:p>
            <a:pPr lvl="1"/>
            <a:r>
              <a:rPr lang="en-US" altLang="zh-CN" dirty="0" err="1" smtClean="0"/>
              <a:t>NR_IoT</a:t>
            </a:r>
            <a:r>
              <a:rPr lang="en-US" altLang="zh-CN" dirty="0" smtClean="0"/>
              <a:t> (SI)</a:t>
            </a:r>
          </a:p>
          <a:p>
            <a:pPr lvl="1"/>
            <a:r>
              <a:rPr lang="en-US" altLang="zh-CN" dirty="0" smtClean="0"/>
              <a:t>NR </a:t>
            </a:r>
            <a:r>
              <a:rPr lang="en-US" altLang="zh-CN" dirty="0"/>
              <a:t>Mobility </a:t>
            </a:r>
            <a:r>
              <a:rPr lang="en-US" altLang="zh-CN" dirty="0" smtClean="0"/>
              <a:t>enhancement (</a:t>
            </a:r>
            <a:r>
              <a:rPr lang="en-US" altLang="zh-CN" dirty="0"/>
              <a:t>WI)</a:t>
            </a:r>
          </a:p>
          <a:p>
            <a:pPr lvl="1"/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NR track - 2</a:t>
            </a:r>
            <a:r>
              <a:rPr lang="en-US" altLang="zh-CN" baseline="30000" dirty="0" smtClean="0"/>
              <a:t>nd</a:t>
            </a:r>
            <a:r>
              <a:rPr lang="en-US" altLang="zh-CN" dirty="0" smtClean="0"/>
              <a:t> package (to be approved in December)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9320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246506"/>
          </a:xfrm>
        </p:spPr>
        <p:txBody>
          <a:bodyPr>
            <a:normAutofit fontScale="85000" lnSpcReduction="20000"/>
          </a:bodyPr>
          <a:lstStyle/>
          <a:p>
            <a:pPr marL="180975" indent="-180975">
              <a:buFont typeface="Arial" pitchFamily="34" charset="0"/>
              <a:buChar char="•"/>
            </a:pPr>
            <a:r>
              <a:rPr lang="en-US" altLang="zh-CN" dirty="0" smtClean="0"/>
              <a:t>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and </a:t>
            </a:r>
            <a:r>
              <a:rPr lang="en-US" altLang="zh-CN" dirty="0" err="1" smtClean="0"/>
              <a:t>eMTC</a:t>
            </a:r>
            <a:r>
              <a:rPr lang="en-US" altLang="zh-CN" dirty="0" smtClean="0"/>
              <a:t> further enhancements</a:t>
            </a:r>
          </a:p>
          <a:p>
            <a:pPr>
              <a:buFont typeface="Arial" pitchFamily="34" charset="0"/>
              <a:buChar char="•"/>
            </a:pPr>
            <a:endParaRPr lang="en-US" altLang="zh-CN" dirty="0" smtClean="0"/>
          </a:p>
          <a:p>
            <a:pPr marL="180975" indent="-180975">
              <a:buFont typeface="Arial" pitchFamily="34" charset="0"/>
              <a:buChar char="•"/>
            </a:pPr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</a:rPr>
              <a:t>Enhancement for FWA and Stationary UE</a:t>
            </a:r>
          </a:p>
          <a:p>
            <a:pPr lvl="1">
              <a:buFont typeface="Arial" pitchFamily="34" charset="0"/>
              <a:buChar char="•"/>
            </a:pPr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</a:rPr>
              <a:t>The gap is not so clear</a:t>
            </a:r>
            <a:endParaRPr lang="zh-CN" altLang="zh-CN" dirty="0">
              <a:solidFill>
                <a:schemeClr val="bg1">
                  <a:lumMod val="65000"/>
                </a:schemeClr>
              </a:solidFill>
            </a:endParaRPr>
          </a:p>
          <a:p>
            <a:pPr marL="180975" indent="-180975">
              <a:buFont typeface="Arial" pitchFamily="34" charset="0"/>
              <a:buChar char="•"/>
            </a:pPr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</a:rPr>
              <a:t>HRLLC</a:t>
            </a:r>
          </a:p>
          <a:p>
            <a:pPr lvl="1">
              <a:buFont typeface="Arial" pitchFamily="34" charset="0"/>
              <a:buChar char="•"/>
            </a:pPr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</a:rPr>
              <a:t>Rel15 LTE can meet ITU-R requirement and more stringent requirement can be met by NR</a:t>
            </a:r>
            <a:endParaRPr lang="zh-CN" altLang="zh-CN" dirty="0">
              <a:solidFill>
                <a:schemeClr val="bg1">
                  <a:lumMod val="65000"/>
                </a:schemeClr>
              </a:solidFill>
            </a:endParaRPr>
          </a:p>
          <a:p>
            <a:pPr marL="180975" indent="-180975">
              <a:buFont typeface="Arial" pitchFamily="34" charset="0"/>
              <a:buChar char="•"/>
            </a:pPr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</a:rPr>
              <a:t>LTE Drones</a:t>
            </a:r>
          </a:p>
          <a:p>
            <a:pPr lvl="1">
              <a:buFont typeface="Arial" pitchFamily="34" charset="0"/>
              <a:buChar char="•"/>
            </a:pPr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</a:rPr>
              <a:t>To introduce drone feature in NR is more important</a:t>
            </a:r>
          </a:p>
          <a:p>
            <a:pPr marL="180975" indent="-180975">
              <a:buFont typeface="Arial" pitchFamily="34" charset="0"/>
              <a:buChar char="•"/>
            </a:pPr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</a:rPr>
              <a:t>Further 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mobility </a:t>
            </a:r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</a:rPr>
              <a:t>enhancement</a:t>
            </a:r>
          </a:p>
          <a:p>
            <a:pPr lvl="1">
              <a:buFont typeface="Arial" pitchFamily="34" charset="0"/>
              <a:buChar char="•"/>
            </a:pPr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</a:rPr>
              <a:t>R15 LTE can already meet ITU-R requirement and seems not necessary to do it LTE track again</a:t>
            </a:r>
            <a:endParaRPr lang="zh-CN" altLang="zh-CN" dirty="0">
              <a:solidFill>
                <a:schemeClr val="bg1">
                  <a:lumMod val="65000"/>
                </a:schemeClr>
              </a:solidFill>
            </a:endParaRPr>
          </a:p>
          <a:p>
            <a:pPr marL="180975" indent="-180975">
              <a:buFont typeface="Arial" pitchFamily="34" charset="0"/>
              <a:buChar char="•"/>
            </a:pPr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</a:rPr>
              <a:t>LTE 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high speed (up to 500km/h</a:t>
            </a:r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</a:rPr>
              <a:t>): no strong opinion</a:t>
            </a:r>
          </a:p>
          <a:p>
            <a:pPr marL="180975" indent="-180975">
              <a:buFont typeface="Arial" pitchFamily="34" charset="0"/>
              <a:buChar char="•"/>
            </a:pPr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</a:rPr>
              <a:t>LTE MIMO: not necessary</a:t>
            </a:r>
            <a:endParaRPr lang="zh-CN" altLang="zh-CN" dirty="0">
              <a:solidFill>
                <a:schemeClr val="bg1">
                  <a:lumMod val="65000"/>
                </a:schemeClr>
              </a:solidFill>
            </a:endParaRPr>
          </a:p>
          <a:p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LTE track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5650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pPr marL="180975" indent="-180975">
              <a:buFont typeface="Arial" pitchFamily="34" charset="0"/>
              <a:buChar char="•"/>
            </a:pPr>
            <a:r>
              <a:rPr lang="en-US" altLang="zh-CN" sz="2000" dirty="0" smtClean="0"/>
              <a:t>NR-URLLC</a:t>
            </a:r>
          </a:p>
          <a:p>
            <a:pPr marL="180975" indent="-180975">
              <a:buFont typeface="Arial" pitchFamily="34" charset="0"/>
              <a:buChar char="•"/>
            </a:pPr>
            <a:r>
              <a:rPr lang="en-US" altLang="zh-CN" sz="2000" dirty="0" smtClean="0"/>
              <a:t>NR-V2X</a:t>
            </a:r>
          </a:p>
          <a:p>
            <a:pPr marL="180975" indent="-180975">
              <a:buFont typeface="Arial" pitchFamily="34" charset="0"/>
              <a:buChar char="•"/>
            </a:pPr>
            <a:r>
              <a:rPr lang="en-US" altLang="zh-CN" sz="2000" dirty="0" smtClean="0"/>
              <a:t>NR-MIMO</a:t>
            </a:r>
          </a:p>
          <a:p>
            <a:pPr marL="180975" indent="-180975">
              <a:buFont typeface="Arial" pitchFamily="34" charset="0"/>
              <a:buChar char="•"/>
            </a:pPr>
            <a:r>
              <a:rPr lang="en-US" altLang="zh-CN" sz="2000" dirty="0" smtClean="0"/>
              <a:t>NR-Power Consumption</a:t>
            </a:r>
          </a:p>
          <a:p>
            <a:pPr marL="180975" indent="-180975">
              <a:buFont typeface="Arial" pitchFamily="34" charset="0"/>
              <a:buChar char="•"/>
            </a:pPr>
            <a:r>
              <a:rPr lang="en-US" altLang="zh-CN" sz="2000" dirty="0"/>
              <a:t>NR-Remote </a:t>
            </a:r>
            <a:r>
              <a:rPr lang="en-US" altLang="zh-CN" sz="2000" dirty="0" smtClean="0"/>
              <a:t>Interference Management</a:t>
            </a: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Detailed view on RAN1-led NR topics in 1</a:t>
            </a:r>
            <a:r>
              <a:rPr lang="en-US" altLang="zh-CN" baseline="30000" dirty="0" smtClean="0"/>
              <a:t>st</a:t>
            </a:r>
            <a:r>
              <a:rPr lang="en-US" altLang="zh-CN" dirty="0" smtClean="0"/>
              <a:t> package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99369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r>
              <a:rPr lang="en-US" altLang="zh-CN" dirty="0" smtClean="0"/>
              <a:t>Basic channel enhancement</a:t>
            </a:r>
          </a:p>
          <a:p>
            <a:pPr lvl="1"/>
            <a:r>
              <a:rPr lang="en-US" altLang="zh-CN" dirty="0" smtClean="0"/>
              <a:t>Including UL/DL, control and data channel</a:t>
            </a:r>
          </a:p>
          <a:p>
            <a:pPr lvl="1"/>
            <a:r>
              <a:rPr lang="en-US" altLang="zh-CN" dirty="0" smtClean="0"/>
              <a:t>No new MCS/CQI design is necessary</a:t>
            </a:r>
          </a:p>
          <a:p>
            <a:pPr lvl="1"/>
            <a:r>
              <a:rPr lang="en-US" altLang="zh-CN" dirty="0" smtClean="0"/>
              <a:t>Focus on FR1</a:t>
            </a:r>
          </a:p>
          <a:p>
            <a:r>
              <a:rPr lang="en-US" altLang="zh-CN" dirty="0" smtClean="0"/>
              <a:t>Address mixing </a:t>
            </a:r>
            <a:r>
              <a:rPr lang="en-US" altLang="zh-CN" dirty="0" err="1" smtClean="0"/>
              <a:t>eMBB</a:t>
            </a:r>
            <a:r>
              <a:rPr lang="en-US" altLang="zh-CN" dirty="0" smtClean="0"/>
              <a:t> and URLLC case</a:t>
            </a:r>
          </a:p>
          <a:p>
            <a:pPr lvl="1"/>
            <a:r>
              <a:rPr lang="en-US" altLang="zh-CN" dirty="0" smtClean="0"/>
              <a:t>Including UL/DL, intra/inter UE prioritization/multiplexing</a:t>
            </a:r>
          </a:p>
          <a:p>
            <a:pPr lvl="1"/>
            <a:r>
              <a:rPr lang="en-US" altLang="zh-CN" dirty="0" smtClean="0"/>
              <a:t>Multiple active BWP could be also considered</a:t>
            </a:r>
          </a:p>
          <a:p>
            <a:r>
              <a:rPr lang="en-US" altLang="zh-CN" dirty="0" smtClean="0"/>
              <a:t>TSN enabler</a:t>
            </a:r>
          </a:p>
          <a:p>
            <a:pPr lvl="1"/>
            <a:r>
              <a:rPr lang="en-US" altLang="zh-CN" dirty="0" smtClean="0"/>
              <a:t>To address specific TSN service including timing, jitter, traffic model, etc.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NR-URLLC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99369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Functionality</a:t>
            </a:r>
          </a:p>
          <a:p>
            <a:pPr lvl="1"/>
            <a:r>
              <a:rPr lang="en-US" altLang="zh-CN" dirty="0" smtClean="0"/>
              <a:t>NR-V2X should address both basic safety functionality and advanced use cases. It doesn’t necessarily mean NR-V2X will replace LTE V2X.</a:t>
            </a:r>
          </a:p>
          <a:p>
            <a:r>
              <a:rPr lang="en-US" altLang="zh-CN" dirty="0" smtClean="0"/>
              <a:t>Objects:</a:t>
            </a:r>
          </a:p>
          <a:p>
            <a:pPr lvl="1"/>
            <a:r>
              <a:rPr lang="en-US" altLang="zh-CN" dirty="0" smtClean="0"/>
              <a:t>Both side link and </a:t>
            </a:r>
            <a:r>
              <a:rPr lang="en-US" altLang="zh-CN" dirty="0" err="1" smtClean="0"/>
              <a:t>Uu</a:t>
            </a:r>
            <a:r>
              <a:rPr lang="en-US" altLang="zh-CN" dirty="0" smtClean="0"/>
              <a:t> interface should be studied</a:t>
            </a:r>
          </a:p>
          <a:p>
            <a:pPr lvl="1"/>
            <a:r>
              <a:rPr lang="en-US" altLang="zh-CN" dirty="0" smtClean="0"/>
              <a:t>Including </a:t>
            </a:r>
            <a:r>
              <a:rPr lang="en-US" altLang="zh-CN" dirty="0" err="1" smtClean="0"/>
              <a:t>Uu</a:t>
            </a:r>
            <a:r>
              <a:rPr lang="en-US" altLang="zh-CN" dirty="0" smtClean="0"/>
              <a:t> based V2X scheduling</a:t>
            </a:r>
          </a:p>
          <a:p>
            <a:pPr lvl="1"/>
            <a:r>
              <a:rPr lang="en-US" altLang="zh-CN" dirty="0" smtClean="0"/>
              <a:t>RAT selection assuming non co-channel co-existence between LTE V2X and NR V2X</a:t>
            </a:r>
          </a:p>
          <a:p>
            <a:pPr lvl="1"/>
            <a:r>
              <a:rPr lang="en-US" altLang="zh-CN" dirty="0" smtClean="0"/>
              <a:t>Focus on frequency bands lower than 10GHz, e.g. 5.9GHz</a:t>
            </a:r>
          </a:p>
          <a:p>
            <a:r>
              <a:rPr lang="en-US" altLang="zh-CN" dirty="0" smtClean="0"/>
              <a:t>Timeline:</a:t>
            </a:r>
          </a:p>
          <a:p>
            <a:pPr lvl="1"/>
            <a:r>
              <a:rPr lang="en-US" altLang="zh-CN" dirty="0" smtClean="0"/>
              <a:t>12 months study</a:t>
            </a:r>
          </a:p>
          <a:p>
            <a:pPr lvl="1"/>
            <a:r>
              <a:rPr lang="en-US" altLang="zh-CN" dirty="0" smtClean="0"/>
              <a:t>Based on conclusion of SID, RAN can discuss the necessity, duration and scope of potential WID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NR-V2X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98807395"/>
      </p:ext>
    </p:extLst>
  </p:cSld>
  <p:clrMapOvr>
    <a:masterClrMapping/>
  </p:clrMapOvr>
</p:sld>
</file>

<file path=ppt/theme/theme1.xml><?xml version="1.0" encoding="utf-8"?>
<a:theme xmlns:a="http://schemas.openxmlformats.org/drawingml/2006/main" name="ZTE-Internal use only-16X9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1_ZTE-Internal use only-16X9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</a:theme>
</file>

<file path=ppt/theme/theme3.xml><?xml version="1.0" encoding="utf-8"?>
<a:theme xmlns:a="http://schemas.openxmlformats.org/drawingml/2006/main" name="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  <a:cs typeface="Arial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ZTE-Internal use only-16X9</Template>
  <TotalTime>9751</TotalTime>
  <Words>793</Words>
  <Application>Microsoft Office PowerPoint</Application>
  <PresentationFormat>全屏显示(16:9)</PresentationFormat>
  <Paragraphs>121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Heiti SC Light</vt:lpstr>
      <vt:lpstr>MS PGothic</vt:lpstr>
      <vt:lpstr>宋体</vt:lpstr>
      <vt:lpstr>微软雅黑</vt:lpstr>
      <vt:lpstr>Arial</vt:lpstr>
      <vt:lpstr>Calibri</vt:lpstr>
      <vt:lpstr>ZTE-Internal use only-16X9</vt:lpstr>
      <vt:lpstr>1_ZTE-Internal use only-16X9</vt:lpstr>
      <vt:lpstr>正文</vt:lpstr>
      <vt:lpstr>ZTE's view on Rel16 SIs and WIs</vt:lpstr>
      <vt:lpstr>3GPP R16 timeline</vt:lpstr>
      <vt:lpstr>Overall view</vt:lpstr>
      <vt:lpstr>NR track - 1st package (in June)</vt:lpstr>
      <vt:lpstr>NR track - 2nd package (to be approved in December)</vt:lpstr>
      <vt:lpstr>LTE track</vt:lpstr>
      <vt:lpstr>Detailed view on RAN1-led NR topics in 1st package </vt:lpstr>
      <vt:lpstr>NR-URLLC</vt:lpstr>
      <vt:lpstr>NR-V2X</vt:lpstr>
      <vt:lpstr>NR-MIMO</vt:lpstr>
      <vt:lpstr>NR-Power Consumption</vt:lpstr>
      <vt:lpstr>NR-Remote Interference Management</vt:lpstr>
      <vt:lpstr>Thank you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田力10182718</dc:creator>
  <cp:lastModifiedBy>杜忠达10001957</cp:lastModifiedBy>
  <cp:revision>793</cp:revision>
  <dcterms:created xsi:type="dcterms:W3CDTF">2015-07-28T09:06:00Z</dcterms:created>
  <dcterms:modified xsi:type="dcterms:W3CDTF">2018-06-04T09:26:35Z</dcterms:modified>
</cp:coreProperties>
</file>