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6327" r:id="rId1"/>
  </p:sldMasterIdLst>
  <p:notesMasterIdLst>
    <p:notesMasterId r:id="rId7"/>
  </p:notesMasterIdLst>
  <p:sldIdLst>
    <p:sldId id="482" r:id="rId2"/>
    <p:sldId id="483" r:id="rId3"/>
    <p:sldId id="479" r:id="rId4"/>
    <p:sldId id="480" r:id="rId5"/>
    <p:sldId id="481" r:id="rId6"/>
  </p:sldIdLst>
  <p:sldSz cx="9906000" cy="6858000" type="A4"/>
  <p:notesSz cx="6794500" cy="9921875"/>
  <p:defaultTextStyle>
    <a:defPPr>
      <a:defRPr lang="ko-KR"/>
    </a:defPPr>
    <a:lvl1pPr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1pPr>
    <a:lvl2pPr marL="4556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2pPr>
    <a:lvl3pPr marL="9128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3pPr>
    <a:lvl4pPr marL="13700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4pPr>
    <a:lvl5pPr marL="1827213" indent="1588" algn="ctr" rtl="0" fontAlgn="base" latinLnBrk="1">
      <a:spcBef>
        <a:spcPct val="0"/>
      </a:spcBef>
      <a:spcAft>
        <a:spcPct val="0"/>
      </a:spcAft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5pPr>
    <a:lvl6pPr marL="22860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6pPr>
    <a:lvl7pPr marL="27432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7pPr>
    <a:lvl8pPr marL="32004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8pPr>
    <a:lvl9pPr marL="3657600" algn="l" defTabSz="914400" rtl="0" eaLnBrk="1" latinLnBrk="1" hangingPunct="1">
      <a:defRPr kumimoji="1" sz="1600" b="1" kern="1200">
        <a:solidFill>
          <a:schemeClr val="tx1"/>
        </a:solidFill>
        <a:latin typeface="Arial" pitchFamily="34" charset="0"/>
        <a:ea typeface="돋움" pitchFamily="50" charset="-127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40">
          <p15:clr>
            <a:srgbClr val="A4A3A4"/>
          </p15:clr>
        </p15:guide>
        <p15:guide id="2" orient="horz" pos="4319">
          <p15:clr>
            <a:srgbClr val="A4A3A4"/>
          </p15:clr>
        </p15:guide>
        <p15:guide id="3" orient="horz" pos="4201">
          <p15:clr>
            <a:srgbClr val="A4A3A4"/>
          </p15:clr>
        </p15:guide>
        <p15:guide id="4" pos="7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5">
          <p15:clr>
            <a:srgbClr val="A4A3A4"/>
          </p15:clr>
        </p15:guide>
        <p15:guide id="2" pos="2139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50034"/>
    <a:srgbClr val="680020"/>
    <a:srgbClr val="A5FB34"/>
    <a:srgbClr val="FBFBFB"/>
    <a:srgbClr val="E61B45"/>
    <a:srgbClr val="DA0039"/>
    <a:srgbClr val="6B6B6B"/>
    <a:srgbClr val="E2E2E2"/>
    <a:srgbClr val="FFD5D5"/>
    <a:srgbClr val="D5A0B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D27102A9-8310-4765-A935-A1911B00CA55}" styleName="밝은 스타일 1 - 강조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EB344D84-9AFB-497E-A393-DC336BA19D2E}" styleName="보통 스타일 3 - 강조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9012ECD-51FC-41F1-AA8D-1B2483CD663E}" styleName="밝은 스타일 2 - 강조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098" autoAdjust="0"/>
    <p:restoredTop sz="95986" autoAdjust="0"/>
  </p:normalViewPr>
  <p:slideViewPr>
    <p:cSldViewPr>
      <p:cViewPr varScale="1">
        <p:scale>
          <a:sx n="113" d="100"/>
          <a:sy n="113" d="100"/>
        </p:scale>
        <p:origin x="1464" y="102"/>
      </p:cViewPr>
      <p:guideLst>
        <p:guide orient="horz" pos="2840"/>
        <p:guide orient="horz" pos="4319"/>
        <p:guide orient="horz" pos="4201"/>
        <p:guide pos="716"/>
      </p:guideLst>
    </p:cSldViewPr>
  </p:slideViewPr>
  <p:outlineViewPr>
    <p:cViewPr>
      <p:scale>
        <a:sx n="33" d="100"/>
        <a:sy n="33" d="100"/>
      </p:scale>
      <p:origin x="0" y="134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131" d="100"/>
          <a:sy n="131" d="100"/>
        </p:scale>
        <p:origin x="8406" y="150"/>
      </p:cViewPr>
      <p:guideLst>
        <p:guide orient="horz" pos="3125"/>
        <p:guide pos="213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8844" y="0"/>
            <a:ext cx="2944072" cy="4960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8909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1200" y="744538"/>
            <a:ext cx="5372100" cy="371951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9768" y="4712930"/>
            <a:ext cx="5434966" cy="44641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noProof="0" smtClean="0"/>
              <a:t>마스터 텍스트 스타일을 편집합니다</a:t>
            </a:r>
          </a:p>
          <a:p>
            <a:pPr lvl="1"/>
            <a:r>
              <a:rPr lang="ko-KR" altLang="en-US" noProof="0" smtClean="0"/>
              <a:t>둘째 수준</a:t>
            </a:r>
          </a:p>
          <a:p>
            <a:pPr lvl="2"/>
            <a:r>
              <a:rPr lang="ko-KR" altLang="en-US" noProof="0" smtClean="0"/>
              <a:t>셋째 수준</a:t>
            </a:r>
          </a:p>
          <a:p>
            <a:pPr lvl="3"/>
            <a:r>
              <a:rPr lang="ko-KR" altLang="en-US" noProof="0" smtClean="0"/>
              <a:t>넷째 수준</a:t>
            </a:r>
          </a:p>
          <a:p>
            <a:pPr lvl="4"/>
            <a:r>
              <a:rPr lang="ko-KR" altLang="en-US" noProof="0" smtClean="0"/>
              <a:t>다섯째 수준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l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8844" y="9424276"/>
            <a:ext cx="2944072" cy="4960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266" tIns="45633" rIns="91266" bIns="45633" numCol="1" anchor="b" anchorCtr="0" compatLnSpc="1">
            <a:prstTxWarp prst="textNoShape">
              <a:avLst/>
            </a:prstTxWarp>
          </a:bodyPr>
          <a:lstStyle>
            <a:lvl1pPr algn="r" eaLnBrk="1" latinLnBrk="1" hangingPunct="1">
              <a:defRPr kumimoji="1" sz="1200" b="0">
                <a:latin typeface="굴림" pitchFamily="50" charset="-127"/>
                <a:ea typeface="굴림" pitchFamily="50" charset="-127"/>
              </a:defRPr>
            </a:lvl1pPr>
          </a:lstStyle>
          <a:p>
            <a:pPr>
              <a:defRPr/>
            </a:pPr>
            <a:fld id="{86A48C05-3BF9-4CF8-965C-B3A5E128232B}" type="slidenum">
              <a:rPr lang="en-US" altLang="ko-KR"/>
              <a:pPr>
                <a:defRPr/>
              </a:pPr>
              <a:t>‹#›</a:t>
            </a:fld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41805971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1pPr>
    <a:lvl2pPr marL="4556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2pPr>
    <a:lvl3pPr marL="9128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3pPr>
    <a:lvl4pPr marL="13700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4pPr>
    <a:lvl5pPr marL="1827213" algn="l" rtl="0" eaLnBrk="0" fontAlgn="base" latinLnBrk="1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굴림" pitchFamily="50" charset="-127"/>
        <a:ea typeface="굴림" pitchFamily="50" charset="-127"/>
        <a:cs typeface="+mn-cs"/>
      </a:defRPr>
    </a:lvl5pPr>
    <a:lvl6pPr marL="2285722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67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1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55" algn="l" defTabSz="91429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93511"/>
            <a:ext cx="9906000" cy="6470977"/>
          </a:xfrm>
          <a:prstGeom prst="rect">
            <a:avLst/>
          </a:prstGeom>
        </p:spPr>
      </p:pic>
      <p:sp>
        <p:nvSpPr>
          <p:cNvPr id="13" name="제목 12"/>
          <p:cNvSpPr>
            <a:spLocks noGrp="1"/>
          </p:cNvSpPr>
          <p:nvPr>
            <p:ph type="title" hasCustomPrompt="1"/>
          </p:nvPr>
        </p:nvSpPr>
        <p:spPr>
          <a:xfrm>
            <a:off x="1424608" y="2852936"/>
            <a:ext cx="7056784" cy="1299636"/>
          </a:xfrm>
          <a:prstGeom prst="rect">
            <a:avLst/>
          </a:prstGeom>
          <a:noFill/>
        </p:spPr>
        <p:txBody>
          <a:bodyPr anchor="ctr"/>
          <a:lstStyle>
            <a:lvl1pPr>
              <a:defRPr sz="4400" b="1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</a:defRPr>
            </a:lvl1pPr>
          </a:lstStyle>
          <a:p>
            <a:r>
              <a:rPr lang="ko-KR" altLang="en-US" dirty="0" smtClean="0"/>
              <a:t>제목</a:t>
            </a:r>
            <a:endParaRPr lang="ko-KR" altLang="en-US" dirty="0"/>
          </a:p>
        </p:txBody>
      </p:sp>
      <p:sp>
        <p:nvSpPr>
          <p:cNvPr id="2" name="직사각형 1"/>
          <p:cNvSpPr/>
          <p:nvPr userDrawn="1"/>
        </p:nvSpPr>
        <p:spPr>
          <a:xfrm>
            <a:off x="6733732" y="260648"/>
            <a:ext cx="29679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 sz="16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RP-180783, TSG</a:t>
            </a:r>
            <a:r>
              <a:rPr lang="en-US" altLang="ko-KR" sz="16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RAN#80</a:t>
            </a:r>
            <a:endParaRPr lang="en-US" altLang="ko-KR" sz="16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  <a:p>
            <a:pPr algn="r"/>
            <a:r>
              <a:rPr lang="en-US" altLang="ko-KR" sz="12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La</a:t>
            </a:r>
            <a:r>
              <a:rPr lang="en-US" altLang="ko-KR" sz="1200" b="0" i="0" baseline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 Jolla, USA, 11.June – 14.June, 2018</a:t>
            </a:r>
            <a:endParaRPr lang="en-US" altLang="ko-KR" sz="1200" b="0" i="0" dirty="0" smtClean="0">
              <a:solidFill>
                <a:schemeClr val="bg1"/>
              </a:solidFill>
              <a:latin typeface="LG스마트체2.0 Bold" panose="020B0600000101010101" pitchFamily="50" charset="-127"/>
              <a:ea typeface="LG스마트체2.0 Bold" panose="020B0600000101010101" pitchFamily="50" charset="-127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그림 1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01370" y="0"/>
            <a:ext cx="9103259" cy="6858000"/>
          </a:xfrm>
          <a:prstGeom prst="rect">
            <a:avLst/>
          </a:prstGeom>
        </p:spPr>
      </p:pic>
      <p:sp>
        <p:nvSpPr>
          <p:cNvPr id="18" name="내용 개체 틀 10"/>
          <p:cNvSpPr>
            <a:spLocks noGrp="1"/>
          </p:cNvSpPr>
          <p:nvPr>
            <p:ph sz="quarter" idx="18"/>
          </p:nvPr>
        </p:nvSpPr>
        <p:spPr>
          <a:xfrm>
            <a:off x="416496" y="1196752"/>
            <a:ext cx="9073008" cy="5040560"/>
          </a:xfrm>
          <a:prstGeom prst="rect">
            <a:avLst/>
          </a:prstGeom>
          <a:noFill/>
        </p:spPr>
        <p:txBody>
          <a:bodyPr/>
          <a:lstStyle>
            <a:lvl1pPr marL="360363" indent="-360363">
              <a:spcBef>
                <a:spcPts val="600"/>
              </a:spcBef>
              <a:spcAft>
                <a:spcPts val="600"/>
              </a:spcAft>
              <a:buClr>
                <a:srgbClr val="A50034"/>
              </a:buClr>
              <a:buFont typeface="Wingdings" pitchFamily="2" charset="2"/>
              <a:buChar char=""/>
              <a:defRPr sz="2800" b="1" u="none" baseline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1pPr>
            <a:lvl2pPr marL="625475" indent="-265113" algn="l" rtl="0" eaLnBrk="1" fontAlgn="base" latinLnBrk="1" hangingPunct="1">
              <a:spcBef>
                <a:spcPts val="0"/>
              </a:spcBef>
              <a:spcAft>
                <a:spcPts val="600"/>
              </a:spcAft>
              <a:buClr>
                <a:srgbClr val="A50034"/>
              </a:buClr>
              <a:buFont typeface="Wingdings" panose="05000000000000000000" pitchFamily="2" charset="2"/>
              <a:buChar char="§"/>
              <a:defRPr kumimoji="1" lang="ko-KR" altLang="en-US" sz="2200" b="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2pPr>
            <a:lvl3pPr marL="809625" indent="-184150" algn="l" rtl="0" eaLnBrk="1" fontAlgn="base" latinLnBrk="1" hangingPunct="1">
              <a:spcBef>
                <a:spcPct val="20000"/>
              </a:spcBef>
              <a:spcAft>
                <a:spcPts val="600"/>
              </a:spcAft>
              <a:buClr>
                <a:srgbClr val="A50034"/>
              </a:buClr>
              <a:buFont typeface="Calibri" panose="020F0502020204030204" pitchFamily="34" charset="0"/>
              <a:buChar char="‐"/>
              <a:defRPr kumimoji="1" lang="ko-KR" altLang="en-US" sz="1800" baseline="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Arial" panose="020B0604020202020204" pitchFamily="34" charset="0"/>
              </a:defRPr>
            </a:lvl3pPr>
            <a:lvl4pPr>
              <a:defRPr sz="1400" baseline="0">
                <a:latin typeface="맑은 고딕" pitchFamily="50" charset="-127"/>
                <a:ea typeface="맑은 고딕" pitchFamily="50" charset="-127"/>
              </a:defRPr>
            </a:lvl4pPr>
            <a:lvl5pPr>
              <a:defRPr sz="1400" baseline="0">
                <a:latin typeface="맑은 고딕" pitchFamily="50" charset="-127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8074561" y="6589512"/>
            <a:ext cx="1765227" cy="246221"/>
          </a:xfrm>
          <a:prstGeom prst="rect">
            <a:avLst/>
          </a:prstGeom>
          <a:noFill/>
        </p:spPr>
        <p:txBody>
          <a:bodyPr wrap="none" rtlCol="0" anchor="t" anchorCtr="0">
            <a:spAutoFit/>
          </a:bodyPr>
          <a:lstStyle/>
          <a:p>
            <a:pPr algn="r" rtl="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1000" b="1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LG Electronics </a:t>
            </a:r>
            <a:r>
              <a:rPr kumimoji="1" lang="en-US" altLang="ko-KR" sz="1000" b="0" kern="1200" dirty="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t>| page </a:t>
            </a:r>
            <a:fld id="{20D81975-5F40-40F7-A5DB-5814000A945F}" type="slidenum">
              <a:rPr kumimoji="1" lang="ko-KR" altLang="en-US" sz="1000" b="0" kern="1200" smtClean="0">
                <a:solidFill>
                  <a:schemeClr val="bg1"/>
                </a:solidFill>
                <a:latin typeface="LG스마트체2.0 SemiBold" panose="020B0600000101010101" pitchFamily="50" charset="-127"/>
                <a:ea typeface="LG스마트체2.0 SemiBold" panose="020B0600000101010101" pitchFamily="50" charset="-127"/>
                <a:cs typeface="Calibri" panose="020F0502020204030204" pitchFamily="34" charset="0"/>
              </a:rPr>
              <a:pPr algn="r" rtl="0" fontAlgn="base" latinLnBrk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kumimoji="1" lang="ko-KR" altLang="en-US" sz="1000" b="0" kern="1200" dirty="0" smtClean="0">
              <a:solidFill>
                <a:schemeClr val="bg1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9" name="Line 14"/>
          <p:cNvSpPr>
            <a:spLocks noChangeShapeType="1"/>
          </p:cNvSpPr>
          <p:nvPr userDrawn="1"/>
        </p:nvSpPr>
        <p:spPr bwMode="auto">
          <a:xfrm>
            <a:off x="6752" y="6381328"/>
            <a:ext cx="9864000" cy="0"/>
          </a:xfrm>
          <a:prstGeom prst="line">
            <a:avLst/>
          </a:prstGeom>
          <a:noFill/>
          <a:ln w="3175">
            <a:solidFill>
              <a:schemeClr val="bg1">
                <a:lumMod val="50000"/>
              </a:schemeClr>
            </a:solidFill>
            <a:prstDash val="sysDot"/>
            <a:round/>
            <a:headEnd/>
            <a:tailEnd/>
          </a:ln>
        </p:spPr>
        <p:txBody>
          <a:bodyPr anchor="b"/>
          <a:lstStyle/>
          <a:p>
            <a:pPr>
              <a:defRPr/>
            </a:pPr>
            <a:endParaRPr lang="ko-KR" altLang="en-US" sz="1800">
              <a:solidFill>
                <a:srgbClr val="000000"/>
              </a:solidFill>
              <a:latin typeface="LG스마트체2.0 SemiBold" panose="020B0600000101010101" pitchFamily="50" charset="-127"/>
              <a:ea typeface="LG스마트체2.0 SemiBold" panose="020B0600000101010101" pitchFamily="50" charset="-127"/>
            </a:endParaRPr>
          </a:p>
        </p:txBody>
      </p:sp>
      <p:sp>
        <p:nvSpPr>
          <p:cNvPr id="2" name="직사각형 1"/>
          <p:cNvSpPr/>
          <p:nvPr userDrawn="1"/>
        </p:nvSpPr>
        <p:spPr>
          <a:xfrm>
            <a:off x="46716" y="6590192"/>
            <a:ext cx="88357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000" b="0" i="0" dirty="0" smtClean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</a:rPr>
              <a:t>RP-180783</a:t>
            </a:r>
            <a:endParaRPr lang="ko-KR" altLang="en-US" sz="1000" dirty="0">
              <a:solidFill>
                <a:schemeClr val="bg1"/>
              </a:solidFill>
            </a:endParaRPr>
          </a:p>
        </p:txBody>
      </p:sp>
      <p:sp>
        <p:nvSpPr>
          <p:cNvPr id="13" name="제목 7"/>
          <p:cNvSpPr>
            <a:spLocks noGrp="1"/>
          </p:cNvSpPr>
          <p:nvPr>
            <p:ph type="title" hasCustomPrompt="1"/>
          </p:nvPr>
        </p:nvSpPr>
        <p:spPr>
          <a:xfrm>
            <a:off x="1" y="445304"/>
            <a:ext cx="9905998" cy="463416"/>
          </a:xfrm>
          <a:prstGeom prst="rect">
            <a:avLst/>
          </a:prstGeom>
          <a:noFill/>
        </p:spPr>
        <p:txBody>
          <a:bodyPr anchor="ctr" anchorCtr="0"/>
          <a:lstStyle>
            <a:lvl1pPr algn="ctr" rtl="0" eaLnBrk="1" fontAlgn="base" latinLnBrk="1" hangingPunct="1">
              <a:spcBef>
                <a:spcPct val="0"/>
              </a:spcBef>
              <a:spcAft>
                <a:spcPct val="0"/>
              </a:spcAft>
              <a:defRPr kumimoji="1" lang="ko-KR" altLang="en-US" sz="3200" b="1" baseline="0" dirty="0">
                <a:solidFill>
                  <a:schemeClr val="bg1"/>
                </a:solidFill>
                <a:latin typeface="LG스마트체2.0 Bold" panose="020B0600000101010101" pitchFamily="50" charset="-127"/>
                <a:ea typeface="LG스마트체2.0 Bold" panose="020B0600000101010101" pitchFamily="50" charset="-127"/>
                <a:cs typeface="+mn-cs"/>
              </a:defRPr>
            </a:lvl1pPr>
          </a:lstStyle>
          <a:p>
            <a:pPr marL="0" lvl="0" indent="0" algn="ctr" rtl="0" eaLnBrk="1" fontAlgn="base" latinLnBrk="1" hangingPunct="1">
              <a:spcBef>
                <a:spcPct val="20000"/>
              </a:spcBef>
              <a:spcAft>
                <a:spcPct val="0"/>
              </a:spcAft>
              <a:buFont typeface="+mj-lt"/>
              <a:buNone/>
            </a:pPr>
            <a:r>
              <a:rPr lang="en-US" altLang="ko-KR" dirty="0" smtClean="0"/>
              <a:t>Title</a:t>
            </a:r>
            <a:endParaRPr lang="ko-KR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그림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177825"/>
            <a:ext cx="9906000" cy="6502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4776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6326" r:id="rId1"/>
    <p:sldLayoutId id="2147486332" r:id="rId2"/>
    <p:sldLayoutId id="2147486333" r:id="rId3"/>
  </p:sldLayoutIdLst>
  <p:hf hdr="0" dt="0"/>
  <p:txStyles>
    <p:titleStyle>
      <a:lvl1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2pPr>
      <a:lvl3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3pPr>
      <a:lvl4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4pPr>
      <a:lvl5pPr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5pPr>
      <a:lvl6pPr marL="457145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6pPr>
      <a:lvl7pPr marL="914290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7pPr>
      <a:lvl8pPr marL="1371433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8pPr>
      <a:lvl9pPr marL="1828578" algn="ctr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굴림" pitchFamily="50" charset="-127"/>
          <a:ea typeface="굴림" pitchFamily="50" charset="-127"/>
        </a:defRPr>
      </a:lvl9pPr>
    </p:titleStyle>
    <p:bodyStyle>
      <a:lvl1pPr marL="341313" indent="-3413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1413" indent="-227013" algn="l" rtl="0" eaLnBrk="1" fontAlgn="base" latinLnBrk="1" hangingPunct="1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598613" indent="-227013" algn="l" rtl="0" eaLnBrk="1" fontAlgn="base" latinLnBrk="1" hangingPunct="1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5813" indent="-227013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29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439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8584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5727" indent="-228572" algn="l" rtl="0" eaLnBrk="1" fontAlgn="base" latinLnBrk="1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3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78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2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67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1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55" algn="l" defTabSz="914290" rtl="0" eaLnBrk="1" latinLnBrk="1" hangingPunct="1"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title"/>
          </p:nvPr>
        </p:nvSpPr>
        <p:spPr>
          <a:xfrm>
            <a:off x="848544" y="3065468"/>
            <a:ext cx="8208912" cy="1299636"/>
          </a:xfrm>
        </p:spPr>
        <p:txBody>
          <a:bodyPr/>
          <a:lstStyle/>
          <a:p>
            <a:r>
              <a:rPr lang="en-US" altLang="ko-KR" sz="4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Views on REL-16 </a:t>
            </a:r>
            <a:r>
              <a:rPr lang="en-US" altLang="ko-KR" sz="400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endParaRPr lang="ko-KR" altLang="en-US" sz="400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098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92500"/>
          </a:bodyPr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It will be declared in RAN#80 that REL-15 LTE MTC/NB-IOT work is completed. However, we observed that maintenance of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REL-15 MTC/NB-IOT work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still remains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at least in RAN2.</a:t>
            </a: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During Q3/2018, at least RAN2 should further consolidate specification of very late inputs from RAN1#93 in </a:t>
            </a:r>
            <a:r>
              <a:rPr lang="en-US" altLang="ko-KR" b="0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Busan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RAN1 inputs to fresh agreements on introduction of BSR SPS and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Dedicated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SR came late in the evening on the 4</a:t>
            </a:r>
            <a:r>
              <a:rPr lang="en-US" altLang="ko-KR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day of RAN2#102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RAN1 may start REL-16 LTE </a:t>
            </a:r>
            <a:r>
              <a:rPr lang="en-US" altLang="ko-KR" b="0" dirty="0" err="1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right after June, while RAN2 should start it after September considering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REL-15 maintenance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work in RAN2.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REL-15 maintenance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REL-16 start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639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/>
          <a:lstStyle/>
          <a:p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RAN should focus on some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essential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enhancements that have been discussed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during Rel-15 but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was not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introduced due to tight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REL-15 schedule: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Enhancements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especially essential for TDD:</a:t>
            </a:r>
          </a:p>
          <a:p>
            <a:pPr lvl="2"/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cross-carrier operation(NB-</a:t>
            </a:r>
            <a:r>
              <a:rPr lang="en-US" altLang="ko-K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), DCI overhead reduction, HARQ feedback overhead reduction, early data termination (NB-</a:t>
            </a:r>
            <a:r>
              <a:rPr lang="en-US" altLang="ko-KR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)</a:t>
            </a:r>
            <a:endParaRPr lang="ko-KR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>
                <a:latin typeface="Tahoma" panose="020B0604030504040204" pitchFamily="34" charset="0"/>
                <a:cs typeface="Tahoma" panose="020B0604030504040204" pitchFamily="34" charset="0"/>
              </a:rPr>
              <a:t>Co-existence with NR</a:t>
            </a: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cs typeface="Tahoma" panose="020B0604030504040204" pitchFamily="34" charset="0"/>
              </a:rPr>
              <a:t>Semi-Persistent Scheduling</a:t>
            </a:r>
            <a:endParaRPr lang="en-US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cs typeface="Tahoma" panose="020B0604030504040204" pitchFamily="34" charset="0"/>
              </a:rPr>
              <a:t>Mobile Terminating Early Data </a:t>
            </a:r>
            <a:r>
              <a:rPr lang="en-US" altLang="ko-KR" dirty="0" smtClean="0">
                <a:latin typeface="Tahoma" panose="020B0604030504040204" pitchFamily="34" charset="0"/>
                <a:cs typeface="Tahoma" panose="020B0604030504040204" pitchFamily="34" charset="0"/>
              </a:rPr>
              <a:t>Transmission</a:t>
            </a:r>
            <a:endParaRPr lang="en-US" altLang="ko-KR" dirty="0" smtClean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REL-16 scope for LTE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endParaRPr lang="ko-KR" altLang="en-US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4475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sz="quarter" idx="18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Single/multi-hop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relay for </a:t>
            </a:r>
            <a:r>
              <a:rPr lang="en-US" altLang="ko-KR" b="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devices is essential for deeper coverage support and network overhead reduction, to support practical market needs. </a:t>
            </a:r>
            <a:endParaRPr lang="en-US" altLang="ko-KR" b="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Compared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the traditional relay for legacy LTE UEs, the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following aspects may 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have significant impacts </a:t>
            </a:r>
            <a:r>
              <a:rPr lang="en-US" altLang="ko-KR" b="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and so require lots of TUs for </a:t>
            </a:r>
            <a:r>
              <a:rPr lang="en-US" altLang="ko-KR" b="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r>
              <a:rPr lang="en-US" altLang="ko-KR" b="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relay</a:t>
            </a:r>
            <a:endParaRPr lang="ko-KR" altLang="ko-KR" b="0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narrow band</a:t>
            </a:r>
            <a:endParaRPr lang="ko-KR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enhanced coverage</a:t>
            </a:r>
            <a:endParaRPr lang="ko-KR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low complexity devices</a:t>
            </a:r>
            <a:endParaRPr lang="ko-KR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support </a:t>
            </a:r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low power consumption</a:t>
            </a:r>
            <a:endParaRPr lang="ko-KR" altLang="ko-KR" dirty="0">
              <a:latin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To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inquire and set appropriate target scenarios and requirements, reasonable study phase is necessary before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starting specification works</a:t>
            </a:r>
          </a:p>
          <a:p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outcome of FeD2D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study based </a:t>
            </a:r>
            <a:r>
              <a:rPr lang="en-US" altLang="ko-KR" b="0" dirty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on UE type relay can be considered as input to this work to </a:t>
            </a:r>
            <a:r>
              <a:rPr lang="en-US" altLang="ko-KR" b="0" dirty="0" smtClean="0">
                <a:solidFill>
                  <a:srgbClr val="FFC000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speed up the work on relay.</a:t>
            </a:r>
            <a:endParaRPr lang="ko-KR" altLang="ko-KR" b="0" dirty="0">
              <a:solidFill>
                <a:srgbClr val="FFC000"/>
              </a:solidFill>
              <a:latin typeface="Tahoma" panose="020B0604030504040204" pitchFamily="34" charset="0"/>
              <a:cs typeface="Tahoma" panose="020B0604030504040204" pitchFamily="34" charset="0"/>
            </a:endParaRPr>
          </a:p>
          <a:p>
            <a:endParaRPr lang="ko-KR" altLang="ko-KR" b="0" dirty="0">
              <a:latin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Single/multi-hop relay </a:t>
            </a:r>
            <a:r>
              <a:rPr lang="en-US" altLang="ko-KR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for REL-16 LTE </a:t>
            </a:r>
            <a:r>
              <a:rPr lang="en-US" altLang="ko-KR" dirty="0" err="1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IoT</a:t>
            </a:r>
            <a:endParaRPr lang="en-US" altLang="ko-KR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30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76694115"/>
      </p:ext>
    </p:extLst>
  </p:cSld>
  <p:clrMapOvr>
    <a:masterClrMapping/>
  </p:clrMapOvr>
</p:sld>
</file>

<file path=ppt/theme/theme1.xml><?xml version="1.0" encoding="utf-8"?>
<a:theme xmlns:a="http://schemas.openxmlformats.org/drawingml/2006/main" name="2014_WTS_PPT양식_Beta_r1">
  <a:themeElements>
    <a:clrScheme name="1_기본 디자인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기본 디자인">
      <a:majorFont>
        <a:latin typeface="굴림"/>
        <a:ea typeface="굴림"/>
        <a:cs typeface=""/>
      </a:majorFont>
      <a:minorFont>
        <a:latin typeface="굴림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>
          <a:solidFill>
            <a:schemeClr val="tx1"/>
          </a:solidFill>
          <a:miter lim="800000"/>
          <a:headEnd/>
          <a:tailEnd/>
        </a:ln>
      </a:spPr>
      <a:bodyPr wrap="square" rtlCol="0" anchor="ctr">
        <a:noAutofit/>
      </a:bodyPr>
      <a:lstStyle>
        <a:defPPr marL="90488" indent="-90488" algn="l">
          <a:buFontTx/>
          <a:buChar char="•"/>
          <a:defRPr sz="1200" dirty="0" smtClean="0">
            <a:solidFill>
              <a:srgbClr val="000000"/>
            </a:solidFill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ko-KR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굴림" pitchFamily="50" charset="-127"/>
          </a:defRPr>
        </a:defPPr>
      </a:lstStyle>
    </a:lnDef>
    <a:txDef>
      <a:spPr>
        <a:noFill/>
      </a:spPr>
      <a:bodyPr wrap="none" rtlCol="0" anchor="t" anchorCtr="0">
        <a:spAutoFit/>
      </a:bodyPr>
      <a:lstStyle>
        <a:defPPr>
          <a:defRPr sz="1300" b="1" dirty="0" smtClean="0">
            <a:ea typeface="돋움" pitchFamily="50" charset="-127"/>
          </a:defRPr>
        </a:defPPr>
      </a:lstStyle>
    </a:txDef>
  </a:objectDefaults>
  <a:extraClrSchemeLst>
    <a:extraClrScheme>
      <a:clrScheme name="1_기본 디자인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기본 디자인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기본 디자인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테마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2014_WTS_PPT양식_Beta_r1</Template>
  <TotalTime>18722</TotalTime>
  <Words>286</Words>
  <Application>Microsoft Office PowerPoint</Application>
  <PresentationFormat>A4 용지(210x297mm)</PresentationFormat>
  <Paragraphs>22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5" baseType="lpstr">
      <vt:lpstr>LG스마트체2.0 Bold</vt:lpstr>
      <vt:lpstr>LG스마트체2.0 SemiBold</vt:lpstr>
      <vt:lpstr>굴림</vt:lpstr>
      <vt:lpstr>돋움</vt:lpstr>
      <vt:lpstr>맑은 고딕</vt:lpstr>
      <vt:lpstr>Arial</vt:lpstr>
      <vt:lpstr>Calibri</vt:lpstr>
      <vt:lpstr>Tahoma</vt:lpstr>
      <vt:lpstr>Wingdings</vt:lpstr>
      <vt:lpstr>2014_WTS_PPT양식_Beta_r1</vt:lpstr>
      <vt:lpstr>Views on REL-16 IoT</vt:lpstr>
      <vt:lpstr>REL-15 maintenance and REL-16 start</vt:lpstr>
      <vt:lpstr>REL-16 scope for LTE IoT</vt:lpstr>
      <vt:lpstr>Single/multi-hop relay for REL-16 LTE IoT</vt:lpstr>
      <vt:lpstr>PowerPoint 프레젠테이션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RP-180829</dc:title>
  <dc:creator>user</dc:creator>
  <cp:lastModifiedBy>LEE Young Dae/Advanced Communication Standard Team(youngdae.lee@lge.com)</cp:lastModifiedBy>
  <cp:revision>440</cp:revision>
  <dcterms:created xsi:type="dcterms:W3CDTF">2014-06-23T02:51:18Z</dcterms:created>
  <dcterms:modified xsi:type="dcterms:W3CDTF">2018-06-05T01:17:29Z</dcterms:modified>
</cp:coreProperties>
</file>