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1491" r:id="rId2"/>
    <p:sldId id="329" r:id="rId3"/>
    <p:sldId id="1793" r:id="rId4"/>
    <p:sldId id="326" r:id="rId5"/>
    <p:sldId id="1796" r:id="rId6"/>
    <p:sldId id="318" r:id="rId7"/>
    <p:sldId id="1799" r:id="rId8"/>
    <p:sldId id="1798" r:id="rId9"/>
    <p:sldId id="1800" r:id="rId10"/>
    <p:sldId id="444" r:id="rId11"/>
    <p:sldId id="542" r:id="rId12"/>
    <p:sldId id="179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 Sakas" initials="ZS" lastIdx="7" clrIdx="0">
    <p:extLst>
      <p:ext uri="{19B8F6BF-5375-455C-9EA6-DF929625EA0E}">
        <p15:presenceInfo xmlns:p15="http://schemas.microsoft.com/office/powerpoint/2012/main" userId="fa1774c7ccdefe3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486D0A-34E1-4940-AA8A-D46154FF14D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4C428FC-714E-4271-BFC8-6F870652D831}">
      <dgm:prSet custT="1"/>
      <dgm:spPr/>
      <dgm:t>
        <a:bodyPr/>
        <a:lstStyle/>
        <a:p>
          <a:r>
            <a:rPr lang="en-US" altLang="zh-CN" sz="2400" dirty="0">
              <a:solidFill>
                <a:schemeClr val="tx1"/>
              </a:solidFill>
            </a:rPr>
            <a:t>Digital Terrestrial Television to Smartphone Directly</a:t>
          </a:r>
          <a:endParaRPr lang="zh-CN" altLang="en-US" sz="2400" dirty="0">
            <a:solidFill>
              <a:schemeClr val="tx1"/>
            </a:solidFill>
          </a:endParaRPr>
        </a:p>
      </dgm:t>
    </dgm:pt>
    <dgm:pt modelId="{3B2258CC-D5D4-4E35-B242-472078995E7A}" type="parTrans" cxnId="{624BBC31-BDE7-40A3-967E-9391FF30C276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74B5F9FA-5B36-494F-AF04-79CCC238ADFB}" type="sibTrans" cxnId="{624BBC31-BDE7-40A3-967E-9391FF30C276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EAA38CA5-D780-4578-91FF-4D40BD375E57}">
      <dgm:prSet custT="1"/>
      <dgm:spPr/>
      <dgm:t>
        <a:bodyPr/>
        <a:lstStyle/>
        <a:p>
          <a:r>
            <a:rPr lang="en-US" altLang="zh-CN" sz="2400" dirty="0">
              <a:solidFill>
                <a:schemeClr val="tx1"/>
              </a:solidFill>
            </a:rPr>
            <a:t>Personalized, Interactive Service and Broadcast Service</a:t>
          </a:r>
          <a:endParaRPr lang="zh-CN" altLang="en-US" sz="2400" dirty="0">
            <a:solidFill>
              <a:schemeClr val="tx1"/>
            </a:solidFill>
          </a:endParaRPr>
        </a:p>
      </dgm:t>
    </dgm:pt>
    <dgm:pt modelId="{260A55AF-3841-4D22-96F9-E1148EB1C4A9}" type="parTrans" cxnId="{DD1702F9-3E20-4881-9817-F5AB2624031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948DA897-EF6E-4237-8173-F85DC0FE8DFD}" type="sibTrans" cxnId="{DD1702F9-3E20-4881-9817-F5AB2624031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9B89D10C-4A07-4B66-802D-3029835647CB}" type="pres">
      <dgm:prSet presAssocID="{2A486D0A-34E1-4940-AA8A-D46154FF14DD}" presName="CompostProcess" presStyleCnt="0">
        <dgm:presLayoutVars>
          <dgm:dir/>
          <dgm:resizeHandles val="exact"/>
        </dgm:presLayoutVars>
      </dgm:prSet>
      <dgm:spPr/>
    </dgm:pt>
    <dgm:pt modelId="{977E5F73-55AF-4E64-8145-E865E96C4997}" type="pres">
      <dgm:prSet presAssocID="{2A486D0A-34E1-4940-AA8A-D46154FF14DD}" presName="arrow" presStyleLbl="bgShp" presStyleIdx="0" presStyleCnt="1" custScaleX="45206" custLinFactNeighborX="-29396"/>
      <dgm:spPr/>
    </dgm:pt>
    <dgm:pt modelId="{BBA73A31-5C7F-4E8C-A675-1B34641D4F31}" type="pres">
      <dgm:prSet presAssocID="{2A486D0A-34E1-4940-AA8A-D46154FF14DD}" presName="linearProcess" presStyleCnt="0"/>
      <dgm:spPr/>
    </dgm:pt>
    <dgm:pt modelId="{D8934AB7-BBD1-4A71-A549-127B04A43C48}" type="pres">
      <dgm:prSet presAssocID="{84C428FC-714E-4271-BFC8-6F870652D831}" presName="textNode" presStyleLbl="node1" presStyleIdx="0" presStyleCnt="2" custScaleX="104141" custScaleY="120814" custLinFactX="59325" custLinFactNeighborX="100000" custLinFactNeighborY="-60407">
        <dgm:presLayoutVars>
          <dgm:bulletEnabled val="1"/>
        </dgm:presLayoutVars>
      </dgm:prSet>
      <dgm:spPr/>
    </dgm:pt>
    <dgm:pt modelId="{6B07EDDA-7640-48DB-B5D4-7E414E49C2E0}" type="pres">
      <dgm:prSet presAssocID="{74B5F9FA-5B36-494F-AF04-79CCC238ADFB}" presName="sibTrans" presStyleCnt="0"/>
      <dgm:spPr/>
    </dgm:pt>
    <dgm:pt modelId="{CEB196A6-01D9-419B-89C1-41DFB4E3C619}" type="pres">
      <dgm:prSet presAssocID="{EAA38CA5-D780-4578-91FF-4D40BD375E57}" presName="textNode" presStyleLbl="node1" presStyleIdx="1" presStyleCnt="2" custScaleX="103936" custScaleY="112959" custLinFactX="-34474" custLinFactNeighborX="-100000" custLinFactNeighborY="61793">
        <dgm:presLayoutVars>
          <dgm:bulletEnabled val="1"/>
        </dgm:presLayoutVars>
      </dgm:prSet>
      <dgm:spPr/>
    </dgm:pt>
  </dgm:ptLst>
  <dgm:cxnLst>
    <dgm:cxn modelId="{CE99F308-8008-44A5-B619-99439EB592B6}" type="presOf" srcId="{EAA38CA5-D780-4578-91FF-4D40BD375E57}" destId="{CEB196A6-01D9-419B-89C1-41DFB4E3C619}" srcOrd="0" destOrd="0" presId="urn:microsoft.com/office/officeart/2005/8/layout/hProcess9"/>
    <dgm:cxn modelId="{624BBC31-BDE7-40A3-967E-9391FF30C276}" srcId="{2A486D0A-34E1-4940-AA8A-D46154FF14DD}" destId="{84C428FC-714E-4271-BFC8-6F870652D831}" srcOrd="0" destOrd="0" parTransId="{3B2258CC-D5D4-4E35-B242-472078995E7A}" sibTransId="{74B5F9FA-5B36-494F-AF04-79CCC238ADFB}"/>
    <dgm:cxn modelId="{B993C43E-BE78-45C5-9B97-D9DE3E51CCF9}" type="presOf" srcId="{2A486D0A-34E1-4940-AA8A-D46154FF14DD}" destId="{9B89D10C-4A07-4B66-802D-3029835647CB}" srcOrd="0" destOrd="0" presId="urn:microsoft.com/office/officeart/2005/8/layout/hProcess9"/>
    <dgm:cxn modelId="{2AE7CB6F-706D-4BE9-8A38-898228A87196}" type="presOf" srcId="{84C428FC-714E-4271-BFC8-6F870652D831}" destId="{D8934AB7-BBD1-4A71-A549-127B04A43C48}" srcOrd="0" destOrd="0" presId="urn:microsoft.com/office/officeart/2005/8/layout/hProcess9"/>
    <dgm:cxn modelId="{DD1702F9-3E20-4881-9817-F5AB26240314}" srcId="{2A486D0A-34E1-4940-AA8A-D46154FF14DD}" destId="{EAA38CA5-D780-4578-91FF-4D40BD375E57}" srcOrd="1" destOrd="0" parTransId="{260A55AF-3841-4D22-96F9-E1148EB1C4A9}" sibTransId="{948DA897-EF6E-4237-8173-F85DC0FE8DFD}"/>
    <dgm:cxn modelId="{E9AC342D-FE82-4ACC-A545-91DF96433505}" type="presParOf" srcId="{9B89D10C-4A07-4B66-802D-3029835647CB}" destId="{977E5F73-55AF-4E64-8145-E865E96C4997}" srcOrd="0" destOrd="0" presId="urn:microsoft.com/office/officeart/2005/8/layout/hProcess9"/>
    <dgm:cxn modelId="{CA9407A9-2AB8-4F7D-ACF2-E7C94E9EFC4A}" type="presParOf" srcId="{9B89D10C-4A07-4B66-802D-3029835647CB}" destId="{BBA73A31-5C7F-4E8C-A675-1B34641D4F31}" srcOrd="1" destOrd="0" presId="urn:microsoft.com/office/officeart/2005/8/layout/hProcess9"/>
    <dgm:cxn modelId="{F0667547-B972-4141-A2F8-2CD64FBC9256}" type="presParOf" srcId="{BBA73A31-5C7F-4E8C-A675-1B34641D4F31}" destId="{D8934AB7-BBD1-4A71-A549-127B04A43C48}" srcOrd="0" destOrd="0" presId="urn:microsoft.com/office/officeart/2005/8/layout/hProcess9"/>
    <dgm:cxn modelId="{E451D1C0-D8AB-4280-90E4-6F9DF5DEA88F}" type="presParOf" srcId="{BBA73A31-5C7F-4E8C-A675-1B34641D4F31}" destId="{6B07EDDA-7640-48DB-B5D4-7E414E49C2E0}" srcOrd="1" destOrd="0" presId="urn:microsoft.com/office/officeart/2005/8/layout/hProcess9"/>
    <dgm:cxn modelId="{3A293ADD-B47C-4674-B59C-AEFACC06AF6F}" type="presParOf" srcId="{BBA73A31-5C7F-4E8C-A675-1B34641D4F31}" destId="{CEB196A6-01D9-419B-89C1-41DFB4E3C619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7AB56C-B274-4D95-BF07-05609A471AF6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11DF2343-F17C-483A-B868-3F0B46E438CB}">
      <dgm:prSet phldrT="[文本]" custT="1"/>
      <dgm:spPr>
        <a:xfrm>
          <a:off x="4457799" y="3103132"/>
          <a:ext cx="3259666" cy="1687710"/>
        </a:xfrm>
        <a:solidFill>
          <a:srgbClr val="ED7D31">
            <a:hueOff val="-1455363"/>
            <a:satOff val="-83928"/>
            <a:lumOff val="8628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algn="l"/>
          <a:r>
            <a:rPr kumimoji="0" lang="en-US" altLang="zh-CN" sz="1800" b="1" i="0" u="none" strike="noStrike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China Broadcasting Network Co. Ltd. (CBN)</a:t>
          </a:r>
        </a:p>
        <a:p>
          <a:pPr algn="l" rtl="0"/>
          <a:r>
            <a:rPr kumimoji="0" lang="en-US" altLang="zh-CN" sz="1600" b="0" i="1" u="none" strike="noStrike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Division of Network Technology</a:t>
          </a:r>
          <a:endParaRPr lang="zh-CN" altLang="en-US" sz="1600" i="1" dirty="0">
            <a:solidFill>
              <a:sysClr val="window" lastClr="FFFFFF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D1FE17D3-65C1-4A77-9B09-2CD537996928}" type="parTrans" cxnId="{E63519CB-DB91-4F5F-9664-9BF8631C874E}">
      <dgm:prSet/>
      <dgm:spPr>
        <a:xfrm>
          <a:off x="3901016" y="2128010"/>
          <a:ext cx="2186615" cy="975121"/>
        </a:xfrm>
        <a:noFill/>
        <a:ln w="1270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l"/>
          <a:endParaRPr lang="zh-CN" altLang="en-US"/>
        </a:p>
      </dgm:t>
    </dgm:pt>
    <dgm:pt modelId="{F7B80807-7FD1-4454-94BA-D9CE1D26CF6B}" type="sibTrans" cxnId="{E63519CB-DB91-4F5F-9664-9BF8631C874E}">
      <dgm:prSet/>
      <dgm:spPr>
        <a:xfrm>
          <a:off x="5109732" y="4415796"/>
          <a:ext cx="2933700" cy="562570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hueOff val="-1455363"/>
              <a:satOff val="-83928"/>
              <a:lumOff val="8628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ctr"/>
          <a:r>
            <a:rPr lang="en-US" altLang="zh-CN" b="0" dirty="0">
              <a:solidFill>
                <a:srgbClr val="4472C4">
                  <a:lumMod val="75000"/>
                </a:srgbClr>
              </a:solidFill>
              <a:latin typeface="等线" panose="020F0502020204030204"/>
              <a:ea typeface="等线" panose="02010600030101010101" pitchFamily="2" charset="-122"/>
            </a:rPr>
            <a:t>Enterprise</a:t>
          </a: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3FB90C18-528C-44FA-9F8A-5CDC1B747C06}">
      <dgm:prSet phldrT="[文本]" custT="1"/>
      <dgm:spPr>
        <a:xfrm>
          <a:off x="2271183" y="440299"/>
          <a:ext cx="3259666" cy="1687710"/>
        </a:xfr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algn="l" rtl="0"/>
          <a:r>
            <a:rPr kumimoji="0" lang="en-US" altLang="zh-CN" sz="20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State Administration of Radio and Television (SART)</a:t>
          </a:r>
        </a:p>
        <a:p>
          <a:pPr algn="l" rtl="0"/>
          <a:r>
            <a:rPr kumimoji="0" lang="en-US" altLang="zh-CN" sz="1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    </a:t>
          </a:r>
          <a:r>
            <a:rPr kumimoji="0" lang="en-US" altLang="zh-CN" sz="1800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Department of Science &amp; Technology Division</a:t>
          </a:r>
          <a:endParaRPr lang="zh-CN" altLang="en-US" sz="1800" i="1" dirty="0">
            <a:solidFill>
              <a:sysClr val="window" lastClr="FFFFFF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B0BA6A94-7870-4239-8DB8-557A29EE0623}" type="parTrans" cxnId="{C1DD9502-D339-4FA6-BEED-1CFF4781ED99}">
      <dgm:prSet/>
      <dgm:spPr/>
      <dgm:t>
        <a:bodyPr/>
        <a:lstStyle/>
        <a:p>
          <a:pPr algn="l"/>
          <a:endParaRPr lang="zh-CN" altLang="en-US"/>
        </a:p>
      </dgm:t>
    </dgm:pt>
    <dgm:pt modelId="{E787D9AD-68FB-47E4-A93C-D8000D089330}" type="sibTrans" cxnId="{C1DD9502-D339-4FA6-BEED-1CFF4781ED99}">
      <dgm:prSet/>
      <dgm:spPr/>
      <dgm:t>
        <a:bodyPr/>
        <a:lstStyle/>
        <a:p>
          <a:pPr algn="ctr"/>
          <a:r>
            <a:rPr lang="en-US" altLang="zh-CN" b="0" dirty="0">
              <a:solidFill>
                <a:srgbClr val="4472C4">
                  <a:lumMod val="75000"/>
                </a:srgbClr>
              </a:solidFill>
              <a:latin typeface="等线" panose="020F0502020204030204"/>
              <a:ea typeface="等线" panose="02010600030101010101" pitchFamily="2" charset="-122"/>
            </a:rPr>
            <a:t>Government body</a:t>
          </a:r>
          <a:endParaRPr lang="zh-CN" altLang="en-US" dirty="0"/>
        </a:p>
      </dgm:t>
    </dgm:pt>
    <dgm:pt modelId="{DF6D5E44-52F7-4A54-A310-9DE9D29CBC51}">
      <dgm:prSet phldrT="[文本]" custT="1"/>
      <dgm:spPr>
        <a:xfrm>
          <a:off x="84567" y="3103132"/>
          <a:ext cx="3259666" cy="1687710"/>
        </a:xfr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algn="l"/>
          <a:r>
            <a:rPr kumimoji="0" lang="en-US" altLang="zh-CN" sz="1800" b="1" i="0" u="none" strike="noStrike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Academy of Broadcasting Science (ABS)</a:t>
          </a:r>
        </a:p>
        <a:p>
          <a:pPr algn="l" rtl="0"/>
          <a:r>
            <a:rPr kumimoji="0" lang="en-US" altLang="zh-CN" sz="1600" b="0" i="1" u="none" strike="noStrike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Institute of TV Technology</a:t>
          </a:r>
          <a:r>
            <a:rPr lang="en-US" altLang="zh-CN" sz="1600" i="1" dirty="0">
              <a:solidFill>
                <a:sysClr val="window" lastClr="FFFFFF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 </a:t>
          </a:r>
          <a:endParaRPr lang="zh-CN" altLang="en-US" sz="1600" i="1" dirty="0">
            <a:solidFill>
              <a:sysClr val="window" lastClr="FFFFFF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00F7AA95-CD64-4188-A97A-9267AC2E9D44}" type="sibTrans" cxnId="{FF8D42D1-51C2-4EF0-9321-04AE798314D5}">
      <dgm:prSet/>
      <dgm:spPr>
        <a:xfrm>
          <a:off x="736500" y="4415796"/>
          <a:ext cx="2933700" cy="562570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ctr"/>
          <a:r>
            <a:rPr lang="en-US" altLang="zh-CN" b="0" dirty="0">
              <a:solidFill>
                <a:srgbClr val="4472C4">
                  <a:lumMod val="75000"/>
                </a:srgbClr>
              </a:solidFill>
              <a:latin typeface="等线" panose="020F0502020204030204"/>
              <a:ea typeface="等线" panose="02010600030101010101" pitchFamily="2" charset="-122"/>
            </a:rPr>
            <a:t>Public institution</a:t>
          </a: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8AF72AE1-6A69-4510-80CB-F0C8C566DC07}" type="parTrans" cxnId="{FF8D42D1-51C2-4EF0-9321-04AE798314D5}">
      <dgm:prSet/>
      <dgm:spPr>
        <a:xfrm>
          <a:off x="1714400" y="2128010"/>
          <a:ext cx="2186615" cy="975121"/>
        </a:xfrm>
        <a:noFill/>
        <a:ln w="1270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l"/>
          <a:endParaRPr lang="zh-CN" altLang="en-US"/>
        </a:p>
      </dgm:t>
    </dgm:pt>
    <dgm:pt modelId="{3943D986-0DCF-4B84-85AE-0A7ADC1BC07E}" type="pres">
      <dgm:prSet presAssocID="{ED7AB56C-B274-4D95-BF07-05609A471A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6C754A7-D153-4548-BB7B-E72D58F7270C}" type="pres">
      <dgm:prSet presAssocID="{3FB90C18-528C-44FA-9F8A-5CDC1B747C06}" presName="hierRoot1" presStyleCnt="0">
        <dgm:presLayoutVars>
          <dgm:hierBranch val="init"/>
        </dgm:presLayoutVars>
      </dgm:prSet>
      <dgm:spPr/>
    </dgm:pt>
    <dgm:pt modelId="{D471F4D2-7A96-490A-B407-CC3917BD6D28}" type="pres">
      <dgm:prSet presAssocID="{3FB90C18-528C-44FA-9F8A-5CDC1B747C06}" presName="rootComposite1" presStyleCnt="0"/>
      <dgm:spPr/>
    </dgm:pt>
    <dgm:pt modelId="{2699ED11-1549-4028-9366-2FB9E4184002}" type="pres">
      <dgm:prSet presAssocID="{3FB90C18-528C-44FA-9F8A-5CDC1B747C06}" presName="rootText1" presStyleLbl="node0" presStyleIdx="0" presStyleCnt="1" custScaleX="338358">
        <dgm:presLayoutVars>
          <dgm:chMax/>
          <dgm:chPref val="3"/>
        </dgm:presLayoutVars>
      </dgm:prSet>
      <dgm:spPr>
        <a:prstGeom prst="rect">
          <a:avLst/>
        </a:prstGeom>
      </dgm:spPr>
    </dgm:pt>
    <dgm:pt modelId="{8B9932E7-EFC4-4ACC-8116-1F3E07B67922}" type="pres">
      <dgm:prSet presAssocID="{3FB90C18-528C-44FA-9F8A-5CDC1B747C06}" presName="titleText1" presStyleLbl="fgAcc0" presStyleIdx="0" presStyleCnt="1" custLinFactX="12162" custLinFactNeighborX="100000" custLinFactNeighborY="15225">
        <dgm:presLayoutVars>
          <dgm:chMax val="0"/>
          <dgm:chPref val="0"/>
        </dgm:presLayoutVars>
      </dgm:prSet>
      <dgm:spPr/>
    </dgm:pt>
    <dgm:pt modelId="{8624B8A4-CC04-442B-8351-2B53D416ADAC}" type="pres">
      <dgm:prSet presAssocID="{3FB90C18-528C-44FA-9F8A-5CDC1B747C06}" presName="rootConnector1" presStyleLbl="node1" presStyleIdx="0" presStyleCnt="2"/>
      <dgm:spPr/>
    </dgm:pt>
    <dgm:pt modelId="{5F65F3BA-0113-45CC-B3B1-772E314A27BD}" type="pres">
      <dgm:prSet presAssocID="{3FB90C18-528C-44FA-9F8A-5CDC1B747C06}" presName="hierChild2" presStyleCnt="0"/>
      <dgm:spPr/>
    </dgm:pt>
    <dgm:pt modelId="{C3859001-9574-4453-97FF-B570AC55F641}" type="pres">
      <dgm:prSet presAssocID="{8AF72AE1-6A69-4510-80CB-F0C8C566DC07}" presName="Name37" presStyleLbl="parChTrans1D2" presStyleIdx="0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2186615" y="0"/>
              </a:moveTo>
              <a:lnTo>
                <a:pt x="2186615" y="581322"/>
              </a:lnTo>
              <a:lnTo>
                <a:pt x="0" y="581322"/>
              </a:lnTo>
              <a:lnTo>
                <a:pt x="0" y="975121"/>
              </a:lnTo>
            </a:path>
          </a:pathLst>
        </a:custGeom>
      </dgm:spPr>
    </dgm:pt>
    <dgm:pt modelId="{F9C3D8D3-9782-44F8-8E2A-5AA9ADFC621E}" type="pres">
      <dgm:prSet presAssocID="{DF6D5E44-52F7-4A54-A310-9DE9D29CBC51}" presName="hierRoot2" presStyleCnt="0">
        <dgm:presLayoutVars>
          <dgm:hierBranch val="init"/>
        </dgm:presLayoutVars>
      </dgm:prSet>
      <dgm:spPr/>
    </dgm:pt>
    <dgm:pt modelId="{052B157F-1C29-4120-83D0-0B95075B7385}" type="pres">
      <dgm:prSet presAssocID="{DF6D5E44-52F7-4A54-A310-9DE9D29CBC51}" presName="rootComposite" presStyleCnt="0"/>
      <dgm:spPr/>
    </dgm:pt>
    <dgm:pt modelId="{1241ED2A-52D1-4D32-8239-712172BA87B4}" type="pres">
      <dgm:prSet presAssocID="{DF6D5E44-52F7-4A54-A310-9DE9D29CBC51}" presName="rootText" presStyleLbl="node1" presStyleIdx="0" presStyleCnt="2" custScaleX="167515" custScaleY="134413" custLinFactNeighborX="653" custLinFactNeighborY="23453">
        <dgm:presLayoutVars>
          <dgm:chMax/>
          <dgm:chPref val="3"/>
        </dgm:presLayoutVars>
      </dgm:prSet>
      <dgm:spPr>
        <a:prstGeom prst="rect">
          <a:avLst/>
        </a:prstGeom>
      </dgm:spPr>
    </dgm:pt>
    <dgm:pt modelId="{94ECBC76-6491-42BD-8512-3434B0C8318D}" type="pres">
      <dgm:prSet presAssocID="{DF6D5E44-52F7-4A54-A310-9DE9D29CBC51}" presName="titleText2" presStyleLbl="fgAcc1" presStyleIdx="0" presStyleCnt="2" custLinFactY="43781" custLinFactNeighborX="20567" custLinFactNeighborY="100000">
        <dgm:presLayoutVars>
          <dgm:chMax val="0"/>
          <dgm:chPref val="0"/>
        </dgm:presLayoutVars>
      </dgm:prSet>
      <dgm:spPr>
        <a:prstGeom prst="rect">
          <a:avLst/>
        </a:prstGeom>
      </dgm:spPr>
    </dgm:pt>
    <dgm:pt modelId="{EA831CF9-D527-412F-A6E9-C2C7F26C69E8}" type="pres">
      <dgm:prSet presAssocID="{DF6D5E44-52F7-4A54-A310-9DE9D29CBC51}" presName="rootConnector" presStyleLbl="node2" presStyleIdx="0" presStyleCnt="0"/>
      <dgm:spPr/>
    </dgm:pt>
    <dgm:pt modelId="{758F580F-369C-4441-8A50-1B49865F6BDE}" type="pres">
      <dgm:prSet presAssocID="{DF6D5E44-52F7-4A54-A310-9DE9D29CBC51}" presName="hierChild4" presStyleCnt="0"/>
      <dgm:spPr/>
    </dgm:pt>
    <dgm:pt modelId="{917DF6C9-C353-4E4A-A940-4AF46323EF15}" type="pres">
      <dgm:prSet presAssocID="{DF6D5E44-52F7-4A54-A310-9DE9D29CBC51}" presName="hierChild5" presStyleCnt="0"/>
      <dgm:spPr/>
    </dgm:pt>
    <dgm:pt modelId="{0F16FDB5-91A2-4EBA-B8A8-216DE0F07860}" type="pres">
      <dgm:prSet presAssocID="{D1FE17D3-65C1-4A77-9B09-2CD537996928}" presName="Name37" presStyleLbl="parChTrans1D2" presStyleIdx="1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1322"/>
              </a:lnTo>
              <a:lnTo>
                <a:pt x="2186615" y="581322"/>
              </a:lnTo>
              <a:lnTo>
                <a:pt x="2186615" y="975121"/>
              </a:lnTo>
            </a:path>
          </a:pathLst>
        </a:custGeom>
      </dgm:spPr>
    </dgm:pt>
    <dgm:pt modelId="{D7C9F3C0-475F-400C-8139-8931CA9BEDEF}" type="pres">
      <dgm:prSet presAssocID="{11DF2343-F17C-483A-B868-3F0B46E438CB}" presName="hierRoot2" presStyleCnt="0">
        <dgm:presLayoutVars>
          <dgm:hierBranch val="init"/>
        </dgm:presLayoutVars>
      </dgm:prSet>
      <dgm:spPr/>
    </dgm:pt>
    <dgm:pt modelId="{254B85AA-B5A6-4542-8A3D-5207651BD9D6}" type="pres">
      <dgm:prSet presAssocID="{11DF2343-F17C-483A-B868-3F0B46E438CB}" presName="rootComposite" presStyleCnt="0"/>
      <dgm:spPr/>
    </dgm:pt>
    <dgm:pt modelId="{075A58AA-A91F-40D9-AC96-C1C2656D1A2E}" type="pres">
      <dgm:prSet presAssocID="{11DF2343-F17C-483A-B868-3F0B46E438CB}" presName="rootText" presStyleLbl="node1" presStyleIdx="1" presStyleCnt="2" custScaleX="167515" custScaleY="134413" custLinFactNeighborX="653" custLinFactNeighborY="23453">
        <dgm:presLayoutVars>
          <dgm:chMax/>
          <dgm:chPref val="3"/>
        </dgm:presLayoutVars>
      </dgm:prSet>
      <dgm:spPr>
        <a:prstGeom prst="rect">
          <a:avLst/>
        </a:prstGeom>
      </dgm:spPr>
    </dgm:pt>
    <dgm:pt modelId="{2AD6F49D-FA23-42B2-9154-320E25AB2313}" type="pres">
      <dgm:prSet presAssocID="{11DF2343-F17C-483A-B868-3F0B46E438CB}" presName="titleText2" presStyleLbl="fgAcc1" presStyleIdx="1" presStyleCnt="2" custLinFactY="43781" custLinFactNeighborX="21845" custLinFactNeighborY="100000">
        <dgm:presLayoutVars>
          <dgm:chMax val="0"/>
          <dgm:chPref val="0"/>
        </dgm:presLayoutVars>
      </dgm:prSet>
      <dgm:spPr>
        <a:prstGeom prst="rect">
          <a:avLst/>
        </a:prstGeom>
      </dgm:spPr>
    </dgm:pt>
    <dgm:pt modelId="{7F4135B1-B397-4240-A313-899F474D9560}" type="pres">
      <dgm:prSet presAssocID="{11DF2343-F17C-483A-B868-3F0B46E438CB}" presName="rootConnector" presStyleLbl="node2" presStyleIdx="0" presStyleCnt="0"/>
      <dgm:spPr/>
    </dgm:pt>
    <dgm:pt modelId="{3363B01F-9E67-4B16-8B46-AAB112407C4F}" type="pres">
      <dgm:prSet presAssocID="{11DF2343-F17C-483A-B868-3F0B46E438CB}" presName="hierChild4" presStyleCnt="0"/>
      <dgm:spPr/>
    </dgm:pt>
    <dgm:pt modelId="{FBC64818-91A9-46F1-BB92-40B254295B6B}" type="pres">
      <dgm:prSet presAssocID="{11DF2343-F17C-483A-B868-3F0B46E438CB}" presName="hierChild5" presStyleCnt="0"/>
      <dgm:spPr/>
    </dgm:pt>
    <dgm:pt modelId="{B42F503F-4969-496E-A977-ADAC49892E36}" type="pres">
      <dgm:prSet presAssocID="{3FB90C18-528C-44FA-9F8A-5CDC1B747C06}" presName="hierChild3" presStyleCnt="0"/>
      <dgm:spPr/>
    </dgm:pt>
  </dgm:ptLst>
  <dgm:cxnLst>
    <dgm:cxn modelId="{C1DD9502-D339-4FA6-BEED-1CFF4781ED99}" srcId="{ED7AB56C-B274-4D95-BF07-05609A471AF6}" destId="{3FB90C18-528C-44FA-9F8A-5CDC1B747C06}" srcOrd="0" destOrd="0" parTransId="{B0BA6A94-7870-4239-8DB8-557A29EE0623}" sibTransId="{E787D9AD-68FB-47E4-A93C-D8000D089330}"/>
    <dgm:cxn modelId="{F7859B19-E40F-448D-9812-8731DB0B5CBC}" type="presOf" srcId="{DF6D5E44-52F7-4A54-A310-9DE9D29CBC51}" destId="{EA831CF9-D527-412F-A6E9-C2C7F26C69E8}" srcOrd="1" destOrd="0" presId="urn:microsoft.com/office/officeart/2008/layout/NameandTitleOrganizationalChart"/>
    <dgm:cxn modelId="{6C072D6E-A380-4FF9-BDDE-660FB2157A2B}" type="presOf" srcId="{F7B80807-7FD1-4454-94BA-D9CE1D26CF6B}" destId="{2AD6F49D-FA23-42B2-9154-320E25AB2313}" srcOrd="0" destOrd="0" presId="urn:microsoft.com/office/officeart/2008/layout/NameandTitleOrganizationalChart"/>
    <dgm:cxn modelId="{5FC4074F-53DA-441C-84D2-780FEB98AF85}" type="presOf" srcId="{11DF2343-F17C-483A-B868-3F0B46E438CB}" destId="{075A58AA-A91F-40D9-AC96-C1C2656D1A2E}" srcOrd="0" destOrd="0" presId="urn:microsoft.com/office/officeart/2008/layout/NameandTitleOrganizationalChart"/>
    <dgm:cxn modelId="{4D589656-DD0C-40C3-B1FE-E4F1883F7B7B}" type="presOf" srcId="{00F7AA95-CD64-4188-A97A-9267AC2E9D44}" destId="{94ECBC76-6491-42BD-8512-3434B0C8318D}" srcOrd="0" destOrd="0" presId="urn:microsoft.com/office/officeart/2008/layout/NameandTitleOrganizationalChart"/>
    <dgm:cxn modelId="{2F74225A-541F-448F-84FE-8EC1956BB481}" type="presOf" srcId="{D1FE17D3-65C1-4A77-9B09-2CD537996928}" destId="{0F16FDB5-91A2-4EBA-B8A8-216DE0F07860}" srcOrd="0" destOrd="0" presId="urn:microsoft.com/office/officeart/2008/layout/NameandTitleOrganizationalChart"/>
    <dgm:cxn modelId="{F961D794-0386-4B60-884B-8DB4C0B19755}" type="presOf" srcId="{8AF72AE1-6A69-4510-80CB-F0C8C566DC07}" destId="{C3859001-9574-4453-97FF-B570AC55F641}" srcOrd="0" destOrd="0" presId="urn:microsoft.com/office/officeart/2008/layout/NameandTitleOrganizationalChart"/>
    <dgm:cxn modelId="{6123759B-F401-48CF-9D44-3CB2C5BBB307}" type="presOf" srcId="{ED7AB56C-B274-4D95-BF07-05609A471AF6}" destId="{3943D986-0DCF-4B84-85AE-0A7ADC1BC07E}" srcOrd="0" destOrd="0" presId="urn:microsoft.com/office/officeart/2008/layout/NameandTitleOrganizationalChart"/>
    <dgm:cxn modelId="{8528EABA-564C-4FD2-BD7C-698545719AC7}" type="presOf" srcId="{DF6D5E44-52F7-4A54-A310-9DE9D29CBC51}" destId="{1241ED2A-52D1-4D32-8239-712172BA87B4}" srcOrd="0" destOrd="0" presId="urn:microsoft.com/office/officeart/2008/layout/NameandTitleOrganizationalChart"/>
    <dgm:cxn modelId="{5FF145C4-373A-421A-8F85-3AC3A2094C56}" type="presOf" srcId="{E787D9AD-68FB-47E4-A93C-D8000D089330}" destId="{8B9932E7-EFC4-4ACC-8116-1F3E07B67922}" srcOrd="0" destOrd="0" presId="urn:microsoft.com/office/officeart/2008/layout/NameandTitleOrganizationalChart"/>
    <dgm:cxn modelId="{0F493CC7-70BD-4DEE-A853-AD2E87131F38}" type="presOf" srcId="{3FB90C18-528C-44FA-9F8A-5CDC1B747C06}" destId="{8624B8A4-CC04-442B-8351-2B53D416ADAC}" srcOrd="1" destOrd="0" presId="urn:microsoft.com/office/officeart/2008/layout/NameandTitleOrganizationalChart"/>
    <dgm:cxn modelId="{E63519CB-DB91-4F5F-9664-9BF8631C874E}" srcId="{3FB90C18-528C-44FA-9F8A-5CDC1B747C06}" destId="{11DF2343-F17C-483A-B868-3F0B46E438CB}" srcOrd="1" destOrd="0" parTransId="{D1FE17D3-65C1-4A77-9B09-2CD537996928}" sibTransId="{F7B80807-7FD1-4454-94BA-D9CE1D26CF6B}"/>
    <dgm:cxn modelId="{146ECDCC-847B-4D09-98A2-50C95C2D65A0}" type="presOf" srcId="{3FB90C18-528C-44FA-9F8A-5CDC1B747C06}" destId="{2699ED11-1549-4028-9366-2FB9E4184002}" srcOrd="0" destOrd="0" presId="urn:microsoft.com/office/officeart/2008/layout/NameandTitleOrganizationalChart"/>
    <dgm:cxn modelId="{FF8D42D1-51C2-4EF0-9321-04AE798314D5}" srcId="{3FB90C18-528C-44FA-9F8A-5CDC1B747C06}" destId="{DF6D5E44-52F7-4A54-A310-9DE9D29CBC51}" srcOrd="0" destOrd="0" parTransId="{8AF72AE1-6A69-4510-80CB-F0C8C566DC07}" sibTransId="{00F7AA95-CD64-4188-A97A-9267AC2E9D44}"/>
    <dgm:cxn modelId="{6B4945D5-34AA-455C-BF0F-E050823F8334}" type="presOf" srcId="{11DF2343-F17C-483A-B868-3F0B46E438CB}" destId="{7F4135B1-B397-4240-A313-899F474D9560}" srcOrd="1" destOrd="0" presId="urn:microsoft.com/office/officeart/2008/layout/NameandTitleOrganizationalChart"/>
    <dgm:cxn modelId="{D7A9A583-CA84-4E87-B693-9AEA83537010}" type="presParOf" srcId="{3943D986-0DCF-4B84-85AE-0A7ADC1BC07E}" destId="{36C754A7-D153-4548-BB7B-E72D58F7270C}" srcOrd="0" destOrd="0" presId="urn:microsoft.com/office/officeart/2008/layout/NameandTitleOrganizationalChart"/>
    <dgm:cxn modelId="{0377353E-6766-4166-9797-8BD0AB8C15CA}" type="presParOf" srcId="{36C754A7-D153-4548-BB7B-E72D58F7270C}" destId="{D471F4D2-7A96-490A-B407-CC3917BD6D28}" srcOrd="0" destOrd="0" presId="urn:microsoft.com/office/officeart/2008/layout/NameandTitleOrganizationalChart"/>
    <dgm:cxn modelId="{C0A69965-52FA-4148-885F-42C170620E8A}" type="presParOf" srcId="{D471F4D2-7A96-490A-B407-CC3917BD6D28}" destId="{2699ED11-1549-4028-9366-2FB9E4184002}" srcOrd="0" destOrd="0" presId="urn:microsoft.com/office/officeart/2008/layout/NameandTitleOrganizationalChart"/>
    <dgm:cxn modelId="{EFAA0AEF-EA2A-4493-A208-3B6D2689B2BE}" type="presParOf" srcId="{D471F4D2-7A96-490A-B407-CC3917BD6D28}" destId="{8B9932E7-EFC4-4ACC-8116-1F3E07B67922}" srcOrd="1" destOrd="0" presId="urn:microsoft.com/office/officeart/2008/layout/NameandTitleOrganizationalChart"/>
    <dgm:cxn modelId="{45552A3D-4874-4CC1-A4B5-BC3E60D5C01E}" type="presParOf" srcId="{D471F4D2-7A96-490A-B407-CC3917BD6D28}" destId="{8624B8A4-CC04-442B-8351-2B53D416ADAC}" srcOrd="2" destOrd="0" presId="urn:microsoft.com/office/officeart/2008/layout/NameandTitleOrganizationalChart"/>
    <dgm:cxn modelId="{6E089C72-DCA3-4056-A71E-41C9A313A298}" type="presParOf" srcId="{36C754A7-D153-4548-BB7B-E72D58F7270C}" destId="{5F65F3BA-0113-45CC-B3B1-772E314A27BD}" srcOrd="1" destOrd="0" presId="urn:microsoft.com/office/officeart/2008/layout/NameandTitleOrganizationalChart"/>
    <dgm:cxn modelId="{712AB9FF-28DA-4F2A-A0C3-AFF02904BFB3}" type="presParOf" srcId="{5F65F3BA-0113-45CC-B3B1-772E314A27BD}" destId="{C3859001-9574-4453-97FF-B570AC55F641}" srcOrd="0" destOrd="0" presId="urn:microsoft.com/office/officeart/2008/layout/NameandTitleOrganizationalChart"/>
    <dgm:cxn modelId="{0DC4582A-F223-48F5-985F-B2FE394F0D88}" type="presParOf" srcId="{5F65F3BA-0113-45CC-B3B1-772E314A27BD}" destId="{F9C3D8D3-9782-44F8-8E2A-5AA9ADFC621E}" srcOrd="1" destOrd="0" presId="urn:microsoft.com/office/officeart/2008/layout/NameandTitleOrganizationalChart"/>
    <dgm:cxn modelId="{149AAB13-9307-43E8-BDAA-990203F3B814}" type="presParOf" srcId="{F9C3D8D3-9782-44F8-8E2A-5AA9ADFC621E}" destId="{052B157F-1C29-4120-83D0-0B95075B7385}" srcOrd="0" destOrd="0" presId="urn:microsoft.com/office/officeart/2008/layout/NameandTitleOrganizationalChart"/>
    <dgm:cxn modelId="{D97CD05D-4142-4814-9C80-4C1B23D81B7F}" type="presParOf" srcId="{052B157F-1C29-4120-83D0-0B95075B7385}" destId="{1241ED2A-52D1-4D32-8239-712172BA87B4}" srcOrd="0" destOrd="0" presId="urn:microsoft.com/office/officeart/2008/layout/NameandTitleOrganizationalChart"/>
    <dgm:cxn modelId="{7673B0A5-0A19-4823-9A2A-F65841AB1C42}" type="presParOf" srcId="{052B157F-1C29-4120-83D0-0B95075B7385}" destId="{94ECBC76-6491-42BD-8512-3434B0C8318D}" srcOrd="1" destOrd="0" presId="urn:microsoft.com/office/officeart/2008/layout/NameandTitleOrganizationalChart"/>
    <dgm:cxn modelId="{C9DEB95A-BF94-4748-A9D0-9154BF1FDDC9}" type="presParOf" srcId="{052B157F-1C29-4120-83D0-0B95075B7385}" destId="{EA831CF9-D527-412F-A6E9-C2C7F26C69E8}" srcOrd="2" destOrd="0" presId="urn:microsoft.com/office/officeart/2008/layout/NameandTitleOrganizationalChart"/>
    <dgm:cxn modelId="{F17FD3C7-54F2-4F0C-B97E-7D77A3914050}" type="presParOf" srcId="{F9C3D8D3-9782-44F8-8E2A-5AA9ADFC621E}" destId="{758F580F-369C-4441-8A50-1B49865F6BDE}" srcOrd="1" destOrd="0" presId="urn:microsoft.com/office/officeart/2008/layout/NameandTitleOrganizationalChart"/>
    <dgm:cxn modelId="{297A6E52-F084-4AC3-8F68-ED7C0CA33DF0}" type="presParOf" srcId="{F9C3D8D3-9782-44F8-8E2A-5AA9ADFC621E}" destId="{917DF6C9-C353-4E4A-A940-4AF46323EF15}" srcOrd="2" destOrd="0" presId="urn:microsoft.com/office/officeart/2008/layout/NameandTitleOrganizationalChart"/>
    <dgm:cxn modelId="{B68A1C4F-4F1E-443F-B5C0-E120EFEA6B0C}" type="presParOf" srcId="{5F65F3BA-0113-45CC-B3B1-772E314A27BD}" destId="{0F16FDB5-91A2-4EBA-B8A8-216DE0F07860}" srcOrd="2" destOrd="0" presId="urn:microsoft.com/office/officeart/2008/layout/NameandTitleOrganizationalChart"/>
    <dgm:cxn modelId="{AA6B1E5C-179F-4283-96E0-E5DBEE6EC2C1}" type="presParOf" srcId="{5F65F3BA-0113-45CC-B3B1-772E314A27BD}" destId="{D7C9F3C0-475F-400C-8139-8931CA9BEDEF}" srcOrd="3" destOrd="0" presId="urn:microsoft.com/office/officeart/2008/layout/NameandTitleOrganizationalChart"/>
    <dgm:cxn modelId="{CE71F6B4-C30C-4287-B6F0-690DF4A9B0B1}" type="presParOf" srcId="{D7C9F3C0-475F-400C-8139-8931CA9BEDEF}" destId="{254B85AA-B5A6-4542-8A3D-5207651BD9D6}" srcOrd="0" destOrd="0" presId="urn:microsoft.com/office/officeart/2008/layout/NameandTitleOrganizationalChart"/>
    <dgm:cxn modelId="{5CF35F91-9467-4534-87D9-0BB43C62E183}" type="presParOf" srcId="{254B85AA-B5A6-4542-8A3D-5207651BD9D6}" destId="{075A58AA-A91F-40D9-AC96-C1C2656D1A2E}" srcOrd="0" destOrd="0" presId="urn:microsoft.com/office/officeart/2008/layout/NameandTitleOrganizationalChart"/>
    <dgm:cxn modelId="{8DAC53DF-808B-4EA0-9DC2-4D0ABC45A61D}" type="presParOf" srcId="{254B85AA-B5A6-4542-8A3D-5207651BD9D6}" destId="{2AD6F49D-FA23-42B2-9154-320E25AB2313}" srcOrd="1" destOrd="0" presId="urn:microsoft.com/office/officeart/2008/layout/NameandTitleOrganizationalChart"/>
    <dgm:cxn modelId="{7F6F6086-A6AB-4A32-B29A-FB4617309D00}" type="presParOf" srcId="{254B85AA-B5A6-4542-8A3D-5207651BD9D6}" destId="{7F4135B1-B397-4240-A313-899F474D9560}" srcOrd="2" destOrd="0" presId="urn:microsoft.com/office/officeart/2008/layout/NameandTitleOrganizationalChart"/>
    <dgm:cxn modelId="{AF73E78E-DF9D-4AE4-BB4B-752BA7CFF19F}" type="presParOf" srcId="{D7C9F3C0-475F-400C-8139-8931CA9BEDEF}" destId="{3363B01F-9E67-4B16-8B46-AAB112407C4F}" srcOrd="1" destOrd="0" presId="urn:microsoft.com/office/officeart/2008/layout/NameandTitleOrganizationalChart"/>
    <dgm:cxn modelId="{B91A2F3A-FE84-413D-A970-5205988C92A2}" type="presParOf" srcId="{D7C9F3C0-475F-400C-8139-8931CA9BEDEF}" destId="{FBC64818-91A9-46F1-BB92-40B254295B6B}" srcOrd="2" destOrd="0" presId="urn:microsoft.com/office/officeart/2008/layout/NameandTitleOrganizationalChart"/>
    <dgm:cxn modelId="{9A017E48-35B0-4D6C-98FA-0EBA5DA86C2B}" type="presParOf" srcId="{36C754A7-D153-4548-BB7B-E72D58F7270C}" destId="{B42F503F-4969-496E-A977-ADAC49892E36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7E5F73-55AF-4E64-8145-E865E96C4997}">
      <dsp:nvSpPr>
        <dsp:cNvPr id="0" name=""/>
        <dsp:cNvSpPr/>
      </dsp:nvSpPr>
      <dsp:spPr>
        <a:xfrm>
          <a:off x="348819" y="0"/>
          <a:ext cx="900067" cy="435133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934AB7-BBD1-4A71-A549-127B04A43C48}">
      <dsp:nvSpPr>
        <dsp:cNvPr id="0" name=""/>
        <dsp:cNvSpPr/>
      </dsp:nvSpPr>
      <dsp:spPr>
        <a:xfrm>
          <a:off x="1644847" y="72858"/>
          <a:ext cx="2453339" cy="21028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kern="1200" dirty="0">
              <a:solidFill>
                <a:schemeClr val="tx1"/>
              </a:solidFill>
            </a:rPr>
            <a:t>Digital Terrestrial Television to Smartphone Directly</a:t>
          </a:r>
          <a:endParaRPr lang="zh-CN" altLang="en-US" sz="2400" kern="1200" dirty="0">
            <a:solidFill>
              <a:schemeClr val="tx1"/>
            </a:solidFill>
          </a:endParaRPr>
        </a:p>
      </dsp:txBody>
      <dsp:txXfrm>
        <a:off x="1747498" y="175509"/>
        <a:ext cx="2248037" cy="1897508"/>
      </dsp:txXfrm>
    </dsp:sp>
    <dsp:sp modelId="{CEB196A6-01D9-419B-89C1-41DFB4E3C619}">
      <dsp:nvSpPr>
        <dsp:cNvPr id="0" name=""/>
        <dsp:cNvSpPr/>
      </dsp:nvSpPr>
      <dsp:spPr>
        <a:xfrm>
          <a:off x="1673679" y="2268152"/>
          <a:ext cx="2448510" cy="19660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kern="1200" dirty="0">
              <a:solidFill>
                <a:schemeClr val="tx1"/>
              </a:solidFill>
            </a:rPr>
            <a:t>Personalized, Interactive Service and Broadcast Service</a:t>
          </a:r>
          <a:endParaRPr lang="zh-CN" altLang="en-US" sz="2400" kern="1200" dirty="0">
            <a:solidFill>
              <a:schemeClr val="tx1"/>
            </a:solidFill>
          </a:endParaRPr>
        </a:p>
      </dsp:txBody>
      <dsp:txXfrm>
        <a:off x="1769656" y="2364129"/>
        <a:ext cx="2256556" cy="17741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16FDB5-91A2-4EBA-B8A8-216DE0F07860}">
      <dsp:nvSpPr>
        <dsp:cNvPr id="0" name=""/>
        <dsp:cNvSpPr/>
      </dsp:nvSpPr>
      <dsp:spPr>
        <a:xfrm>
          <a:off x="3636253" y="1687813"/>
          <a:ext cx="1909668" cy="8323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1322"/>
              </a:lnTo>
              <a:lnTo>
                <a:pt x="2186615" y="581322"/>
              </a:lnTo>
              <a:lnTo>
                <a:pt x="2186615" y="975121"/>
              </a:lnTo>
            </a:path>
          </a:pathLst>
        </a:custGeom>
        <a:noFill/>
        <a:ln w="1270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859001-9574-4453-97FF-B570AC55F641}">
      <dsp:nvSpPr>
        <dsp:cNvPr id="0" name=""/>
        <dsp:cNvSpPr/>
      </dsp:nvSpPr>
      <dsp:spPr>
        <a:xfrm>
          <a:off x="1752431" y="1687813"/>
          <a:ext cx="1883821" cy="832366"/>
        </a:xfrm>
        <a:custGeom>
          <a:avLst/>
          <a:gdLst/>
          <a:ahLst/>
          <a:cxnLst/>
          <a:rect l="0" t="0" r="0" b="0"/>
          <a:pathLst>
            <a:path>
              <a:moveTo>
                <a:pt x="2186615" y="0"/>
              </a:moveTo>
              <a:lnTo>
                <a:pt x="2186615" y="581322"/>
              </a:lnTo>
              <a:lnTo>
                <a:pt x="0" y="581322"/>
              </a:lnTo>
              <a:lnTo>
                <a:pt x="0" y="975121"/>
              </a:lnTo>
            </a:path>
          </a:pathLst>
        </a:custGeom>
        <a:noFill/>
        <a:ln w="1270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99ED11-1549-4028-9366-2FB9E4184002}">
      <dsp:nvSpPr>
        <dsp:cNvPr id="0" name=""/>
        <dsp:cNvSpPr/>
      </dsp:nvSpPr>
      <dsp:spPr>
        <a:xfrm>
          <a:off x="288020" y="663120"/>
          <a:ext cx="6696465" cy="1024693"/>
        </a:xfrm>
        <a:prstGeom prst="rect">
          <a:avLst/>
        </a:prstGeo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44596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State Administration of Radio and Television (SART)</a:t>
          </a:r>
        </a:p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    </a:t>
          </a:r>
          <a:r>
            <a: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Department of Science &amp; Technology Division</a:t>
          </a:r>
          <a:endParaRPr lang="zh-CN" altLang="en-US" sz="1800" i="1" kern="1200" dirty="0">
            <a:solidFill>
              <a:sysClr val="window" lastClr="FFFFFF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sp:txBody>
      <dsp:txXfrm>
        <a:off x="288020" y="663120"/>
        <a:ext cx="6696465" cy="1024693"/>
      </dsp:txXfrm>
    </dsp:sp>
    <dsp:sp modelId="{8B9932E7-EFC4-4ACC-8116-1F3E07B67922}">
      <dsp:nvSpPr>
        <dsp:cNvPr id="0" name=""/>
        <dsp:cNvSpPr/>
      </dsp:nvSpPr>
      <dsp:spPr>
        <a:xfrm>
          <a:off x="5040345" y="1512107"/>
          <a:ext cx="1781195" cy="34156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10795" rIns="43180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700" b="0" kern="1200" dirty="0">
              <a:solidFill>
                <a:srgbClr val="4472C4">
                  <a:lumMod val="75000"/>
                </a:srgbClr>
              </a:solidFill>
              <a:latin typeface="等线" panose="020F0502020204030204"/>
              <a:ea typeface="等线" panose="02010600030101010101" pitchFamily="2" charset="-122"/>
            </a:rPr>
            <a:t>Government body</a:t>
          </a:r>
          <a:endParaRPr lang="zh-CN" altLang="en-US" sz="1700" kern="1200" dirty="0"/>
        </a:p>
      </dsp:txBody>
      <dsp:txXfrm>
        <a:off x="5040345" y="1512107"/>
        <a:ext cx="1781195" cy="341564"/>
      </dsp:txXfrm>
    </dsp:sp>
    <dsp:sp modelId="{1241ED2A-52D1-4D32-8239-712172BA87B4}">
      <dsp:nvSpPr>
        <dsp:cNvPr id="0" name=""/>
        <dsp:cNvSpPr/>
      </dsp:nvSpPr>
      <dsp:spPr>
        <a:xfrm>
          <a:off x="94781" y="2520180"/>
          <a:ext cx="3315300" cy="1377321"/>
        </a:xfrm>
        <a:prstGeom prst="rect">
          <a:avLst/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4459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Academy of Broadcasting Science (ABS)</a:t>
          </a:r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zh-CN" sz="1600" b="0" i="1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Institute of TV Technology</a:t>
          </a:r>
          <a:r>
            <a:rPr lang="en-US" altLang="zh-CN" sz="1600" i="1" kern="1200" dirty="0">
              <a:solidFill>
                <a:sysClr val="window" lastClr="FFFFFF"/>
              </a:solidFill>
              <a:latin typeface="等线" panose="020F0502020204030204"/>
              <a:ea typeface="等线" panose="02010600030101010101" pitchFamily="2" charset="-122"/>
              <a:cs typeface="+mn-cs"/>
            </a:rPr>
            <a:t> </a:t>
          </a:r>
          <a:endParaRPr lang="zh-CN" altLang="en-US" sz="1600" i="1" kern="1200" dirty="0">
            <a:solidFill>
              <a:sysClr val="window" lastClr="FFFFFF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sp:txBody>
      <dsp:txXfrm>
        <a:off x="94781" y="2520180"/>
        <a:ext cx="3315300" cy="1377321"/>
      </dsp:txXfrm>
    </dsp:sp>
    <dsp:sp modelId="{94ECBC76-6491-42BD-8512-3434B0C8318D}">
      <dsp:nvSpPr>
        <dsp:cNvPr id="0" name=""/>
        <dsp:cNvSpPr/>
      </dsp:nvSpPr>
      <dsp:spPr>
        <a:xfrm>
          <a:off x="1512114" y="3744261"/>
          <a:ext cx="1781195" cy="341564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11430" rIns="4572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b="0" kern="1200" dirty="0">
              <a:solidFill>
                <a:srgbClr val="4472C4">
                  <a:lumMod val="75000"/>
                </a:srgbClr>
              </a:solidFill>
              <a:latin typeface="等线" panose="020F0502020204030204"/>
              <a:ea typeface="等线" panose="02010600030101010101" pitchFamily="2" charset="-122"/>
            </a:rPr>
            <a:t>Public institution</a:t>
          </a:r>
          <a:endParaRPr lang="zh-CN" altLang="en-US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sp:txBody>
      <dsp:txXfrm>
        <a:off x="1512114" y="3744261"/>
        <a:ext cx="1781195" cy="341564"/>
      </dsp:txXfrm>
    </dsp:sp>
    <dsp:sp modelId="{075A58AA-A91F-40D9-AC96-C1C2656D1A2E}">
      <dsp:nvSpPr>
        <dsp:cNvPr id="0" name=""/>
        <dsp:cNvSpPr/>
      </dsp:nvSpPr>
      <dsp:spPr>
        <a:xfrm>
          <a:off x="3888271" y="2520180"/>
          <a:ext cx="3315300" cy="1377321"/>
        </a:xfrm>
        <a:prstGeom prst="rect">
          <a:avLst/>
        </a:prstGeom>
        <a:solidFill>
          <a:srgbClr val="ED7D31">
            <a:hueOff val="-1455363"/>
            <a:satOff val="-83928"/>
            <a:lumOff val="8628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4459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China Broadcasting Network Co. Ltd. (CBN)</a:t>
          </a:r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zh-CN" sz="1600" b="0" i="1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rPr>
            <a:t>Division of Network Technology</a:t>
          </a:r>
          <a:endParaRPr lang="zh-CN" altLang="en-US" sz="1600" i="1" kern="1200" dirty="0">
            <a:solidFill>
              <a:sysClr val="window" lastClr="FFFFFF"/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sp:txBody>
      <dsp:txXfrm>
        <a:off x="3888271" y="2520180"/>
        <a:ext cx="3315300" cy="1377321"/>
      </dsp:txXfrm>
    </dsp:sp>
    <dsp:sp modelId="{2AD6F49D-FA23-42B2-9154-320E25AB2313}">
      <dsp:nvSpPr>
        <dsp:cNvPr id="0" name=""/>
        <dsp:cNvSpPr/>
      </dsp:nvSpPr>
      <dsp:spPr>
        <a:xfrm>
          <a:off x="5328368" y="3744261"/>
          <a:ext cx="1781195" cy="341564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hueOff val="-1455363"/>
              <a:satOff val="-83928"/>
              <a:lumOff val="8628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12065" rIns="4826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900" b="0" kern="1200" dirty="0">
              <a:solidFill>
                <a:srgbClr val="4472C4">
                  <a:lumMod val="75000"/>
                </a:srgbClr>
              </a:solidFill>
              <a:latin typeface="等线" panose="020F0502020204030204"/>
              <a:ea typeface="等线" panose="02010600030101010101" pitchFamily="2" charset="-122"/>
            </a:rPr>
            <a:t>Enterprise</a:t>
          </a:r>
          <a:endParaRPr lang="zh-CN" altLang="en-US" sz="19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等线" panose="020F0502020204030204"/>
            <a:ea typeface="等线" panose="02010600030101010101" pitchFamily="2" charset="-122"/>
            <a:cs typeface="+mn-cs"/>
          </a:endParaRPr>
        </a:p>
      </dsp:txBody>
      <dsp:txXfrm>
        <a:off x="5328368" y="3744261"/>
        <a:ext cx="1781195" cy="3415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56200-DD6D-4715-AEBB-15AB7C6867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DD36A-BE46-44A4-9634-742D2E896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38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Char char="•"/>
            </a:pPr>
            <a:fld id="{8AAB7395-93F8-49FC-A92D-5C3AF2624E0B}" type="slidenum">
              <a:rPr altLang="zh-CN" smtClean="0"/>
              <a:pPr defTabSz="914400">
                <a:spcBef>
                  <a:spcPct val="0"/>
                </a:spcBef>
                <a:buFontTx/>
                <a:buChar char="•"/>
              </a:pPr>
              <a:t>1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59442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8A9C09-837A-4745-9B2A-15AD5CCC183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11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ED8FB-D069-41E5-A747-99B5EE63D6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87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2447D1-2E97-437D-AF4C-E602F72B06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51E27CB-64E0-41DD-A645-C972A9E24D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41A3C3-AE74-47F3-8AB0-6E7A77EA8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045732-6DD7-4AF2-B9D1-093D3A39B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112062-51EE-434E-A86A-01729CF11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788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F08908-A792-4BBC-8DC5-D02C2DAFB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7228830-047A-4A92-9F2B-4985EE906C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8BAF4C-38D4-4153-B827-E637DB2F2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063723-D786-4B0D-87E0-F29994CBA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A93224-9E7F-47EE-9DEF-253FE3B17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32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5CB8047-6C68-4B45-9706-2E1EDC0C4F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D4074DE-ADC1-40C3-B137-EF8F1E3C95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92C45E-48C7-4AC9-AEF3-76673805B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1ACB74-B141-4819-BBB1-BB75DBCB9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3E2267-D4BC-4AD0-8D0C-1D360ABE4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379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F5C039-E010-4658-A79A-2B26408BE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6867" y="274638"/>
            <a:ext cx="9135533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3786EE-7B82-4377-AB1D-575767174992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DC39E5F-0D3F-4E85-BDC9-4EDDD07B5C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13586D-084F-46D2-855B-EAB24FD562A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78818" y="6237288"/>
            <a:ext cx="4897967" cy="476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国家广播电影电视总局广播科学研究院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A171B108-98D4-4406-925F-596FC8751D4F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1532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4288AC-EE95-42A1-995C-BC74D20F6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B9B3DB-EA27-42D1-B940-CC66D23C5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701561-E1DA-49BF-9327-2C2EF037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8E6100-844C-4273-965C-945B65446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637328-5251-4FC8-847B-8EAD54016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064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0B72A4-2AB3-4808-AFE1-8CB5FE2F3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BE212E-6DC1-415F-99D9-4C1F818E4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92D1EC-0407-4CF1-A0C8-DF29755D6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3B0003-13EF-4537-8E9A-D152A5BB3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19641E-7AEB-4DB2-8C39-32C7CD41B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56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83A392-2D38-4268-9E02-2CF868FBE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6CC922-E289-4A16-9611-381890B39B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66BD010-D33B-42E4-80BD-C183495197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D5850CE-5116-4F2A-A758-FD8FD6A75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50E0190-BC40-4626-84A1-4DD807683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0D5464C-0C1D-4621-BB3C-31F8780F6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00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77A902-0E55-4B88-8393-EB1062787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BBCB6E-D18C-4190-B3D8-AA7591D44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CA9375C-B5EC-4FA2-B104-6FFA9D8178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0400F6A-07C6-42FB-8CFC-96386B1E5F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A6D585C-51BA-40D1-B12A-899FBE725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AC892BC-B3C4-4854-8316-C8FD0A8C4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81FA60A-DEE3-4204-8385-FEFE87556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05C5ABB-E071-412C-81FA-93CB62B10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1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5D8F33-5461-4B82-BAD1-A0BBD6F7F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5D5941-F196-48C1-8297-20AA7118A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90585A1-EDE2-4DEA-9414-DC2ACA9D4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2F4FDE3-B1C8-4CCD-A7CC-3BB5CBC6E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601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4A813BD-4C89-4DA7-A00D-6C43890F8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8A1BE0F-12B5-405C-8ABB-A54DD387D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4F1BDF-7B9B-4112-B9F4-65E9E9B3B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824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BD7488-7034-4CA3-8AC9-37875AA07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33FF7F-15C2-41D6-9257-84B74835C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166C4C5-9077-44DD-AA18-E652D263CB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B3AAD6F-78D7-48BF-A6A5-366837DF6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57B464-D6AA-4F2E-853F-FC6C9A5BA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BB6BF1-8D28-4683-B54F-34A9949F3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224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D402EE-358F-40C7-8EEF-82FCC21E9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AA76E9E-74B3-4C6E-82E5-536071129A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7536E83-4DFE-43EC-86C0-7AE3298474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D387C2-A299-4CC5-8EFC-D21EC5A90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954B785-A1F9-4138-B05B-F0029C1E8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14B9B7E-DD02-470C-A74E-E6E14119B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667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904B07A-4645-43F1-89A5-789512FC3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3EA177F-F715-4910-8B00-82613EAA2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84FB27-6D89-4995-84AC-69FD1B463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F9FEC-29A4-4807-B900-367929507F5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61BBA-2984-4D0D-881E-A9A67CE4F3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0C6CAB-DF14-4B1B-A6AA-4C84E104EE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9401E-48FD-48FB-9B7A-12B850C34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027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1762125" y="2877922"/>
            <a:ext cx="8928620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/>
              <a:t>Motivation for SID proposal for 5G Multicast and Broadcast</a:t>
            </a:r>
            <a:endParaRPr lang="en-US" altLang="en-US" sz="2800" b="1" dirty="0">
              <a:solidFill>
                <a:srgbClr val="262673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444" name="文本框 1"/>
          <p:cNvSpPr txBox="1">
            <a:spLocks noChangeArrowheads="1"/>
          </p:cNvSpPr>
          <p:nvPr/>
        </p:nvSpPr>
        <p:spPr bwMode="auto">
          <a:xfrm>
            <a:off x="1762125" y="5771461"/>
            <a:ext cx="8475662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  <a:lvl2pPr marL="914400" indent="-285750">
              <a:lnSpc>
                <a:spcPct val="110000"/>
              </a:lnSpc>
              <a:spcBef>
                <a:spcPct val="20000"/>
              </a:spcBef>
              <a:buClr>
                <a:srgbClr val="000066"/>
              </a:buClr>
              <a:buSzPct val="110000"/>
              <a:buFont typeface="Wingdings" panose="05000000000000000000" pitchFamily="2" charset="2"/>
              <a:buChar char="w"/>
              <a:defRPr sz="2400" b="1">
                <a:solidFill>
                  <a:srgbClr val="002060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defRPr>
            </a:lvl2pPr>
            <a:lvl3pPr marL="1322388" indent="-2286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defRPr>
            </a:lvl3pPr>
            <a:lvl4pPr marL="1730375" indent="-228600">
              <a:lnSpc>
                <a:spcPct val="110000"/>
              </a:lnSpc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marL="2138363" indent="-228600">
              <a:lnSpc>
                <a:spcPct val="110000"/>
              </a:lnSpc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955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527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099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9671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en-US" altLang="zh-CN" sz="2000" dirty="0"/>
              <a:t>Academy of broadcasting Science (</a:t>
            </a:r>
            <a:r>
              <a:rPr lang="en-US" altLang="zh-CN" sz="2000" b="0" dirty="0"/>
              <a:t>ABS)</a:t>
            </a:r>
          </a:p>
        </p:txBody>
      </p:sp>
      <p:sp>
        <p:nvSpPr>
          <p:cNvPr id="13" name="标题 1"/>
          <p:cNvSpPr txBox="1">
            <a:spLocks noChangeArrowheads="1"/>
          </p:cNvSpPr>
          <p:nvPr/>
        </p:nvSpPr>
        <p:spPr bwMode="auto">
          <a:xfrm>
            <a:off x="1530788" y="970708"/>
            <a:ext cx="3980782" cy="113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kern="0" dirty="0">
                <a:solidFill>
                  <a:schemeClr val="tx1"/>
                </a:solidFill>
                <a:latin typeface="+mn-lt"/>
              </a:rPr>
              <a:t>3GPP TSG RAN meeting #80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000" kern="0" dirty="0">
                <a:solidFill>
                  <a:schemeClr val="tx1"/>
                </a:solidFill>
                <a:latin typeface="+mn-lt"/>
              </a:rPr>
              <a:t>LA JOLLA, USA , JUNE 11 – 15, 2018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000" kern="0" dirty="0">
                <a:solidFill>
                  <a:schemeClr val="tx1"/>
                </a:solidFill>
                <a:latin typeface="+mn-lt"/>
              </a:rPr>
              <a:t>Agenda item: 9.1.3</a:t>
            </a:r>
          </a:p>
        </p:txBody>
      </p:sp>
      <p:sp>
        <p:nvSpPr>
          <p:cNvPr id="17" name="标题 1"/>
          <p:cNvSpPr txBox="1">
            <a:spLocks noChangeArrowheads="1"/>
          </p:cNvSpPr>
          <p:nvPr/>
        </p:nvSpPr>
        <p:spPr bwMode="auto">
          <a:xfrm>
            <a:off x="8993311" y="856476"/>
            <a:ext cx="1366713" cy="113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solidFill>
                  <a:schemeClr val="tx1"/>
                </a:solidFill>
              </a:rPr>
              <a:t>RP-180657</a:t>
            </a:r>
            <a:endParaRPr lang="en-US" altLang="zh-CN" sz="2000" kern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44914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>
            <a:extLst>
              <a:ext uri="{FF2B5EF4-FFF2-40B4-BE49-F238E27FC236}">
                <a16:creationId xmlns:a16="http://schemas.microsoft.com/office/drawing/2014/main" id="{7A39955B-4BC9-4EE2-9002-28A0C858A3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206347"/>
            <a:ext cx="6851650" cy="1143000"/>
          </a:xfrm>
        </p:spPr>
        <p:txBody>
          <a:bodyPr/>
          <a:lstStyle/>
          <a:p>
            <a:r>
              <a:rPr lang="en-US" altLang="zh-CN" dirty="0"/>
              <a:t>Background - CMMB</a:t>
            </a:r>
            <a:endParaRPr lang="zh-CN" altLang="en-US" dirty="0"/>
          </a:p>
        </p:txBody>
      </p:sp>
      <p:sp>
        <p:nvSpPr>
          <p:cNvPr id="412681" name="Rectangle 9">
            <a:extLst>
              <a:ext uri="{FF2B5EF4-FFF2-40B4-BE49-F238E27FC236}">
                <a16:creationId xmlns:a16="http://schemas.microsoft.com/office/drawing/2014/main" id="{1A235A1C-FBC9-4218-B808-6E160E134D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5312" y="5266658"/>
            <a:ext cx="6877050" cy="138499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/>
              <a:t>Point-to-Multipoint: CMMB</a:t>
            </a:r>
          </a:p>
          <a:p>
            <a:r>
              <a:rPr lang="en-US" altLang="zh-CN" sz="2800" b="1" dirty="0"/>
              <a:t>Point-to-Point: LTE</a:t>
            </a:r>
          </a:p>
          <a:p>
            <a:r>
              <a:rPr lang="en-US" altLang="zh-CN" sz="2800" b="1" dirty="0"/>
              <a:t>Converged in App layer</a:t>
            </a:r>
            <a:endParaRPr lang="zh-CN" altLang="en-US" sz="2800" b="1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FB88DA-E549-42C6-94BB-FF870AC16214}"/>
              </a:ext>
            </a:extLst>
          </p:cNvPr>
          <p:cNvSpPr txBox="1"/>
          <p:nvPr/>
        </p:nvSpPr>
        <p:spPr>
          <a:xfrm>
            <a:off x="9132362" y="4819060"/>
            <a:ext cx="1372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Dedicate</a:t>
            </a:r>
          </a:p>
          <a:p>
            <a:r>
              <a:rPr lang="en-US" altLang="zh-CN" dirty="0"/>
              <a:t>Dual modes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FD60A6F-571F-4A70-8688-2B272EC48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104" y="1430388"/>
            <a:ext cx="10125357" cy="353616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187AC352-49E5-4EAE-B14B-50E22534F95C}"/>
              </a:ext>
            </a:extLst>
          </p:cNvPr>
          <p:cNvSpPr/>
          <p:nvPr/>
        </p:nvSpPr>
        <p:spPr>
          <a:xfrm>
            <a:off x="609600" y="1061056"/>
            <a:ext cx="4894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China Mobile Multimedia Broadcasting </a:t>
            </a:r>
            <a:r>
              <a:rPr lang="en-US" altLang="zh-CN" dirty="0"/>
              <a:t>(CMMB)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7DBEC9-0BED-4E3D-A8FB-569D32AB8F6D}"/>
              </a:ext>
            </a:extLst>
          </p:cNvPr>
          <p:cNvSpPr txBox="1"/>
          <p:nvPr/>
        </p:nvSpPr>
        <p:spPr>
          <a:xfrm>
            <a:off x="9343802" y="1061056"/>
            <a:ext cx="1418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Lead by ABS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6948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2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2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412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12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412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674" grpId="0"/>
      <p:bldP spid="412674" grpId="1"/>
      <p:bldP spid="412681" grpId="0"/>
      <p:bldP spid="41268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F90B319-FC10-4A91-947C-954AAD9F1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- NGB-W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D5752DA-7566-42D3-9D5B-2D4E03475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243" y="1690688"/>
            <a:ext cx="8904849" cy="499028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2A2AE54-8C04-4EF4-8982-F3B27D0926ED}"/>
              </a:ext>
            </a:extLst>
          </p:cNvPr>
          <p:cNvSpPr txBox="1"/>
          <p:nvPr/>
        </p:nvSpPr>
        <p:spPr>
          <a:xfrm>
            <a:off x="838200" y="1321356"/>
            <a:ext cx="4881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Next Generation Broadcast – Wireless (NGB-W)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E465E7-49C3-48BE-8687-702281E3FBB3}"/>
              </a:ext>
            </a:extLst>
          </p:cNvPr>
          <p:cNvSpPr txBox="1"/>
          <p:nvPr/>
        </p:nvSpPr>
        <p:spPr>
          <a:xfrm>
            <a:off x="8991114" y="1321356"/>
            <a:ext cx="1418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Lead by ABS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9672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D07B864F-7D1F-459A-B604-ABE150D45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- Reasoning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67DCA63E-FB78-4A89-A00C-A09682C0F9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Public</a:t>
            </a:r>
            <a:r>
              <a:rPr lang="zh-CN" altLang="en-US" dirty="0"/>
              <a:t>、</a:t>
            </a:r>
            <a:r>
              <a:rPr lang="en-US" altLang="zh-CN" dirty="0"/>
              <a:t>Real-time</a:t>
            </a:r>
            <a:r>
              <a:rPr lang="zh-CN" altLang="en-US" dirty="0"/>
              <a:t>、</a:t>
            </a:r>
            <a:r>
              <a:rPr lang="en-US" altLang="zh-CN" dirty="0"/>
              <a:t>Emergency</a:t>
            </a:r>
            <a:r>
              <a:rPr lang="zh-CN" altLang="en-US" dirty="0"/>
              <a:t>、</a:t>
            </a:r>
            <a:r>
              <a:rPr lang="en-US" altLang="zh-CN" dirty="0"/>
              <a:t>Reliable information are worldwide transmitted by HPHT broadcasting(Terrestrial DTV)</a:t>
            </a:r>
          </a:p>
          <a:p>
            <a:r>
              <a:rPr lang="en-US" altLang="zh-CN" dirty="0"/>
              <a:t>SFN of HPHT broadcasting is a cost-effective way for broadcasting compared with any other way.</a:t>
            </a:r>
          </a:p>
          <a:p>
            <a:r>
              <a:rPr lang="en-US" altLang="zh-CN" dirty="0"/>
              <a:t>Newest HPHT broadcast</a:t>
            </a:r>
            <a:r>
              <a:rPr lang="zh-CN" altLang="en-US" dirty="0"/>
              <a:t>（</a:t>
            </a:r>
            <a:r>
              <a:rPr lang="en-US" altLang="zh-CN" dirty="0"/>
              <a:t>ATSC3.0</a:t>
            </a:r>
            <a:r>
              <a:rPr lang="zh-CN" altLang="en-US" dirty="0"/>
              <a:t>）</a:t>
            </a:r>
            <a:r>
              <a:rPr lang="en-US" altLang="zh-CN" dirty="0"/>
              <a:t>shifts from TS to IP-centric. </a:t>
            </a:r>
          </a:p>
          <a:p>
            <a:r>
              <a:rPr lang="en-US" altLang="zh-CN" dirty="0"/>
              <a:t>Current solutions provided by 5G NR seem not to be able to solve all of traffic issues caused by the flourishing video </a:t>
            </a:r>
            <a:r>
              <a:rPr lang="en-US" altLang="zh-CN"/>
              <a:t>services.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30944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45C774-A69E-419E-9518-4D178BF48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Motivation</a:t>
            </a:r>
            <a:endParaRPr lang="zh-CN" altLang="en-US" dirty="0"/>
          </a:p>
        </p:txBody>
      </p:sp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7794503D-E69E-474B-9B68-0263446250F3}"/>
              </a:ext>
            </a:extLst>
          </p:cNvPr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5901787" y="1690688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8E9807A9-EDB9-4AE5-BFC9-B4532AE9E9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93776" y="3935853"/>
            <a:ext cx="3472452" cy="261885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F44AF04-3008-456C-8F3D-7D2D20E700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93776" y="1561307"/>
            <a:ext cx="3467100" cy="230505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5045A07-71C5-4955-B138-02A0E390D4B5}"/>
              </a:ext>
            </a:extLst>
          </p:cNvPr>
          <p:cNvSpPr/>
          <p:nvPr/>
        </p:nvSpPr>
        <p:spPr>
          <a:xfrm>
            <a:off x="2303043" y="6624205"/>
            <a:ext cx="35958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Source</a:t>
            </a:r>
            <a:r>
              <a:rPr lang="zh-CN" altLang="en-US" sz="1200" dirty="0"/>
              <a:t>: Ericsson ConsumerLab, TV and Media, 2017</a:t>
            </a:r>
          </a:p>
        </p:txBody>
      </p:sp>
    </p:spTree>
    <p:extLst>
      <p:ext uri="{BB962C8B-B14F-4D97-AF65-F5344CB8AC3E}">
        <p14:creationId xmlns:p14="http://schemas.microsoft.com/office/powerpoint/2010/main" val="641271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 txBox="1">
            <a:spLocks noChangeArrowheads="1"/>
          </p:cNvSpPr>
          <p:nvPr/>
        </p:nvSpPr>
        <p:spPr bwMode="auto">
          <a:xfrm>
            <a:off x="2638426" y="238126"/>
            <a:ext cx="74898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  <a:lvl2pPr marL="914400" indent="-285750">
              <a:lnSpc>
                <a:spcPct val="110000"/>
              </a:lnSpc>
              <a:spcBef>
                <a:spcPct val="20000"/>
              </a:spcBef>
              <a:buClr>
                <a:srgbClr val="000066"/>
              </a:buClr>
              <a:buSzPct val="110000"/>
              <a:buFont typeface="Wingdings" panose="05000000000000000000" pitchFamily="2" charset="2"/>
              <a:buChar char="w"/>
              <a:defRPr sz="2400" b="1">
                <a:solidFill>
                  <a:srgbClr val="002060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defRPr>
            </a:lvl2pPr>
            <a:lvl3pPr marL="1322388" indent="-2286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defRPr>
            </a:lvl3pPr>
            <a:lvl4pPr marL="1730375" indent="-228600">
              <a:lnSpc>
                <a:spcPct val="110000"/>
              </a:lnSpc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marL="2138363" indent="-228600">
              <a:lnSpc>
                <a:spcPct val="110000"/>
              </a:lnSpc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955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527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099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9671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0" dirty="0">
                <a:solidFill>
                  <a:srgbClr val="262673"/>
                </a:solidFill>
              </a:rPr>
              <a:t>AIB work group in China</a:t>
            </a:r>
          </a:p>
        </p:txBody>
      </p:sp>
      <p:graphicFrame>
        <p:nvGraphicFramePr>
          <p:cNvPr id="28" name="图示 27"/>
          <p:cNvGraphicFramePr/>
          <p:nvPr>
            <p:extLst/>
          </p:nvPr>
        </p:nvGraphicFramePr>
        <p:xfrm>
          <a:off x="2423745" y="2132911"/>
          <a:ext cx="7272506" cy="4320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矩形 1"/>
          <p:cNvSpPr/>
          <p:nvPr/>
        </p:nvSpPr>
        <p:spPr>
          <a:xfrm>
            <a:off x="1800991" y="1340856"/>
            <a:ext cx="83272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Chinese Government has founded 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Advanced Interactive Broadcast (AIB) work group</a:t>
            </a:r>
            <a:r>
              <a:rPr lang="en-US" altLang="zh-CN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in order to implement broadcast and broadband converged network. 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277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45F979-75A9-41B7-8C7F-8CA00D7B9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Scenarios</a:t>
            </a:r>
            <a:endParaRPr lang="zh-CN" altLang="en-US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E473E57-2E3F-43C1-89E3-58DFF5C5C089}"/>
              </a:ext>
            </a:extLst>
          </p:cNvPr>
          <p:cNvGrpSpPr/>
          <p:nvPr/>
        </p:nvGrpSpPr>
        <p:grpSpPr>
          <a:xfrm>
            <a:off x="1111834" y="1799383"/>
            <a:ext cx="4525754" cy="1505083"/>
            <a:chOff x="1070337" y="1270002"/>
            <a:chExt cx="4525754" cy="150508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DD9962F-CD3A-4D36-A22F-8D6C82559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2178" y="1270002"/>
              <a:ext cx="2233913" cy="149969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8AC3B800-FF03-4393-AFBC-D0A9E07B2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0337" y="1275389"/>
              <a:ext cx="2291841" cy="1499696"/>
            </a:xfrm>
            <a:prstGeom prst="rect">
              <a:avLst/>
            </a:prstGeom>
          </p:spPr>
        </p:pic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E7379C3E-76CE-48BB-90C9-2FC7BCE01A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34" y="3916661"/>
            <a:ext cx="4525754" cy="2423884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8D3B879E-11D2-487F-9C30-42CB4E7DF64D}"/>
              </a:ext>
            </a:extLst>
          </p:cNvPr>
          <p:cNvSpPr txBox="1"/>
          <p:nvPr/>
        </p:nvSpPr>
        <p:spPr>
          <a:xfrm rot="16200000">
            <a:off x="1670576" y="667396"/>
            <a:ext cx="553998" cy="18283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/>
              <a:t>On the move</a:t>
            </a:r>
            <a:endParaRPr lang="zh-CN" altLang="en-US" sz="2400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1AEFBBB-054E-4532-966A-38D5A3D9060A}"/>
              </a:ext>
            </a:extLst>
          </p:cNvPr>
          <p:cNvSpPr txBox="1"/>
          <p:nvPr/>
        </p:nvSpPr>
        <p:spPr>
          <a:xfrm rot="16200000">
            <a:off x="1349975" y="3161834"/>
            <a:ext cx="553998" cy="11871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/>
              <a:t>In home</a:t>
            </a:r>
            <a:endParaRPr lang="zh-CN" altLang="en-US" sz="2400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C82C935-8C3B-46F8-8A4B-278EE72DF5AB}"/>
              </a:ext>
            </a:extLst>
          </p:cNvPr>
          <p:cNvGrpSpPr/>
          <p:nvPr/>
        </p:nvGrpSpPr>
        <p:grpSpPr>
          <a:xfrm>
            <a:off x="6237418" y="1799383"/>
            <a:ext cx="4525755" cy="1560193"/>
            <a:chOff x="1070337" y="4476948"/>
            <a:chExt cx="4525755" cy="1560193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785FBDFD-E1DE-4B7B-9258-C80383A6F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0337" y="4476948"/>
              <a:ext cx="2291842" cy="1559951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F237F6CD-C49B-43EA-92E3-332708196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2179" y="4476948"/>
              <a:ext cx="2233913" cy="1560193"/>
            </a:xfrm>
            <a:prstGeom prst="rect">
              <a:avLst/>
            </a:prstGeom>
          </p:spPr>
        </p:pic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022AB5F8-3F7A-4C54-95AE-2BACF5425540}"/>
              </a:ext>
            </a:extLst>
          </p:cNvPr>
          <p:cNvSpPr txBox="1"/>
          <p:nvPr/>
        </p:nvSpPr>
        <p:spPr>
          <a:xfrm rot="16200000">
            <a:off x="6498375" y="970642"/>
            <a:ext cx="553998" cy="11551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/>
              <a:t>Hotspot</a:t>
            </a:r>
            <a:endParaRPr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6D4F460-04FB-4DEB-B4E3-2C3E501668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260" y="3984689"/>
            <a:ext cx="2461588" cy="1559951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56FF69BD-6213-4E1B-A9F0-37B2BC51C075}"/>
              </a:ext>
            </a:extLst>
          </p:cNvPr>
          <p:cNvSpPr txBox="1"/>
          <p:nvPr/>
        </p:nvSpPr>
        <p:spPr>
          <a:xfrm rot="16200000">
            <a:off x="7620822" y="2039711"/>
            <a:ext cx="553998" cy="34906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/>
              <a:t>Country side &amp; Rural area</a:t>
            </a:r>
            <a:endParaRPr lang="zh-CN" altLang="en-US" sz="24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2068C73-FA5B-4762-850C-75C587CCC5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7812" y="3984447"/>
            <a:ext cx="2400503" cy="156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1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507503-B466-4F4E-B4BE-993FF45D5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Use Cases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0F41A40-4F0F-4095-B2B6-73CACEFA5A6F}"/>
              </a:ext>
            </a:extLst>
          </p:cNvPr>
          <p:cNvSpPr/>
          <p:nvPr/>
        </p:nvSpPr>
        <p:spPr>
          <a:xfrm>
            <a:off x="6625016" y="4340173"/>
            <a:ext cx="1451355" cy="9487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Broadcasters</a:t>
            </a:r>
            <a:endParaRPr lang="zh-CN" altLang="en-US" dirty="0"/>
          </a:p>
        </p:txBody>
      </p:sp>
      <p:sp>
        <p:nvSpPr>
          <p:cNvPr id="14" name="云形 13">
            <a:extLst>
              <a:ext uri="{FF2B5EF4-FFF2-40B4-BE49-F238E27FC236}">
                <a16:creationId xmlns:a16="http://schemas.microsoft.com/office/drawing/2014/main" id="{0974B482-2E2D-4EF5-B2E4-239E33D9C1F6}"/>
              </a:ext>
            </a:extLst>
          </p:cNvPr>
          <p:cNvSpPr/>
          <p:nvPr/>
        </p:nvSpPr>
        <p:spPr>
          <a:xfrm>
            <a:off x="6361085" y="5287915"/>
            <a:ext cx="2392522" cy="76922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Broadcast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1AF6F21-6288-439F-A8FC-D52B71D679BC}"/>
              </a:ext>
            </a:extLst>
          </p:cNvPr>
          <p:cNvSpPr/>
          <p:nvPr/>
        </p:nvSpPr>
        <p:spPr>
          <a:xfrm>
            <a:off x="8227804" y="4340172"/>
            <a:ext cx="1182776" cy="94774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OTT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A18B753-6D6B-4D8B-BDA1-536329FA8921}"/>
              </a:ext>
            </a:extLst>
          </p:cNvPr>
          <p:cNvSpPr/>
          <p:nvPr/>
        </p:nvSpPr>
        <p:spPr>
          <a:xfrm>
            <a:off x="9562013" y="4340173"/>
            <a:ext cx="1128050" cy="94874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Mobile Operator</a:t>
            </a:r>
            <a:endParaRPr lang="zh-CN" altLang="en-US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0E18F1B0-93D6-4BDC-AAAF-FF1AC5096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6820" y="2301346"/>
            <a:ext cx="2264700" cy="155995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9421816-ACC1-49D8-9006-7DA2C3BEB3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765" y="2301347"/>
            <a:ext cx="2291842" cy="1559951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1BA3D26E-0265-449C-AD17-DC136562D577}"/>
              </a:ext>
            </a:extLst>
          </p:cNvPr>
          <p:cNvSpPr txBox="1"/>
          <p:nvPr/>
        </p:nvSpPr>
        <p:spPr>
          <a:xfrm rot="16200000">
            <a:off x="6817072" y="1031040"/>
            <a:ext cx="923330" cy="17306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/>
              <a:t>Remote live</a:t>
            </a:r>
            <a:r>
              <a:rPr lang="zh-CN" altLang="en-US" sz="2400" dirty="0"/>
              <a:t> </a:t>
            </a:r>
            <a:endParaRPr lang="en-US" altLang="zh-CN" sz="2400" dirty="0"/>
          </a:p>
          <a:p>
            <a:r>
              <a:rPr lang="en-US" altLang="zh-CN" sz="2400" dirty="0"/>
              <a:t>production</a:t>
            </a:r>
            <a:endParaRPr lang="zh-CN" altLang="en-US" sz="2400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52D42AA-F087-468E-9402-B2F0C14C3D4B}"/>
              </a:ext>
            </a:extLst>
          </p:cNvPr>
          <p:cNvGrpSpPr/>
          <p:nvPr/>
        </p:nvGrpSpPr>
        <p:grpSpPr>
          <a:xfrm>
            <a:off x="1020212" y="2319210"/>
            <a:ext cx="4812550" cy="3899036"/>
            <a:chOff x="6567065" y="998925"/>
            <a:chExt cx="4488780" cy="3060252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1BA2E9FA-1BB7-46A9-A282-667EEFD3E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24283" y="2549287"/>
              <a:ext cx="2231562" cy="1509890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764E9AA2-EE44-4A31-8329-BBE0B18CCF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90370" y="998925"/>
              <a:ext cx="2233913" cy="1549777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A972D25-19B6-42D1-B2D1-0BCD05278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7065" y="2548702"/>
              <a:ext cx="2257218" cy="1510475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96517C78-EF71-4569-A6D9-445B0B869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824283" y="998925"/>
              <a:ext cx="2231562" cy="1549777"/>
            </a:xfrm>
            <a:prstGeom prst="rect">
              <a:avLst/>
            </a:prstGeom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80C68F4B-EF35-40B8-A9F7-03630BF474E1}"/>
              </a:ext>
            </a:extLst>
          </p:cNvPr>
          <p:cNvSpPr txBox="1"/>
          <p:nvPr/>
        </p:nvSpPr>
        <p:spPr>
          <a:xfrm rot="16200000">
            <a:off x="8953761" y="1240096"/>
            <a:ext cx="923330" cy="142122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/>
              <a:t>Video </a:t>
            </a:r>
          </a:p>
          <a:p>
            <a:r>
              <a:rPr lang="en-US" altLang="zh-CN" sz="2400" dirty="0"/>
              <a:t>surveillant</a:t>
            </a:r>
            <a:endParaRPr lang="zh-CN" altLang="en-US" sz="24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CC9E79-D5BA-4982-AA2D-115BE6E2C9F5}"/>
              </a:ext>
            </a:extLst>
          </p:cNvPr>
          <p:cNvSpPr txBox="1"/>
          <p:nvPr/>
        </p:nvSpPr>
        <p:spPr>
          <a:xfrm rot="16200000">
            <a:off x="2455520" y="24354"/>
            <a:ext cx="923330" cy="37439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/>
              <a:t>Linear or on-demand video</a:t>
            </a:r>
          </a:p>
          <a:p>
            <a:r>
              <a:rPr lang="en-US" altLang="zh-CN" sz="2400" dirty="0"/>
              <a:t>over Mobile/TV set</a:t>
            </a:r>
            <a:endParaRPr lang="zh-CN" altLang="en-US" sz="24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530A03B-1017-4DE2-A761-EC407B191AF3}"/>
              </a:ext>
            </a:extLst>
          </p:cNvPr>
          <p:cNvSpPr txBox="1"/>
          <p:nvPr/>
        </p:nvSpPr>
        <p:spPr>
          <a:xfrm rot="16200000">
            <a:off x="1416850" y="5740198"/>
            <a:ext cx="553998" cy="14757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/>
              <a:t>Quiz show</a:t>
            </a:r>
            <a:endParaRPr lang="zh-CN" altLang="en-US" sz="2400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F972439-4478-4592-8952-2346E53283BC}"/>
              </a:ext>
            </a:extLst>
          </p:cNvPr>
          <p:cNvSpPr txBox="1"/>
          <p:nvPr/>
        </p:nvSpPr>
        <p:spPr>
          <a:xfrm rot="16200000">
            <a:off x="4174054" y="5375516"/>
            <a:ext cx="553998" cy="220509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/>
              <a:t>On-line gaming</a:t>
            </a:r>
            <a:endParaRPr lang="zh-CN" altLang="en-US" sz="2400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6BB1F34-59A3-4D7E-9F80-7DF4E937E65E}"/>
              </a:ext>
            </a:extLst>
          </p:cNvPr>
          <p:cNvSpPr txBox="1"/>
          <p:nvPr/>
        </p:nvSpPr>
        <p:spPr>
          <a:xfrm rot="16200000">
            <a:off x="8542193" y="4273000"/>
            <a:ext cx="553998" cy="4329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/>
              <a:t>Virtual &amp; Cooperated Operators</a:t>
            </a:r>
            <a:endParaRPr lang="zh-CN" altLang="en-US" sz="2400" dirty="0"/>
          </a:p>
        </p:txBody>
      </p:sp>
      <p:sp>
        <p:nvSpPr>
          <p:cNvPr id="23" name="云形 22">
            <a:extLst>
              <a:ext uri="{FF2B5EF4-FFF2-40B4-BE49-F238E27FC236}">
                <a16:creationId xmlns:a16="http://schemas.microsoft.com/office/drawing/2014/main" id="{DD28A2F2-41BA-4649-9C0C-8D6FA9655074}"/>
              </a:ext>
            </a:extLst>
          </p:cNvPr>
          <p:cNvSpPr/>
          <p:nvPr/>
        </p:nvSpPr>
        <p:spPr>
          <a:xfrm>
            <a:off x="8993688" y="5288919"/>
            <a:ext cx="2264700" cy="769221"/>
          </a:xfrm>
          <a:prstGeom prst="cloud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Mobile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1082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F3F06E15-E915-4B2C-A06E-A06B5AA1A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426" y="4343906"/>
            <a:ext cx="874184" cy="624417"/>
          </a:xfrm>
          <a:prstGeom prst="rect">
            <a:avLst/>
          </a:prstGeom>
        </p:spPr>
      </p:pic>
      <p:sp>
        <p:nvSpPr>
          <p:cNvPr id="5" name="标题 4">
            <a:extLst>
              <a:ext uri="{FF2B5EF4-FFF2-40B4-BE49-F238E27FC236}">
                <a16:creationId xmlns:a16="http://schemas.microsoft.com/office/drawing/2014/main" id="{EA790171-1833-4746-B792-D22A2D7C9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78" y="199931"/>
            <a:ext cx="10768689" cy="1325563"/>
          </a:xfrm>
        </p:spPr>
        <p:txBody>
          <a:bodyPr/>
          <a:lstStyle/>
          <a:p>
            <a:r>
              <a:rPr lang="en-US" altLang="zh-CN" dirty="0"/>
              <a:t>AIB Architecture - Endorse 3GPP</a:t>
            </a:r>
            <a:endParaRPr lang="zh-CN" altLang="en-US" dirty="0"/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A6333905-0792-449A-B1E0-BDC1F816B4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34270" y="1401238"/>
            <a:ext cx="8037093" cy="301863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6F2143B-1354-4831-A6DA-F37CCED542E4}"/>
              </a:ext>
            </a:extLst>
          </p:cNvPr>
          <p:cNvSpPr txBox="1"/>
          <p:nvPr/>
        </p:nvSpPr>
        <p:spPr>
          <a:xfrm>
            <a:off x="3129186" y="4651683"/>
            <a:ext cx="44808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Access Network: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Dynamic Radio Resource Management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Flexible DL/UL resource allocation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Traffic switch between P2P and P2M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Mobility Support</a:t>
            </a:r>
            <a:endParaRPr lang="zh-CN" altLang="en-US" sz="20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AC97D9-DE11-4E8C-96DC-2C26F3794F93}"/>
              </a:ext>
            </a:extLst>
          </p:cNvPr>
          <p:cNvSpPr txBox="1"/>
          <p:nvPr/>
        </p:nvSpPr>
        <p:spPr>
          <a:xfrm>
            <a:off x="7629042" y="4651683"/>
            <a:ext cx="3019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Transport Network: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Shared network based on NFV and Slicing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CP-DP separation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9884BF-7696-4B75-9F55-EC867C94C786}"/>
              </a:ext>
            </a:extLst>
          </p:cNvPr>
          <p:cNvSpPr txBox="1"/>
          <p:nvPr/>
        </p:nvSpPr>
        <p:spPr>
          <a:xfrm>
            <a:off x="9461844" y="1203607"/>
            <a:ext cx="27301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AI &amp; Big data:</a:t>
            </a:r>
          </a:p>
          <a:p>
            <a:r>
              <a:rPr lang="en-US" altLang="zh-CN" sz="2000" dirty="0"/>
              <a:t>Computing, Storage and Communication information of Terminal, Network and Service Platform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98DB72-092A-4DC3-813E-92F155F7F753}"/>
              </a:ext>
            </a:extLst>
          </p:cNvPr>
          <p:cNvSpPr txBox="1"/>
          <p:nvPr/>
        </p:nvSpPr>
        <p:spPr>
          <a:xfrm>
            <a:off x="7033237" y="3826070"/>
            <a:ext cx="115355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IP Network</a:t>
            </a:r>
            <a:endParaRPr lang="zh-CN" altLang="en-US" sz="16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2B2B2E-A121-4482-B094-0A6E3DAF455F}"/>
              </a:ext>
            </a:extLst>
          </p:cNvPr>
          <p:cNvSpPr txBox="1"/>
          <p:nvPr/>
        </p:nvSpPr>
        <p:spPr>
          <a:xfrm>
            <a:off x="8827413" y="3591395"/>
            <a:ext cx="1435074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Broadcast</a:t>
            </a:r>
          </a:p>
          <a:p>
            <a:r>
              <a:rPr lang="en-US" altLang="zh-CN" dirty="0"/>
              <a:t> Frontend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25517A6-2DE5-42B6-95DD-5B426682EEE0}"/>
              </a:ext>
            </a:extLst>
          </p:cNvPr>
          <p:cNvSpPr txBox="1"/>
          <p:nvPr/>
        </p:nvSpPr>
        <p:spPr>
          <a:xfrm>
            <a:off x="5286747" y="3065882"/>
            <a:ext cx="4279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Coding &amp; Protocols: </a:t>
            </a:r>
            <a:r>
              <a:rPr lang="en-US" altLang="zh-CN" sz="2000" dirty="0"/>
              <a:t>IP technology</a:t>
            </a:r>
          </a:p>
        </p:txBody>
      </p:sp>
      <p:sp>
        <p:nvSpPr>
          <p:cNvPr id="4" name="标注: 右箭头 3">
            <a:extLst>
              <a:ext uri="{FF2B5EF4-FFF2-40B4-BE49-F238E27FC236}">
                <a16:creationId xmlns:a16="http://schemas.microsoft.com/office/drawing/2014/main" id="{A2943FE7-8BD7-48FD-A38A-D21857890EF5}"/>
              </a:ext>
            </a:extLst>
          </p:cNvPr>
          <p:cNvSpPr/>
          <p:nvPr/>
        </p:nvSpPr>
        <p:spPr>
          <a:xfrm>
            <a:off x="0" y="1308084"/>
            <a:ext cx="2846518" cy="1757798"/>
          </a:xfrm>
          <a:prstGeom prst="rightArrowCallout">
            <a:avLst>
              <a:gd name="adj1" fmla="val 23748"/>
              <a:gd name="adj2" fmla="val 25000"/>
              <a:gd name="adj3" fmla="val 25000"/>
              <a:gd name="adj4" fmla="val 7500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Smart – Service, traffic &amp; resource management</a:t>
            </a:r>
            <a:endParaRPr lang="zh-CN" altLang="en-US" sz="2400" b="1" dirty="0"/>
          </a:p>
          <a:p>
            <a:pPr algn="ctr"/>
            <a:endParaRPr lang="zh-CN" altLang="en-US" dirty="0"/>
          </a:p>
        </p:txBody>
      </p:sp>
      <p:sp>
        <p:nvSpPr>
          <p:cNvPr id="15" name="标注: 右箭头 14">
            <a:extLst>
              <a:ext uri="{FF2B5EF4-FFF2-40B4-BE49-F238E27FC236}">
                <a16:creationId xmlns:a16="http://schemas.microsoft.com/office/drawing/2014/main" id="{A5B2844A-AF54-4014-9F97-8B7113E6C2C9}"/>
              </a:ext>
            </a:extLst>
          </p:cNvPr>
          <p:cNvSpPr/>
          <p:nvPr/>
        </p:nvSpPr>
        <p:spPr>
          <a:xfrm>
            <a:off x="0" y="3159036"/>
            <a:ext cx="2846518" cy="1757798"/>
          </a:xfrm>
          <a:prstGeom prst="rightArrowCallout">
            <a:avLst>
              <a:gd name="adj1" fmla="val 23748"/>
              <a:gd name="adj2" fmla="val 25000"/>
              <a:gd name="adj3" fmla="val 25000"/>
              <a:gd name="adj4" fmla="val 7500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Converge – HPHT &amp; LPLT, Mobile &amp; Broadcast </a:t>
            </a:r>
            <a:endParaRPr lang="zh-CN" altLang="en-US" sz="2400" b="1" dirty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982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id="{7B39B467-8B8F-415E-BF84-F1E49CCCD2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983" y="3341034"/>
            <a:ext cx="655820" cy="800100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EDC08D63-A9F8-4047-A88F-0BB5FDC3E9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351" y="2798952"/>
            <a:ext cx="1422386" cy="1506019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3B179E14-3D75-40BB-87D2-3336E4B747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599" y="4938981"/>
            <a:ext cx="388319" cy="827151"/>
          </a:xfrm>
          <a:prstGeom prst="rect">
            <a:avLst/>
          </a:prstGeom>
        </p:spPr>
      </p:pic>
      <p:sp>
        <p:nvSpPr>
          <p:cNvPr id="88" name="文本框 87">
            <a:extLst>
              <a:ext uri="{FF2B5EF4-FFF2-40B4-BE49-F238E27FC236}">
                <a16:creationId xmlns:a16="http://schemas.microsoft.com/office/drawing/2014/main" id="{49440F98-2D20-4AE7-9C40-8AAB83231786}"/>
              </a:ext>
            </a:extLst>
          </p:cNvPr>
          <p:cNvSpPr txBox="1"/>
          <p:nvPr/>
        </p:nvSpPr>
        <p:spPr>
          <a:xfrm>
            <a:off x="4537669" y="4381114"/>
            <a:ext cx="14223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HPHT BROCAST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8124F7B8-5B93-4136-BA0F-03F97AA42C19}"/>
              </a:ext>
            </a:extLst>
          </p:cNvPr>
          <p:cNvSpPr txBox="1"/>
          <p:nvPr/>
        </p:nvSpPr>
        <p:spPr>
          <a:xfrm>
            <a:off x="1273528" y="4246855"/>
            <a:ext cx="942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LTE RAN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0" name="图片 89">
            <a:extLst>
              <a:ext uri="{FF2B5EF4-FFF2-40B4-BE49-F238E27FC236}">
                <a16:creationId xmlns:a16="http://schemas.microsoft.com/office/drawing/2014/main" id="{3ADF4184-0135-4F15-85C5-25D1C89041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58960"/>
            <a:ext cx="1544100" cy="892683"/>
          </a:xfrm>
          <a:prstGeom prst="rect">
            <a:avLst/>
          </a:prstGeom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32B9A944-8CEF-4096-AA0B-F30151BD74FC}"/>
              </a:ext>
            </a:extLst>
          </p:cNvPr>
          <p:cNvSpPr txBox="1"/>
          <p:nvPr/>
        </p:nvSpPr>
        <p:spPr>
          <a:xfrm>
            <a:off x="1250576" y="1749513"/>
            <a:ext cx="7193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EPC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C431FCE2-9ABE-47C7-AA66-671DD553B2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501" y="1458961"/>
            <a:ext cx="1544100" cy="892683"/>
          </a:xfrm>
          <a:prstGeom prst="rect">
            <a:avLst/>
          </a:prstGeom>
        </p:spPr>
      </p:pic>
      <p:sp>
        <p:nvSpPr>
          <p:cNvPr id="93" name="文本框 92">
            <a:extLst>
              <a:ext uri="{FF2B5EF4-FFF2-40B4-BE49-F238E27FC236}">
                <a16:creationId xmlns:a16="http://schemas.microsoft.com/office/drawing/2014/main" id="{F59AEE4D-A0EF-4970-85B4-744C30F3D8EC}"/>
              </a:ext>
            </a:extLst>
          </p:cNvPr>
          <p:cNvSpPr txBox="1"/>
          <p:nvPr/>
        </p:nvSpPr>
        <p:spPr>
          <a:xfrm>
            <a:off x="2803689" y="1749513"/>
            <a:ext cx="1131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 CORE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4" name="图片 93">
            <a:extLst>
              <a:ext uri="{FF2B5EF4-FFF2-40B4-BE49-F238E27FC236}">
                <a16:creationId xmlns:a16="http://schemas.microsoft.com/office/drawing/2014/main" id="{DB7D7C13-119E-401C-8DA2-74F6F3BE72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779" y="3313631"/>
            <a:ext cx="655820" cy="800100"/>
          </a:xfrm>
          <a:prstGeom prst="rect">
            <a:avLst/>
          </a:prstGeom>
        </p:spPr>
      </p:pic>
      <p:sp>
        <p:nvSpPr>
          <p:cNvPr id="95" name="文本框 94">
            <a:extLst>
              <a:ext uri="{FF2B5EF4-FFF2-40B4-BE49-F238E27FC236}">
                <a16:creationId xmlns:a16="http://schemas.microsoft.com/office/drawing/2014/main" id="{17C07D9E-2DB3-40DF-AAB6-BAFDAFA2815B}"/>
              </a:ext>
            </a:extLst>
          </p:cNvPr>
          <p:cNvSpPr txBox="1"/>
          <p:nvPr/>
        </p:nvSpPr>
        <p:spPr>
          <a:xfrm>
            <a:off x="3464192" y="4127256"/>
            <a:ext cx="942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 RAN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B2E6945B-2FDA-4FF1-A080-E8D2D85A23B0}"/>
              </a:ext>
            </a:extLst>
          </p:cNvPr>
          <p:cNvCxnSpPr>
            <a:cxnSpLocks/>
          </p:cNvCxnSpPr>
          <p:nvPr/>
        </p:nvCxnSpPr>
        <p:spPr>
          <a:xfrm flipH="1">
            <a:off x="3239731" y="2278966"/>
            <a:ext cx="31846" cy="10211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1922314E-F9F3-4D6E-BD76-62384EDB8996}"/>
              </a:ext>
            </a:extLst>
          </p:cNvPr>
          <p:cNvCxnSpPr>
            <a:cxnSpLocks/>
          </p:cNvCxnSpPr>
          <p:nvPr/>
        </p:nvCxnSpPr>
        <p:spPr>
          <a:xfrm>
            <a:off x="3527646" y="2337874"/>
            <a:ext cx="16913" cy="962232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902CAE0A-CEBC-4CB4-83B9-B232F88C8EDF}"/>
              </a:ext>
            </a:extLst>
          </p:cNvPr>
          <p:cNvCxnSpPr>
            <a:cxnSpLocks/>
          </p:cNvCxnSpPr>
          <p:nvPr/>
        </p:nvCxnSpPr>
        <p:spPr>
          <a:xfrm>
            <a:off x="3226995" y="4113731"/>
            <a:ext cx="12735" cy="8252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1D1D1708-449A-4313-A26B-4C2AF5591C5A}"/>
              </a:ext>
            </a:extLst>
          </p:cNvPr>
          <p:cNvCxnSpPr>
            <a:cxnSpLocks/>
          </p:cNvCxnSpPr>
          <p:nvPr/>
        </p:nvCxnSpPr>
        <p:spPr>
          <a:xfrm>
            <a:off x="3515417" y="4100248"/>
            <a:ext cx="29216" cy="838733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63965CAF-8FBF-4E2D-AA2A-E0536DA4BB2A}"/>
              </a:ext>
            </a:extLst>
          </p:cNvPr>
          <p:cNvCxnSpPr>
            <a:cxnSpLocks/>
          </p:cNvCxnSpPr>
          <p:nvPr/>
        </p:nvCxnSpPr>
        <p:spPr>
          <a:xfrm flipH="1">
            <a:off x="2073223" y="3741084"/>
            <a:ext cx="8325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C7FFA1B8-D9AB-4650-9D01-BD6ED5BCF1EE}"/>
              </a:ext>
            </a:extLst>
          </p:cNvPr>
          <p:cNvCxnSpPr>
            <a:cxnSpLocks/>
          </p:cNvCxnSpPr>
          <p:nvPr/>
        </p:nvCxnSpPr>
        <p:spPr>
          <a:xfrm>
            <a:off x="2020436" y="4141134"/>
            <a:ext cx="1179163" cy="76792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2F84DA85-EFC0-4EF9-BE1C-0A76B1975BF4}"/>
              </a:ext>
            </a:extLst>
          </p:cNvPr>
          <p:cNvCxnSpPr>
            <a:cxnSpLocks/>
          </p:cNvCxnSpPr>
          <p:nvPr/>
        </p:nvCxnSpPr>
        <p:spPr>
          <a:xfrm>
            <a:off x="3935413" y="2146057"/>
            <a:ext cx="827339" cy="747423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98DA7D6E-AFD7-48D5-A620-5845C309954A}"/>
              </a:ext>
            </a:extLst>
          </p:cNvPr>
          <p:cNvCxnSpPr>
            <a:cxnSpLocks/>
          </p:cNvCxnSpPr>
          <p:nvPr/>
        </p:nvCxnSpPr>
        <p:spPr>
          <a:xfrm flipH="1">
            <a:off x="3587920" y="4044690"/>
            <a:ext cx="1174832" cy="894291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同心圆 80">
            <a:extLst>
              <a:ext uri="{FF2B5EF4-FFF2-40B4-BE49-F238E27FC236}">
                <a16:creationId xmlns:a16="http://schemas.microsoft.com/office/drawing/2014/main" id="{80BB79B7-BF46-46CB-ACE4-A07741ED3504}"/>
              </a:ext>
            </a:extLst>
          </p:cNvPr>
          <p:cNvSpPr/>
          <p:nvPr/>
        </p:nvSpPr>
        <p:spPr>
          <a:xfrm>
            <a:off x="1057161" y="5485796"/>
            <a:ext cx="856056" cy="832513"/>
          </a:xfrm>
          <a:prstGeom prst="donut">
            <a:avLst>
              <a:gd name="adj" fmla="val 176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4+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9" name="图片 128">
            <a:extLst>
              <a:ext uri="{FF2B5EF4-FFF2-40B4-BE49-F238E27FC236}">
                <a16:creationId xmlns:a16="http://schemas.microsoft.com/office/drawing/2014/main" id="{4286C6A4-2561-4B3C-B566-5C7512C5AA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357" y="3282918"/>
            <a:ext cx="655820" cy="800100"/>
          </a:xfrm>
          <a:prstGeom prst="rect">
            <a:avLst/>
          </a:prstGeom>
        </p:spPr>
      </p:pic>
      <p:pic>
        <p:nvPicPr>
          <p:cNvPr id="130" name="图片 129">
            <a:extLst>
              <a:ext uri="{FF2B5EF4-FFF2-40B4-BE49-F238E27FC236}">
                <a16:creationId xmlns:a16="http://schemas.microsoft.com/office/drawing/2014/main" id="{DA3DAE33-1A79-4960-A78D-D050A22B11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725" y="2740836"/>
            <a:ext cx="1422386" cy="1506019"/>
          </a:xfrm>
          <a:prstGeom prst="rect">
            <a:avLst/>
          </a:prstGeom>
        </p:spPr>
      </p:pic>
      <p:pic>
        <p:nvPicPr>
          <p:cNvPr id="131" name="图片 130">
            <a:extLst>
              <a:ext uri="{FF2B5EF4-FFF2-40B4-BE49-F238E27FC236}">
                <a16:creationId xmlns:a16="http://schemas.microsoft.com/office/drawing/2014/main" id="{2326631F-F052-494B-8E4B-BEABA05469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973" y="4880865"/>
            <a:ext cx="388319" cy="827151"/>
          </a:xfrm>
          <a:prstGeom prst="rect">
            <a:avLst/>
          </a:prstGeom>
        </p:spPr>
      </p:pic>
      <p:sp>
        <p:nvSpPr>
          <p:cNvPr id="132" name="文本框 131">
            <a:extLst>
              <a:ext uri="{FF2B5EF4-FFF2-40B4-BE49-F238E27FC236}">
                <a16:creationId xmlns:a16="http://schemas.microsoft.com/office/drawing/2014/main" id="{E7892437-7E47-4184-8D9A-266BECEB1322}"/>
              </a:ext>
            </a:extLst>
          </p:cNvPr>
          <p:cNvSpPr txBox="1"/>
          <p:nvPr/>
        </p:nvSpPr>
        <p:spPr>
          <a:xfrm>
            <a:off x="10338043" y="4322998"/>
            <a:ext cx="14223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HPHT BROCAST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D0FF0BD-78BF-4A61-BEA1-45460E3EE8A9}"/>
              </a:ext>
            </a:extLst>
          </p:cNvPr>
          <p:cNvSpPr txBox="1"/>
          <p:nvPr/>
        </p:nvSpPr>
        <p:spPr>
          <a:xfrm>
            <a:off x="7073902" y="4188739"/>
            <a:ext cx="942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LTE RAN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4" name="图片 133">
            <a:extLst>
              <a:ext uri="{FF2B5EF4-FFF2-40B4-BE49-F238E27FC236}">
                <a16:creationId xmlns:a16="http://schemas.microsoft.com/office/drawing/2014/main" id="{8CA8A82B-3F4A-47A8-9129-7961EFB798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574" y="1400844"/>
            <a:ext cx="1544100" cy="892683"/>
          </a:xfrm>
          <a:prstGeom prst="rect">
            <a:avLst/>
          </a:prstGeom>
        </p:spPr>
      </p:pic>
      <p:sp>
        <p:nvSpPr>
          <p:cNvPr id="135" name="文本框 134">
            <a:extLst>
              <a:ext uri="{FF2B5EF4-FFF2-40B4-BE49-F238E27FC236}">
                <a16:creationId xmlns:a16="http://schemas.microsoft.com/office/drawing/2014/main" id="{2F436704-BD69-44D6-A00E-2DBD1D22462F}"/>
              </a:ext>
            </a:extLst>
          </p:cNvPr>
          <p:cNvSpPr txBox="1"/>
          <p:nvPr/>
        </p:nvSpPr>
        <p:spPr>
          <a:xfrm>
            <a:off x="7050950" y="1691397"/>
            <a:ext cx="7193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EPC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图片 135">
            <a:extLst>
              <a:ext uri="{FF2B5EF4-FFF2-40B4-BE49-F238E27FC236}">
                <a16:creationId xmlns:a16="http://schemas.microsoft.com/office/drawing/2014/main" id="{58BCE663-6E22-43CF-BAE1-FD61A66C28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75" y="1400845"/>
            <a:ext cx="1544100" cy="892683"/>
          </a:xfrm>
          <a:prstGeom prst="rect">
            <a:avLst/>
          </a:prstGeom>
        </p:spPr>
      </p:pic>
      <p:sp>
        <p:nvSpPr>
          <p:cNvPr id="137" name="文本框 136">
            <a:extLst>
              <a:ext uri="{FF2B5EF4-FFF2-40B4-BE49-F238E27FC236}">
                <a16:creationId xmlns:a16="http://schemas.microsoft.com/office/drawing/2014/main" id="{9F5C4F6B-7B2C-494F-A8B8-E9DE81C980A6}"/>
              </a:ext>
            </a:extLst>
          </p:cNvPr>
          <p:cNvSpPr txBox="1"/>
          <p:nvPr/>
        </p:nvSpPr>
        <p:spPr>
          <a:xfrm>
            <a:off x="8604063" y="1691397"/>
            <a:ext cx="1131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 CORE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8" name="图片 137">
            <a:extLst>
              <a:ext uri="{FF2B5EF4-FFF2-40B4-BE49-F238E27FC236}">
                <a16:creationId xmlns:a16="http://schemas.microsoft.com/office/drawing/2014/main" id="{6FA55971-2B06-4B9B-AF7C-46ECB50587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153" y="3255515"/>
            <a:ext cx="655820" cy="800100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id="{BE3B42B4-690B-49EF-99A8-AA1BABB28DF2}"/>
              </a:ext>
            </a:extLst>
          </p:cNvPr>
          <p:cNvSpPr txBox="1"/>
          <p:nvPr/>
        </p:nvSpPr>
        <p:spPr>
          <a:xfrm>
            <a:off x="9264566" y="4069140"/>
            <a:ext cx="942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 RAN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9BC55BEE-FEF2-4FE8-9B6B-C7ADBA97248E}"/>
              </a:ext>
            </a:extLst>
          </p:cNvPr>
          <p:cNvCxnSpPr>
            <a:cxnSpLocks/>
          </p:cNvCxnSpPr>
          <p:nvPr/>
        </p:nvCxnSpPr>
        <p:spPr>
          <a:xfrm flipH="1">
            <a:off x="9040105" y="2220850"/>
            <a:ext cx="31846" cy="10211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id="{4B88BD20-C1CC-4742-ADD8-A27A97D5BE3E}"/>
              </a:ext>
            </a:extLst>
          </p:cNvPr>
          <p:cNvCxnSpPr>
            <a:cxnSpLocks/>
          </p:cNvCxnSpPr>
          <p:nvPr/>
        </p:nvCxnSpPr>
        <p:spPr>
          <a:xfrm>
            <a:off x="9328020" y="2279758"/>
            <a:ext cx="16913" cy="962232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id="{3158578A-FC85-4CC2-A592-A8FCA72103ED}"/>
              </a:ext>
            </a:extLst>
          </p:cNvPr>
          <p:cNvCxnSpPr>
            <a:cxnSpLocks/>
          </p:cNvCxnSpPr>
          <p:nvPr/>
        </p:nvCxnSpPr>
        <p:spPr>
          <a:xfrm>
            <a:off x="9027369" y="4055615"/>
            <a:ext cx="12735" cy="8252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FDB3CAE1-80EF-4316-A75D-91661162B3DF}"/>
              </a:ext>
            </a:extLst>
          </p:cNvPr>
          <p:cNvCxnSpPr>
            <a:cxnSpLocks/>
          </p:cNvCxnSpPr>
          <p:nvPr/>
        </p:nvCxnSpPr>
        <p:spPr>
          <a:xfrm>
            <a:off x="9315791" y="4042132"/>
            <a:ext cx="29216" cy="838733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78E809E7-3C54-4499-B586-BD0CE62B6B0B}"/>
              </a:ext>
            </a:extLst>
          </p:cNvPr>
          <p:cNvCxnSpPr>
            <a:cxnSpLocks/>
          </p:cNvCxnSpPr>
          <p:nvPr/>
        </p:nvCxnSpPr>
        <p:spPr>
          <a:xfrm flipH="1">
            <a:off x="7681371" y="2220850"/>
            <a:ext cx="922692" cy="100594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E2B64CF9-4533-4B0E-A6CB-5929E2315505}"/>
              </a:ext>
            </a:extLst>
          </p:cNvPr>
          <p:cNvCxnSpPr>
            <a:cxnSpLocks/>
          </p:cNvCxnSpPr>
          <p:nvPr/>
        </p:nvCxnSpPr>
        <p:spPr>
          <a:xfrm>
            <a:off x="7820810" y="4083018"/>
            <a:ext cx="1179163" cy="76792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id="{3669F3E3-C097-4CD2-ADFB-A8974FE2B5F6}"/>
              </a:ext>
            </a:extLst>
          </p:cNvPr>
          <p:cNvCxnSpPr>
            <a:cxnSpLocks/>
          </p:cNvCxnSpPr>
          <p:nvPr/>
        </p:nvCxnSpPr>
        <p:spPr>
          <a:xfrm>
            <a:off x="9735787" y="2087941"/>
            <a:ext cx="827339" cy="747423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id="{91ED56BD-B358-46DC-AE07-91828F966903}"/>
              </a:ext>
            </a:extLst>
          </p:cNvPr>
          <p:cNvCxnSpPr>
            <a:cxnSpLocks/>
          </p:cNvCxnSpPr>
          <p:nvPr/>
        </p:nvCxnSpPr>
        <p:spPr>
          <a:xfrm flipH="1">
            <a:off x="9388294" y="3986574"/>
            <a:ext cx="1174832" cy="894291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同心圆 80">
            <a:extLst>
              <a:ext uri="{FF2B5EF4-FFF2-40B4-BE49-F238E27FC236}">
                <a16:creationId xmlns:a16="http://schemas.microsoft.com/office/drawing/2014/main" id="{267BA6F1-5384-476F-B364-BCF5D6C8B76D}"/>
              </a:ext>
            </a:extLst>
          </p:cNvPr>
          <p:cNvSpPr/>
          <p:nvPr/>
        </p:nvSpPr>
        <p:spPr>
          <a:xfrm>
            <a:off x="6857534" y="5427680"/>
            <a:ext cx="912763" cy="890629"/>
          </a:xfrm>
          <a:prstGeom prst="donut">
            <a:avLst>
              <a:gd name="adj" fmla="val 176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4a+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3">
            <a:extLst>
              <a:ext uri="{FF2B5EF4-FFF2-40B4-BE49-F238E27FC236}">
                <a16:creationId xmlns:a16="http://schemas.microsoft.com/office/drawing/2014/main" id="{9A2CE80E-E3AF-4A69-ABAD-57193662A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Evolution Path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837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6B9FF0D-AAF3-4FDA-BC14-7442FD48A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 in RAN#80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A59D49-8EEC-4A66-8DAD-C90A4153AB2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Terrestrial Broadcast (LTE, WID)</a:t>
            </a:r>
          </a:p>
          <a:p>
            <a:pPr lvl="1"/>
            <a:r>
              <a:rPr lang="en-US" altLang="zh-CN" dirty="0"/>
              <a:t>Broadcast only</a:t>
            </a:r>
          </a:p>
          <a:p>
            <a:pPr lvl="1"/>
            <a:r>
              <a:rPr lang="en-US" altLang="zh-CN" dirty="0"/>
              <a:t>DL-only</a:t>
            </a:r>
          </a:p>
          <a:p>
            <a:pPr lvl="1"/>
            <a:r>
              <a:rPr lang="en-US" altLang="zh-CN" dirty="0"/>
              <a:t>Large &amp; static transmission areas</a:t>
            </a:r>
          </a:p>
          <a:p>
            <a:pPr lvl="1"/>
            <a:r>
              <a:rPr lang="en-US" altLang="zh-CN" dirty="0"/>
              <a:t>Fixed &amp; Mobile reception </a:t>
            </a:r>
          </a:p>
          <a:p>
            <a:pPr lvl="1"/>
            <a:r>
              <a:rPr lang="en-US" altLang="zh-CN" dirty="0"/>
              <a:t>Deployment scenario: Option4/4a (This station will be connected to 5GC as secondary station to provide broadcast only service)</a:t>
            </a:r>
          </a:p>
          <a:p>
            <a:pPr lvl="1"/>
            <a:r>
              <a:rPr lang="en-US" altLang="zh-CN" dirty="0"/>
              <a:t>Nationwide to large number of cells</a:t>
            </a:r>
          </a:p>
          <a:p>
            <a:pPr lvl="1"/>
            <a:r>
              <a:rPr lang="en-US" altLang="zh-CN" dirty="0"/>
              <a:t>Requires a standardized “coordinator” across cells</a:t>
            </a:r>
          </a:p>
          <a:p>
            <a:pPr lvl="1"/>
            <a:r>
              <a:rPr lang="en-US" altLang="zh-CN" dirty="0"/>
              <a:t>Meet 5G requirements from TR 38.913, Clause 9.1</a:t>
            </a:r>
          </a:p>
          <a:p>
            <a:pPr lvl="1"/>
            <a:r>
              <a:rPr lang="en-US" altLang="zh-CN" dirty="0"/>
              <a:t>Additional requirements from TR 22.261 if needed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A085C0B8-00B1-4DAF-A203-2B31DE6B3E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Mixed Mode Multicasting (NR, SID)</a:t>
            </a:r>
          </a:p>
          <a:p>
            <a:pPr lvl="1"/>
            <a:r>
              <a:rPr lang="en-US" altLang="zh-CN" dirty="0"/>
              <a:t>Switched broadcast/unicast</a:t>
            </a:r>
          </a:p>
          <a:p>
            <a:pPr lvl="1"/>
            <a:r>
              <a:rPr lang="en-US" altLang="zh-CN" dirty="0"/>
              <a:t>Potentially mixed DL &amp; UL (may DL-only with indispensable UL PHY control signal) </a:t>
            </a:r>
          </a:p>
          <a:p>
            <a:pPr lvl="1"/>
            <a:r>
              <a:rPr lang="en-US" altLang="zh-CN" dirty="0"/>
              <a:t>Moderate &amp; dynamically configured transmission areas</a:t>
            </a:r>
          </a:p>
          <a:p>
            <a:pPr lvl="1"/>
            <a:r>
              <a:rPr lang="en-US" altLang="zh-CN" dirty="0"/>
              <a:t>Small scale SFN to one cell</a:t>
            </a:r>
          </a:p>
          <a:p>
            <a:pPr lvl="1"/>
            <a:r>
              <a:rPr lang="en-US" altLang="zh-CN" dirty="0"/>
              <a:t>Deployment scenario: Option4/4a (This station can be connected to 5GC as master </a:t>
            </a:r>
            <a:r>
              <a:rPr lang="en-US" altLang="zh-CN" dirty="0" err="1"/>
              <a:t>gNB</a:t>
            </a:r>
            <a:r>
              <a:rPr lang="en-US" altLang="zh-CN" dirty="0"/>
              <a:t> or secondary </a:t>
            </a:r>
            <a:r>
              <a:rPr lang="en-US" altLang="zh-CN" dirty="0" err="1"/>
              <a:t>gNB</a:t>
            </a:r>
            <a:r>
              <a:rPr lang="en-US" altLang="zh-CN" dirty="0"/>
              <a:t>)</a:t>
            </a:r>
          </a:p>
          <a:p>
            <a:pPr lvl="1"/>
            <a:r>
              <a:rPr lang="en-US" altLang="zh-CN" dirty="0"/>
              <a:t>Mixed mode should have high commonality with unicast</a:t>
            </a:r>
          </a:p>
          <a:p>
            <a:pPr lvl="1"/>
            <a:r>
              <a:rPr lang="en-US" altLang="zh-CN" dirty="0"/>
              <a:t>Common physical layer design (but flexible) to accommodate for different types of broadcast (e.g. from </a:t>
            </a:r>
            <a:r>
              <a:rPr lang="en-US" altLang="zh-CN" dirty="0" err="1"/>
              <a:t>from</a:t>
            </a:r>
            <a:r>
              <a:rPr lang="en-US" altLang="zh-CN" dirty="0"/>
              <a:t> single cell to moderately large area SFN transmission) </a:t>
            </a:r>
          </a:p>
          <a:p>
            <a:pPr lvl="1"/>
            <a:r>
              <a:rPr lang="en-US" altLang="zh-CN" dirty="0"/>
              <a:t>Mixed mode multicasting should keep in mind use cases such as IOT and V2X</a:t>
            </a:r>
          </a:p>
          <a:p>
            <a:pPr lvl="1"/>
            <a:r>
              <a:rPr lang="en-US" altLang="zh-CN" dirty="0"/>
              <a:t>Mobile reception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5499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D13433E4-43DD-40C2-AB3C-4202AD5E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B6E62B1-AA88-4D79-A0CF-D3787A8E82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Support “Terrestrial Broadcast (LTE, WID)” proposal</a:t>
            </a:r>
          </a:p>
          <a:p>
            <a:endParaRPr lang="en-US" altLang="zh-CN" dirty="0"/>
          </a:p>
          <a:p>
            <a:r>
              <a:rPr lang="en-US" altLang="zh-CN" dirty="0"/>
              <a:t>Support “Mixed Mode Multicasting (NR, SID)” proposal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4756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613</Words>
  <Application>Microsoft Office PowerPoint</Application>
  <PresentationFormat>宽屏</PresentationFormat>
  <Paragraphs>115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等线 Light</vt:lpstr>
      <vt:lpstr>宋体</vt:lpstr>
      <vt:lpstr>微软雅黑</vt:lpstr>
      <vt:lpstr>Arial</vt:lpstr>
      <vt:lpstr>Calibri</vt:lpstr>
      <vt:lpstr>Wingdings</vt:lpstr>
      <vt:lpstr>Office 主题​​</vt:lpstr>
      <vt:lpstr>Motivation for SID proposal for 5G Multicast and Broadcast</vt:lpstr>
      <vt:lpstr>Motivation</vt:lpstr>
      <vt:lpstr>PowerPoint 演示文稿</vt:lpstr>
      <vt:lpstr>Scenarios</vt:lpstr>
      <vt:lpstr>Use Cases</vt:lpstr>
      <vt:lpstr>AIB Architecture - Endorse 3GPP</vt:lpstr>
      <vt:lpstr>Evolution Path</vt:lpstr>
      <vt:lpstr>Proposals in RAN#80</vt:lpstr>
      <vt:lpstr>Conclusion</vt:lpstr>
      <vt:lpstr>Background - CMMB</vt:lpstr>
      <vt:lpstr>Background - NGB-W</vt:lpstr>
      <vt:lpstr>Background - Reasoning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基本点</dc:title>
  <dc:creator>Zhang Sakas</dc:creator>
  <cp:lastModifiedBy>Zhang Sakas</cp:lastModifiedBy>
  <cp:revision>29</cp:revision>
  <dcterms:created xsi:type="dcterms:W3CDTF">2018-05-29T01:14:35Z</dcterms:created>
  <dcterms:modified xsi:type="dcterms:W3CDTF">2018-06-02T08:27:32Z</dcterms:modified>
</cp:coreProperties>
</file>