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1"/>
  </p:notesMasterIdLst>
  <p:handoutMasterIdLst>
    <p:handoutMasterId r:id="rId12"/>
  </p:handoutMasterIdLst>
  <p:sldIdLst>
    <p:sldId id="452" r:id="rId2"/>
    <p:sldId id="846" r:id="rId3"/>
    <p:sldId id="863" r:id="rId4"/>
    <p:sldId id="858" r:id="rId5"/>
    <p:sldId id="857" r:id="rId6"/>
    <p:sldId id="860" r:id="rId7"/>
    <p:sldId id="859" r:id="rId8"/>
    <p:sldId id="862" r:id="rId9"/>
    <p:sldId id="353" r:id="rId10"/>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4F81BD"/>
    <a:srgbClr val="2A6EA8"/>
    <a:srgbClr val="72AF2F"/>
    <a:srgbClr val="B1D254"/>
    <a:srgbClr val="FF3300"/>
    <a:srgbClr val="FFCC00"/>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082" autoAdjust="0"/>
    <p:restoredTop sz="94625" autoAdjust="0"/>
  </p:normalViewPr>
  <p:slideViewPr>
    <p:cSldViewPr snapToGrid="0">
      <p:cViewPr varScale="1">
        <p:scale>
          <a:sx n="78" d="100"/>
          <a:sy n="78" d="100"/>
        </p:scale>
        <p:origin x="936"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81100" y="695325"/>
            <a:ext cx="4649788" cy="3487738"/>
          </a:xfrm>
          <a:ln/>
        </p:spPr>
      </p:sp>
      <p:sp>
        <p:nvSpPr>
          <p:cNvPr id="6147" name="Rectangle 3"/>
          <p:cNvSpPr>
            <a:spLocks noGrp="1" noChangeArrowheads="1"/>
          </p:cNvSpPr>
          <p:nvPr>
            <p:ph type="body" idx="1"/>
          </p:nvPr>
        </p:nvSpPr>
        <p:spPr>
          <a:xfrm>
            <a:off x="932411" y="4417587"/>
            <a:ext cx="5145581" cy="418248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a:p>
        </p:txBody>
      </p:sp>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a:solidFill>
                  <a:schemeClr val="bg1"/>
                </a:solidFill>
                <a:latin typeface="Arial" panose="020B0604020202020204" pitchFamily="34" charset="0"/>
              </a:rPr>
              <a:t>© 3GPP 2009     Mobile World Congress, Barcelona, 19</a:t>
            </a:r>
            <a:r>
              <a:rPr lang="en-GB" altLang="en-US" sz="1000" baseline="30000">
                <a:solidFill>
                  <a:schemeClr val="bg1"/>
                </a:solidFill>
                <a:latin typeface="Arial" panose="020B0604020202020204" pitchFamily="34" charset="0"/>
              </a:rPr>
              <a:t>th</a:t>
            </a:r>
            <a:r>
              <a:rPr lang="en-GB" altLang="en-US" sz="100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9"/>
          <p:cNvSpPr>
            <a:spLocks noGrp="1"/>
          </p:cNvSpPr>
          <p:nvPr>
            <p:ph type="ctrTitle"/>
          </p:nvPr>
        </p:nvSpPr>
        <p:spPr/>
        <p:txBody>
          <a:bodyPr>
            <a:normAutofit fontScale="90000"/>
          </a:bodyPr>
          <a:lstStyle/>
          <a:p>
            <a:br>
              <a:rPr lang="en-US" altLang="zh-CN" dirty="0"/>
            </a:br>
            <a:br>
              <a:rPr lang="en-US" altLang="zh-CN" dirty="0"/>
            </a:br>
            <a:endParaRPr lang="en-GB" altLang="zh-CN" dirty="0">
              <a:ea typeface="SimSun" pitchFamily="2" charset="-122"/>
            </a:endParaRPr>
          </a:p>
        </p:txBody>
      </p:sp>
      <p:sp>
        <p:nvSpPr>
          <p:cNvPr id="5124" name="Text Box 65"/>
          <p:cNvSpPr txBox="1">
            <a:spLocks noChangeArrowheads="1"/>
          </p:cNvSpPr>
          <p:nvPr/>
        </p:nvSpPr>
        <p:spPr bwMode="auto">
          <a:xfrm>
            <a:off x="273348" y="258763"/>
            <a:ext cx="8585517"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r" eaLnBrk="1" hangingPunct="1">
              <a:spcBef>
                <a:spcPct val="50000"/>
              </a:spcBef>
              <a:buFontTx/>
              <a:buNone/>
            </a:pPr>
            <a:r>
              <a:rPr lang="en-GB" altLang="en-US" sz="2000" b="1" i="1" dirty="0">
                <a:latin typeface="Arial" charset="0"/>
                <a:cs typeface="Times New Roman" pitchFamily="18" charset="0"/>
              </a:rPr>
              <a:t>3GPP TSG RAN #79				                     </a:t>
            </a:r>
            <a:r>
              <a:rPr lang="en-GB" altLang="en-US" sz="2000" b="1" i="1" dirty="0">
                <a:solidFill>
                  <a:srgbClr val="0000CC"/>
                </a:solidFill>
                <a:latin typeface="Arial" charset="0"/>
                <a:cs typeface="Times New Roman" pitchFamily="18" charset="0"/>
              </a:rPr>
              <a:t>RP-18</a:t>
            </a:r>
            <a:r>
              <a:rPr lang="en-US" altLang="ja-JP" sz="2000" b="1" i="1" dirty="0">
                <a:solidFill>
                  <a:srgbClr val="0000CC"/>
                </a:solidFill>
                <a:latin typeface="Arial" charset="0"/>
                <a:cs typeface="Times New Roman" pitchFamily="18" charset="0"/>
              </a:rPr>
              <a:t>0506</a:t>
            </a:r>
            <a:br>
              <a:rPr lang="en-US" altLang="ja-JP" sz="2000" b="1" i="1" dirty="0">
                <a:solidFill>
                  <a:srgbClr val="0000CC"/>
                </a:solidFill>
                <a:latin typeface="Arial" charset="0"/>
                <a:cs typeface="Times New Roman" pitchFamily="18" charset="0"/>
              </a:rPr>
            </a:br>
            <a:r>
              <a:rPr lang="en-US" altLang="ja-JP" sz="2000" b="1" i="1" dirty="0">
                <a:solidFill>
                  <a:srgbClr val="0000CC"/>
                </a:solidFill>
                <a:latin typeface="Arial" charset="0"/>
                <a:cs typeface="Times New Roman" pitchFamily="18" charset="0"/>
              </a:rPr>
              <a:t>(revision of </a:t>
            </a:r>
            <a:r>
              <a:rPr lang="en-GB" altLang="en-US" sz="2000" b="1" i="1" dirty="0">
                <a:solidFill>
                  <a:srgbClr val="0000CC"/>
                </a:solidFill>
                <a:latin typeface="Arial" charset="0"/>
                <a:cs typeface="Times New Roman" pitchFamily="18" charset="0"/>
              </a:rPr>
              <a:t>RP-18</a:t>
            </a:r>
            <a:r>
              <a:rPr lang="en-US" altLang="ja-JP" sz="2000" b="1" i="1" dirty="0">
                <a:solidFill>
                  <a:srgbClr val="0000CC"/>
                </a:solidFill>
                <a:latin typeface="Arial" charset="0"/>
                <a:cs typeface="Times New Roman" pitchFamily="18" charset="0"/>
              </a:rPr>
              <a:t>0341)</a:t>
            </a:r>
          </a:p>
          <a:p>
            <a:pPr eaLnBrk="1" hangingPunct="1">
              <a:spcBef>
                <a:spcPct val="50000"/>
              </a:spcBef>
              <a:buFontTx/>
              <a:buNone/>
            </a:pPr>
            <a:r>
              <a:rPr lang="en-GB" altLang="en-US" sz="2000" b="1" i="1" dirty="0">
                <a:latin typeface="Arial" charset="0"/>
                <a:cs typeface="Times New Roman" pitchFamily="18" charset="0"/>
              </a:rPr>
              <a:t>Chennai, IN, 19 – 22 Mar, 2018</a:t>
            </a:r>
          </a:p>
        </p:txBody>
      </p:sp>
      <p:sp>
        <p:nvSpPr>
          <p:cNvPr id="12" name="Text Box 63"/>
          <p:cNvSpPr txBox="1">
            <a:spLocks noChangeArrowheads="1"/>
          </p:cNvSpPr>
          <p:nvPr/>
        </p:nvSpPr>
        <p:spPr bwMode="auto">
          <a:xfrm>
            <a:off x="525806" y="2459038"/>
            <a:ext cx="8125621" cy="1421928"/>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eaLnBrk="1" hangingPunct="1">
              <a:lnSpc>
                <a:spcPct val="80000"/>
              </a:lnSpc>
            </a:pPr>
            <a:r>
              <a:rPr lang="en-US" altLang="ja-JP" sz="3600" b="1" dirty="0">
                <a:solidFill>
                  <a:srgbClr val="0000FF"/>
                </a:solidFill>
              </a:rPr>
              <a:t>Status of quality improvement activity of </a:t>
            </a:r>
          </a:p>
          <a:p>
            <a:pPr algn="ctr" eaLnBrk="1" hangingPunct="1">
              <a:lnSpc>
                <a:spcPct val="80000"/>
              </a:lnSpc>
            </a:pPr>
            <a:r>
              <a:rPr lang="en-US" altLang="ja-JP" sz="3600" b="1" dirty="0">
                <a:solidFill>
                  <a:srgbClr val="0000FF"/>
                </a:solidFill>
              </a:rPr>
              <a:t>36.101/38.101 in RAN4 </a:t>
            </a:r>
          </a:p>
          <a:p>
            <a:pPr algn="ctr" eaLnBrk="1" hangingPunct="1">
              <a:lnSpc>
                <a:spcPct val="80000"/>
              </a:lnSpc>
            </a:pPr>
            <a:r>
              <a:rPr lang="en-US" altLang="ja-JP" sz="3600" b="1" dirty="0">
                <a:solidFill>
                  <a:srgbClr val="0000FF"/>
                </a:solidFill>
              </a:rPr>
              <a:t>regarding band combinations</a:t>
            </a:r>
            <a:endParaRPr lang="en-GB" altLang="ja-JP" sz="3600" b="1" dirty="0">
              <a:solidFill>
                <a:srgbClr val="0000FF"/>
              </a:solidFill>
            </a:endParaRPr>
          </a:p>
        </p:txBody>
      </p:sp>
      <p:sp>
        <p:nvSpPr>
          <p:cNvPr id="7" name="Rectangle 4">
            <a:extLst>
              <a:ext uri="{FF2B5EF4-FFF2-40B4-BE49-F238E27FC236}">
                <a16:creationId xmlns:a16="http://schemas.microsoft.com/office/drawing/2014/main" id="{222CB35D-5154-40FF-B352-C9BD7576722D}"/>
              </a:ext>
            </a:extLst>
          </p:cNvPr>
          <p:cNvSpPr>
            <a:spLocks noGrp="1"/>
          </p:cNvSpPr>
          <p:nvPr>
            <p:ph type="subTitle" idx="1"/>
          </p:nvPr>
        </p:nvSpPr>
        <p:spPr>
          <a:xfrm>
            <a:off x="977900" y="3886200"/>
            <a:ext cx="7496175" cy="1752600"/>
          </a:xfrm>
        </p:spPr>
        <p:txBody>
          <a:bodyPr/>
          <a:lstStyle/>
          <a:p>
            <a:pPr eaLnBrk="1" hangingPunct="1"/>
            <a:r>
              <a:rPr lang="en-GB" altLang="ja-JP" sz="2400" b="1" dirty="0">
                <a:ea typeface="MS PGothic" panose="020B0600070205080204" pitchFamily="50" charset="-128"/>
              </a:rPr>
              <a:t>NTT DOCOMO, INC.</a:t>
            </a:r>
          </a:p>
          <a:p>
            <a:pPr eaLnBrk="1" hangingPunct="1"/>
            <a:r>
              <a:rPr lang="en-GB" altLang="ja-JP" sz="2400" b="1" dirty="0">
                <a:ea typeface="MS PGothic" panose="020B0600070205080204" pitchFamily="50" charset="-128"/>
              </a:rPr>
              <a:t>(RAN4 Vice chairman, Hiromasa Umeda)</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fi-FI" altLang="en-US" sz="4000" dirty="0">
                <a:solidFill>
                  <a:srgbClr val="0000FF"/>
                </a:solidFill>
              </a:rPr>
              <a:t>Background</a:t>
            </a:r>
          </a:p>
        </p:txBody>
      </p:sp>
      <p:sp>
        <p:nvSpPr>
          <p:cNvPr id="7171" name="Content Placeholder 7"/>
          <p:cNvSpPr>
            <a:spLocks noGrp="1"/>
          </p:cNvSpPr>
          <p:nvPr>
            <p:ph idx="1"/>
          </p:nvPr>
        </p:nvSpPr>
        <p:spPr>
          <a:xfrm>
            <a:off x="288925" y="1087183"/>
            <a:ext cx="8640763" cy="5192713"/>
          </a:xfrm>
        </p:spPr>
        <p:txBody>
          <a:bodyPr/>
          <a:lstStyle/>
          <a:p>
            <a:r>
              <a:rPr lang="fi-FI" altLang="en-US" sz="2000" dirty="0"/>
              <a:t>Concerns on RAN4 workload and specification qualty being lower due to </a:t>
            </a:r>
            <a:r>
              <a:rPr lang="en-US" altLang="en-US" sz="2000" dirty="0"/>
              <a:t>increase in the number of </a:t>
            </a:r>
            <a:r>
              <a:rPr lang="fi-FI" altLang="en-US" sz="2000" dirty="0"/>
              <a:t>band combinations were raised in [1, 2], where the following were proposed: </a:t>
            </a:r>
          </a:p>
          <a:p>
            <a:pPr lvl="1"/>
            <a:r>
              <a:rPr lang="fi-FI" altLang="en-US" sz="2000" dirty="0"/>
              <a:t>Creating a tool for automation of TPs and CRs [1]</a:t>
            </a:r>
          </a:p>
          <a:p>
            <a:pPr lvl="1"/>
            <a:r>
              <a:rPr lang="fi-FI" altLang="en-US" sz="2000" dirty="0"/>
              <a:t>Prioritizing band combinations </a:t>
            </a:r>
            <a:r>
              <a:rPr lang="en-US" altLang="en-US" sz="2000" dirty="0"/>
              <a:t>[2]</a:t>
            </a:r>
          </a:p>
          <a:p>
            <a:r>
              <a:rPr lang="fi-FI" altLang="en-US" sz="2000" dirty="0"/>
              <a:t>The above issue, however, is </a:t>
            </a:r>
            <a:r>
              <a:rPr lang="fi-FI" altLang="en-US" sz="2000" dirty="0">
                <a:solidFill>
                  <a:srgbClr val="FF0000"/>
                </a:solidFill>
              </a:rPr>
              <a:t>NOT</a:t>
            </a:r>
            <a:r>
              <a:rPr lang="fi-FI" altLang="en-US" sz="2000" dirty="0"/>
              <a:t> entirely due to </a:t>
            </a:r>
            <a:r>
              <a:rPr lang="fi-FI" altLang="ja-JP" sz="2000" dirty="0"/>
              <a:t>increase in the </a:t>
            </a:r>
            <a:r>
              <a:rPr lang="fi-FI" altLang="en-US" sz="2000" dirty="0"/>
              <a:t>number of band combinations, but it is at least </a:t>
            </a:r>
            <a:r>
              <a:rPr lang="fi-FI" altLang="en-US" sz="2000" dirty="0">
                <a:solidFill>
                  <a:srgbClr val="FF0000"/>
                </a:solidFill>
              </a:rPr>
              <a:t>one of the factors from the authors’ perspective</a:t>
            </a:r>
            <a:r>
              <a:rPr lang="fi-FI" altLang="en-US" sz="2000" dirty="0">
                <a:solidFill>
                  <a:srgbClr val="0000FF"/>
                </a:solidFill>
              </a:rPr>
              <a:t>.</a:t>
            </a:r>
            <a:endParaRPr lang="fi-FI" altLang="en-US" sz="2000" dirty="0"/>
          </a:p>
          <a:p>
            <a:pPr lvl="1"/>
            <a:r>
              <a:rPr lang="fi-FI" altLang="en-US" sz="1600" dirty="0"/>
              <a:t>In RAN4, key delegates handle multiple topics. </a:t>
            </a:r>
          </a:p>
          <a:p>
            <a:pPr lvl="1"/>
            <a:r>
              <a:rPr lang="fi-FI" altLang="en-US" sz="1600" dirty="0"/>
              <a:t>Now they are in a difficult situaiton </a:t>
            </a:r>
            <a:r>
              <a:rPr lang="fi-FI" altLang="en-US" sz="1600" dirty="0">
                <a:solidFill>
                  <a:srgbClr val="FF0000"/>
                </a:solidFill>
              </a:rPr>
              <a:t>not only</a:t>
            </a:r>
            <a:r>
              <a:rPr lang="fi-FI" altLang="en-US" sz="1600" dirty="0"/>
              <a:t> due to</a:t>
            </a:r>
            <a:r>
              <a:rPr lang="fi-FI" altLang="en-US" sz="1600" dirty="0">
                <a:solidFill>
                  <a:srgbClr val="FF0000"/>
                </a:solidFill>
              </a:rPr>
              <a:t> the number of band combinations but also other issues such as the significant number of options /features in NR</a:t>
            </a:r>
            <a:r>
              <a:rPr lang="fi-FI" altLang="en-US" sz="1600" dirty="0"/>
              <a:t>.</a:t>
            </a:r>
          </a:p>
          <a:p>
            <a:pPr lvl="1"/>
            <a:r>
              <a:rPr lang="fi-FI" altLang="en-US" sz="1600" dirty="0"/>
              <a:t>The above situation makes keeping the quality of specifications highly challeging.</a:t>
            </a:r>
          </a:p>
          <a:p>
            <a:r>
              <a:rPr lang="en-US" altLang="ja-JP" sz="2000" dirty="0"/>
              <a:t>While what are listed above are also true, because increase in the number of band combinations is at least one of the issues impacting on the spec quality, this is an appropriate timing  to address the issue associated with it before further combinations are proposed.</a:t>
            </a:r>
            <a:endParaRPr lang="fi-FI" altLang="en-US" dirty="0"/>
          </a:p>
          <a:p>
            <a:endParaRPr lang="fi-FI" altLang="en-US" dirty="0"/>
          </a:p>
          <a:p>
            <a:endParaRPr lang="fi-FI" altLang="en-US" dirty="0"/>
          </a:p>
          <a:p>
            <a:endParaRPr lang="fi-FI" altLang="en-US" dirty="0"/>
          </a:p>
          <a:p>
            <a:pPr lvl="1"/>
            <a:endParaRPr lang="en-GB" altLang="en-US" sz="2800" dirty="0">
              <a:solidFill>
                <a:srgbClr val="0000FF"/>
              </a:solidFill>
            </a:endParaRPr>
          </a:p>
          <a:p>
            <a:pPr lvl="1"/>
            <a:endParaRPr lang="en-GB" altLang="en-US" sz="2800" dirty="0">
              <a:solidFill>
                <a:srgbClr val="0000FF"/>
              </a:solidFill>
            </a:endParaRPr>
          </a:p>
          <a:p>
            <a:pPr lvl="1"/>
            <a:endParaRPr lang="en-GB" altLang="en-US" sz="2800" dirty="0"/>
          </a:p>
          <a:p>
            <a:pPr lvl="1">
              <a:buFont typeface="Arial" charset="0"/>
              <a:buNone/>
            </a:pPr>
            <a:endParaRPr lang="fi-FI" altLang="en-US" sz="2800" dirty="0"/>
          </a:p>
        </p:txBody>
      </p:sp>
    </p:spTree>
    <p:extLst>
      <p:ext uri="{BB962C8B-B14F-4D97-AF65-F5344CB8AC3E}">
        <p14:creationId xmlns:p14="http://schemas.microsoft.com/office/powerpoint/2010/main" val="1932103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fi-FI" altLang="en-US" sz="4000" dirty="0">
                <a:solidFill>
                  <a:srgbClr val="0000FF"/>
                </a:solidFill>
              </a:rPr>
              <a:t>Overview</a:t>
            </a:r>
          </a:p>
        </p:txBody>
      </p:sp>
      <p:sp>
        <p:nvSpPr>
          <p:cNvPr id="7171" name="Content Placeholder 7"/>
          <p:cNvSpPr>
            <a:spLocks noGrp="1"/>
          </p:cNvSpPr>
          <p:nvPr>
            <p:ph idx="1"/>
          </p:nvPr>
        </p:nvSpPr>
        <p:spPr>
          <a:xfrm>
            <a:off x="288925" y="1146175"/>
            <a:ext cx="8640763" cy="5192713"/>
          </a:xfrm>
        </p:spPr>
        <p:txBody>
          <a:bodyPr/>
          <a:lstStyle/>
          <a:p>
            <a:r>
              <a:rPr lang="fi-FI" altLang="en-US" sz="2400" dirty="0"/>
              <a:t>RAN4 AH 1801 (Jan, 2018)</a:t>
            </a:r>
          </a:p>
          <a:p>
            <a:pPr lvl="1"/>
            <a:r>
              <a:rPr lang="fi-FI" altLang="en-US" sz="2000" dirty="0"/>
              <a:t>Applying not the CA configuraion basis but rather the band combination basis approach to TS 36.101/38.101 as well as corresponding basket WIs in [3] and handling of co-existence table in TP were discussed in [3, 4].</a:t>
            </a:r>
          </a:p>
          <a:p>
            <a:pPr lvl="1"/>
            <a:r>
              <a:rPr lang="fi-FI" altLang="en-US" sz="2000" dirty="0"/>
              <a:t> A WF [5] was generated based on the discussion and approved. </a:t>
            </a:r>
          </a:p>
          <a:p>
            <a:pPr lvl="2"/>
            <a:r>
              <a:rPr lang="fi-FI" altLang="en-US" sz="1600" dirty="0"/>
              <a:t>Note that although no negative comments were received for [3], the AH was specific to NR only so that the final decision on the introduction of the band combination approach was postponed to RAN4#86(Feb, 2018)</a:t>
            </a:r>
          </a:p>
          <a:p>
            <a:r>
              <a:rPr lang="fi-FI" altLang="en-US" sz="2400" dirty="0"/>
              <a:t>RAN4#86 (Feb, 2018)</a:t>
            </a:r>
          </a:p>
          <a:p>
            <a:pPr lvl="1"/>
            <a:r>
              <a:rPr lang="fi-FI" altLang="en-US" sz="2000" dirty="0"/>
              <a:t>Further evidence of the band combination approach was shown and the approach was approved [6].</a:t>
            </a:r>
          </a:p>
          <a:p>
            <a:pPr lvl="1"/>
            <a:r>
              <a:rPr lang="fi-FI" altLang="en-US" sz="2000" dirty="0"/>
              <a:t>The approach to make the spec band combination basis was immediatetely applied to some requirements for 36.101 and the associated CRs were agreed [9, 10].</a:t>
            </a:r>
          </a:p>
          <a:p>
            <a:pPr lvl="1"/>
            <a:r>
              <a:rPr lang="fi-FI" altLang="en-US" sz="2000" dirty="0"/>
              <a:t>Many methods to make Text Proposals (TPs) simper [7] and TP for co-existence improvement [8] were approved. Note: [7] covers [8].</a:t>
            </a:r>
            <a:endParaRPr lang="en-GB" altLang="en-US" sz="2800" dirty="0">
              <a:solidFill>
                <a:srgbClr val="0000FF"/>
              </a:solidFill>
            </a:endParaRPr>
          </a:p>
          <a:p>
            <a:pPr lvl="1"/>
            <a:endParaRPr lang="en-GB" altLang="en-US" sz="2800" dirty="0"/>
          </a:p>
          <a:p>
            <a:pPr lvl="1">
              <a:buFont typeface="Arial" charset="0"/>
              <a:buNone/>
            </a:pPr>
            <a:endParaRPr lang="fi-FI" altLang="en-US" sz="2800" dirty="0"/>
          </a:p>
        </p:txBody>
      </p:sp>
    </p:spTree>
    <p:extLst>
      <p:ext uri="{BB962C8B-B14F-4D97-AF65-F5344CB8AC3E}">
        <p14:creationId xmlns:p14="http://schemas.microsoft.com/office/powerpoint/2010/main" val="3673055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2E7D9981-BD14-4BE2-AE63-7046AD184415}"/>
              </a:ext>
            </a:extLst>
          </p:cNvPr>
          <p:cNvSpPr txBox="1">
            <a:spLocks/>
          </p:cNvSpPr>
          <p:nvPr/>
        </p:nvSpPr>
        <p:spPr bwMode="auto">
          <a:xfrm>
            <a:off x="288925" y="1146175"/>
            <a:ext cx="8640763" cy="519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fi-FI" altLang="en-US" sz="2400" kern="0" dirty="0"/>
              <a:t>Identified issues [3] are briefly summarized below.</a:t>
            </a:r>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endParaRPr lang="fi-FI" altLang="en-US" sz="2400" kern="0" dirty="0"/>
          </a:p>
          <a:p>
            <a:pPr lvl="1"/>
            <a:r>
              <a:rPr lang="fi-FI" altLang="en-US" sz="2000" kern="0" dirty="0"/>
              <a:t>These would not be all the issues.</a:t>
            </a:r>
          </a:p>
          <a:p>
            <a:endParaRPr lang="fi-FI" altLang="en-US" kern="0" dirty="0"/>
          </a:p>
          <a:p>
            <a:endParaRPr lang="fi-FI" altLang="en-US" kern="0" dirty="0"/>
          </a:p>
          <a:p>
            <a:pPr lvl="1"/>
            <a:endParaRPr lang="en-GB" altLang="en-US" sz="2800" kern="0" dirty="0">
              <a:solidFill>
                <a:srgbClr val="0000FF"/>
              </a:solidFill>
            </a:endParaRPr>
          </a:p>
          <a:p>
            <a:pPr lvl="1"/>
            <a:endParaRPr lang="en-GB" altLang="en-US" sz="2800" kern="0" dirty="0">
              <a:solidFill>
                <a:srgbClr val="0000FF"/>
              </a:solidFill>
            </a:endParaRPr>
          </a:p>
          <a:p>
            <a:pPr lvl="1"/>
            <a:endParaRPr lang="en-GB" altLang="en-US" sz="2800" kern="0" dirty="0"/>
          </a:p>
          <a:p>
            <a:pPr lvl="1">
              <a:buFont typeface="Arial" charset="0"/>
              <a:buNone/>
            </a:pPr>
            <a:endParaRPr lang="fi-FI" altLang="en-US" sz="2800" kern="0" dirty="0"/>
          </a:p>
        </p:txBody>
      </p:sp>
      <p:sp>
        <p:nvSpPr>
          <p:cNvPr id="7170" name="Title 6"/>
          <p:cNvSpPr>
            <a:spLocks noGrp="1"/>
          </p:cNvSpPr>
          <p:nvPr>
            <p:ph type="title"/>
          </p:nvPr>
        </p:nvSpPr>
        <p:spPr>
          <a:xfrm>
            <a:off x="457200" y="46038"/>
            <a:ext cx="6834188" cy="1143000"/>
          </a:xfrm>
        </p:spPr>
        <p:txBody>
          <a:bodyPr/>
          <a:lstStyle/>
          <a:p>
            <a:r>
              <a:rPr lang="fi-FI" altLang="en-US" sz="4000" dirty="0">
                <a:solidFill>
                  <a:srgbClr val="0000FF"/>
                </a:solidFill>
              </a:rPr>
              <a:t>Identified issues</a:t>
            </a:r>
            <a:r>
              <a:rPr lang="fi-FI" altLang="en-US" sz="4000" baseline="30000" dirty="0">
                <a:solidFill>
                  <a:srgbClr val="0000FF"/>
                </a:solidFill>
              </a:rPr>
              <a:t>1</a:t>
            </a:r>
          </a:p>
        </p:txBody>
      </p:sp>
      <p:graphicFrame>
        <p:nvGraphicFramePr>
          <p:cNvPr id="2" name="表 1">
            <a:extLst>
              <a:ext uri="{FF2B5EF4-FFF2-40B4-BE49-F238E27FC236}">
                <a16:creationId xmlns:a16="http://schemas.microsoft.com/office/drawing/2014/main" id="{EA9FAB70-B35B-4184-B098-EA06C67213E3}"/>
              </a:ext>
            </a:extLst>
          </p:cNvPr>
          <p:cNvGraphicFramePr>
            <a:graphicFrameLocks noGrp="1"/>
          </p:cNvGraphicFramePr>
          <p:nvPr>
            <p:extLst>
              <p:ext uri="{D42A27DB-BD31-4B8C-83A1-F6EECF244321}">
                <p14:modId xmlns:p14="http://schemas.microsoft.com/office/powerpoint/2010/main" val="1045893291"/>
              </p:ext>
            </p:extLst>
          </p:nvPr>
        </p:nvGraphicFramePr>
        <p:xfrm>
          <a:off x="268310" y="1576956"/>
          <a:ext cx="8681726" cy="4738930"/>
        </p:xfrm>
        <a:graphic>
          <a:graphicData uri="http://schemas.openxmlformats.org/drawingml/2006/table">
            <a:tbl>
              <a:tblPr firstRow="1" bandRow="1">
                <a:tableStyleId>{5C22544A-7EE6-4342-B048-85BDC9FD1C3A}</a:tableStyleId>
              </a:tblPr>
              <a:tblGrid>
                <a:gridCol w="1142602">
                  <a:extLst>
                    <a:ext uri="{9D8B030D-6E8A-4147-A177-3AD203B41FA5}">
                      <a16:colId xmlns:a16="http://schemas.microsoft.com/office/drawing/2014/main" val="2307025879"/>
                    </a:ext>
                  </a:extLst>
                </a:gridCol>
                <a:gridCol w="641202">
                  <a:extLst>
                    <a:ext uri="{9D8B030D-6E8A-4147-A177-3AD203B41FA5}">
                      <a16:colId xmlns:a16="http://schemas.microsoft.com/office/drawing/2014/main" val="4249276361"/>
                    </a:ext>
                  </a:extLst>
                </a:gridCol>
                <a:gridCol w="5253254">
                  <a:extLst>
                    <a:ext uri="{9D8B030D-6E8A-4147-A177-3AD203B41FA5}">
                      <a16:colId xmlns:a16="http://schemas.microsoft.com/office/drawing/2014/main" val="4162547865"/>
                    </a:ext>
                  </a:extLst>
                </a:gridCol>
                <a:gridCol w="1644668">
                  <a:extLst>
                    <a:ext uri="{9D8B030D-6E8A-4147-A177-3AD203B41FA5}">
                      <a16:colId xmlns:a16="http://schemas.microsoft.com/office/drawing/2014/main" val="3669483238"/>
                    </a:ext>
                  </a:extLst>
                </a:gridCol>
              </a:tblGrid>
              <a:tr h="292804">
                <a:tc gridSpan="2">
                  <a:txBody>
                    <a:bodyPr/>
                    <a:lstStyle/>
                    <a:p>
                      <a:pPr algn="ctr"/>
                      <a:r>
                        <a:rPr kumimoji="1" lang="en-US" altLang="ja-JP" sz="1400" dirty="0"/>
                        <a:t>Item</a:t>
                      </a:r>
                      <a:endParaRPr kumimoji="1" lang="ja-JP" altLang="en-US" sz="1400" dirty="0"/>
                    </a:p>
                  </a:txBody>
                  <a:tcPr/>
                </a:tc>
                <a:tc hMerge="1">
                  <a:txBody>
                    <a:bodyPr/>
                    <a:lstStyle/>
                    <a:p>
                      <a:endParaRPr kumimoji="1" lang="ja-JP" altLang="en-US" dirty="0"/>
                    </a:p>
                  </a:txBody>
                  <a:tcPr/>
                </a:tc>
                <a:tc>
                  <a:txBody>
                    <a:bodyPr/>
                    <a:lstStyle/>
                    <a:p>
                      <a:pPr algn="ctr"/>
                      <a:r>
                        <a:rPr kumimoji="1" lang="en-US" altLang="ja-JP" sz="1400" dirty="0"/>
                        <a:t>Issues</a:t>
                      </a:r>
                      <a:endParaRPr kumimoji="1" lang="ja-JP" altLang="en-US" sz="1400" dirty="0"/>
                    </a:p>
                  </a:txBody>
                  <a:tcPr/>
                </a:tc>
                <a:tc>
                  <a:txBody>
                    <a:bodyPr/>
                    <a:lstStyle/>
                    <a:p>
                      <a:pPr algn="ctr"/>
                      <a:r>
                        <a:rPr kumimoji="1" lang="en-US" altLang="ja-JP" sz="1400" dirty="0"/>
                        <a:t>Rough summary</a:t>
                      </a:r>
                      <a:endParaRPr kumimoji="1" lang="ja-JP" altLang="en-US" sz="1400" dirty="0"/>
                    </a:p>
                  </a:txBody>
                  <a:tcPr/>
                </a:tc>
                <a:extLst>
                  <a:ext uri="{0D108BD9-81ED-4DB2-BD59-A6C34878D82A}">
                    <a16:rowId xmlns:a16="http://schemas.microsoft.com/office/drawing/2014/main" val="299169038"/>
                  </a:ext>
                </a:extLst>
              </a:tr>
              <a:tr h="1419901">
                <a:tc rowSpan="2">
                  <a:txBody>
                    <a:bodyPr/>
                    <a:lstStyle/>
                    <a:p>
                      <a:r>
                        <a:rPr kumimoji="1" lang="en-US" altLang="ja-JP" sz="1400" dirty="0"/>
                        <a:t>Technical</a:t>
                      </a:r>
                      <a:endParaRPr kumimoji="1" lang="ja-JP" altLang="en-US" sz="1400" dirty="0"/>
                    </a:p>
                  </a:txBody>
                  <a:tcPr/>
                </a:tc>
                <a:tc>
                  <a:txBody>
                    <a:bodyPr/>
                    <a:lstStyle/>
                    <a:p>
                      <a:r>
                        <a:rPr kumimoji="1" lang="en-US" altLang="ja-JP" sz="1400" dirty="0"/>
                        <a:t>TP</a:t>
                      </a:r>
                      <a:endParaRPr kumimoji="1" lang="ja-JP" altLang="en-US" sz="1400" dirty="0"/>
                    </a:p>
                  </a:txBody>
                  <a:tcPr/>
                </a:tc>
                <a:tc>
                  <a:txBody>
                    <a:bodyPr/>
                    <a:lstStyle/>
                    <a:p>
                      <a:r>
                        <a:rPr kumimoji="1" lang="en-US" altLang="ja-JP" sz="1400" dirty="0"/>
                        <a:t>- Not enough time to read</a:t>
                      </a:r>
                    </a:p>
                    <a:p>
                      <a:pPr marL="92075" indent="-92075">
                        <a:buFontTx/>
                        <a:buChar char="-"/>
                      </a:pPr>
                      <a:r>
                        <a:rPr kumimoji="1" lang="en-US" altLang="ja-JP" sz="1400" dirty="0"/>
                        <a:t>Not enough people to check</a:t>
                      </a:r>
                    </a:p>
                    <a:p>
                      <a:pPr marL="92075" indent="-92075">
                        <a:buFontTx/>
                        <a:buChar char="-"/>
                      </a:pPr>
                      <a:r>
                        <a:rPr kumimoji="1" lang="en-US" altLang="ja-JP" sz="1400" dirty="0"/>
                        <a:t>Many errors</a:t>
                      </a:r>
                    </a:p>
                    <a:p>
                      <a:pPr marL="92075" indent="-92075">
                        <a:buFontTx/>
                        <a:buChar char="-"/>
                      </a:pPr>
                      <a:r>
                        <a:rPr kumimoji="1" lang="en-US" altLang="ja-JP" sz="1400" dirty="0"/>
                        <a:t>Unnecessary information</a:t>
                      </a:r>
                    </a:p>
                    <a:p>
                      <a:pPr marL="92075" indent="-92075">
                        <a:buFontTx/>
                        <a:buChar char="-"/>
                      </a:pPr>
                      <a:r>
                        <a:rPr kumimoji="1" lang="en-US" altLang="ja-JP" sz="1400" dirty="0"/>
                        <a:t>Unnecessary activities trying to correct</a:t>
                      </a:r>
                      <a:br>
                        <a:rPr kumimoji="1" lang="en-US" altLang="ja-JP" sz="1400" dirty="0"/>
                      </a:br>
                      <a:r>
                        <a:rPr kumimoji="1" lang="en-US" altLang="ja-JP" sz="1400" dirty="0"/>
                        <a:t>unnecessary information</a:t>
                      </a:r>
                    </a:p>
                    <a:p>
                      <a:pPr marL="92075" indent="-92075">
                        <a:buFontTx/>
                        <a:buChar char="-"/>
                      </a:pPr>
                      <a:r>
                        <a:rPr kumimoji="1" lang="en-US" altLang="ja-JP" sz="1400" dirty="0"/>
                        <a:t>Difficult to identify TPs including </a:t>
                      </a:r>
                      <a:br>
                        <a:rPr kumimoji="1" lang="en-US" altLang="ja-JP" sz="1400" dirty="0"/>
                      </a:br>
                      <a:r>
                        <a:rPr kumimoji="1" lang="en-US" altLang="ja-JP" sz="1400" dirty="0"/>
                        <a:t>more technical aspects</a:t>
                      </a:r>
                      <a:endParaRPr kumimoji="1" lang="ja-JP" altLang="en-US" sz="1400" dirty="0"/>
                    </a:p>
                  </a:txBody>
                  <a:tcPr/>
                </a:tc>
                <a:tc>
                  <a:txBody>
                    <a:bodyPr/>
                    <a:lstStyle/>
                    <a:p>
                      <a:pPr marL="92075" indent="-92075">
                        <a:buFontTx/>
                        <a:buChar char="-"/>
                      </a:pPr>
                      <a:r>
                        <a:rPr kumimoji="1" lang="en-US" altLang="ja-JP" sz="1400" dirty="0"/>
                        <a:t>Duplicated work </a:t>
                      </a:r>
                    </a:p>
                    <a:p>
                      <a:pPr marL="92075" indent="-92075">
                        <a:buFontTx/>
                        <a:buChar char="-"/>
                      </a:pPr>
                      <a:r>
                        <a:rPr kumimoji="1" lang="en-US" altLang="ja-JP" sz="1400" dirty="0"/>
                        <a:t>A lot unwanted information</a:t>
                      </a:r>
                      <a:endParaRPr kumimoji="1" lang="ja-JP" altLang="en-US" sz="1400" dirty="0"/>
                    </a:p>
                  </a:txBody>
                  <a:tcPr/>
                </a:tc>
                <a:extLst>
                  <a:ext uri="{0D108BD9-81ED-4DB2-BD59-A6C34878D82A}">
                    <a16:rowId xmlns:a16="http://schemas.microsoft.com/office/drawing/2014/main" val="2502342837"/>
                  </a:ext>
                </a:extLst>
              </a:tr>
              <a:tr h="914513">
                <a:tc vMerge="1">
                  <a:txBody>
                    <a:bodyPr/>
                    <a:lstStyle/>
                    <a:p>
                      <a:endParaRPr kumimoji="1" lang="ja-JP" altLang="en-US" dirty="0"/>
                    </a:p>
                  </a:txBody>
                  <a:tcPr/>
                </a:tc>
                <a:tc>
                  <a:txBody>
                    <a:bodyPr/>
                    <a:lstStyle/>
                    <a:p>
                      <a:r>
                        <a:rPr kumimoji="1" lang="en-US" altLang="ja-JP" sz="1400" dirty="0"/>
                        <a:t>CR</a:t>
                      </a:r>
                      <a:endParaRPr kumimoji="1" lang="ja-JP" altLang="en-US" sz="1400" dirty="0"/>
                    </a:p>
                  </a:txBody>
                  <a:tcPr/>
                </a:tc>
                <a:tc>
                  <a:txBody>
                    <a:bodyPr/>
                    <a:lstStyle/>
                    <a:p>
                      <a:pPr marL="92075" marR="0" lvl="0" indent="-92075" algn="l" defTabSz="914400" rtl="0" eaLnBrk="1" fontAlgn="auto" latinLnBrk="0" hangingPunct="1">
                        <a:lnSpc>
                          <a:spcPct val="100000"/>
                        </a:lnSpc>
                        <a:spcBef>
                          <a:spcPts val="0"/>
                        </a:spcBef>
                        <a:spcAft>
                          <a:spcPts val="0"/>
                        </a:spcAft>
                        <a:buClrTx/>
                        <a:buSzTx/>
                        <a:buFontTx/>
                        <a:buChar char="-"/>
                        <a:tabLst/>
                        <a:defRPr/>
                      </a:pPr>
                      <a:r>
                        <a:rPr kumimoji="1" lang="en-US" altLang="ja-JP" sz="1400" dirty="0"/>
                        <a:t>Not enough to prepare CRs during a meeting</a:t>
                      </a:r>
                    </a:p>
                    <a:p>
                      <a:pPr marL="92075" indent="-92075">
                        <a:buFontTx/>
                        <a:buChar char="-"/>
                      </a:pPr>
                      <a:r>
                        <a:rPr kumimoji="1" lang="en-US" altLang="ja-JP" sz="1400" dirty="0"/>
                        <a:t>Takes time to prepare CRs due to many errors and complicated contents such as long tables associated with band combinations in the specs 36.101</a:t>
                      </a:r>
                    </a:p>
                    <a:p>
                      <a:pPr marL="92075" indent="-92075">
                        <a:buFontTx/>
                        <a:buChar char="-"/>
                      </a:pPr>
                      <a:r>
                        <a:rPr kumimoji="1" lang="en-US" altLang="ja-JP" sz="1400" dirty="0"/>
                        <a:t>Take time to check the status of fallback modes</a:t>
                      </a:r>
                    </a:p>
                  </a:txBody>
                  <a:tcPr/>
                </a:tc>
                <a:tc>
                  <a:txBody>
                    <a:bodyPr/>
                    <a:lstStyle/>
                    <a:p>
                      <a:pPr marL="92075" indent="-92075">
                        <a:buFontTx/>
                        <a:buChar char="-"/>
                      </a:pPr>
                      <a:r>
                        <a:rPr kumimoji="1" lang="en-US" altLang="ja-JP" sz="1400" dirty="0"/>
                        <a:t>Complicated spec </a:t>
                      </a:r>
                    </a:p>
                    <a:p>
                      <a:pPr marL="92075" indent="-92075">
                        <a:buFontTx/>
                        <a:buChar char="-"/>
                      </a:pPr>
                      <a:r>
                        <a:rPr kumimoji="1" lang="en-US" altLang="ja-JP" sz="1400" dirty="0"/>
                        <a:t>A lot unwanted information</a:t>
                      </a:r>
                      <a:endParaRPr kumimoji="1" lang="ja-JP" altLang="en-US" sz="1400" dirty="0"/>
                    </a:p>
                    <a:p>
                      <a:endParaRPr kumimoji="1" lang="ja-JP" altLang="en-US" sz="1400" dirty="0"/>
                    </a:p>
                  </a:txBody>
                  <a:tcPr/>
                </a:tc>
                <a:extLst>
                  <a:ext uri="{0D108BD9-81ED-4DB2-BD59-A6C34878D82A}">
                    <a16:rowId xmlns:a16="http://schemas.microsoft.com/office/drawing/2014/main" val="3497581300"/>
                  </a:ext>
                </a:extLst>
              </a:tr>
              <a:tr h="577587">
                <a:tc rowSpan="2">
                  <a:txBody>
                    <a:bodyPr/>
                    <a:lstStyle/>
                    <a:p>
                      <a:r>
                        <a:rPr kumimoji="1" lang="en-US" altLang="ja-JP" sz="1400" dirty="0"/>
                        <a:t>Operation</a:t>
                      </a:r>
                    </a:p>
                    <a:p>
                      <a:r>
                        <a:rPr kumimoji="1" lang="en-US" altLang="ja-JP" sz="1400" dirty="0"/>
                        <a:t>(mainly related with rapporteurs work load)</a:t>
                      </a:r>
                      <a:endParaRPr kumimoji="1" lang="ja-JP" altLang="en-US" sz="1400" dirty="0"/>
                    </a:p>
                  </a:txBody>
                  <a:tcPr/>
                </a:tc>
                <a:tc>
                  <a:txBody>
                    <a:bodyPr/>
                    <a:lstStyle/>
                    <a:p>
                      <a:r>
                        <a:rPr kumimoji="1" lang="en-US" altLang="ja-JP" sz="1400" dirty="0"/>
                        <a:t>SR</a:t>
                      </a:r>
                      <a:endParaRPr kumimoji="1" lang="ja-JP" altLang="en-US" sz="1400" dirty="0"/>
                    </a:p>
                  </a:txBody>
                  <a:tcPr/>
                </a:tc>
                <a:tc>
                  <a:txBody>
                    <a:bodyPr/>
                    <a:lstStyle/>
                    <a:p>
                      <a:pPr marL="92075" marR="0" lvl="0" indent="-92075" algn="l" defTabSz="914400" rtl="0" eaLnBrk="1" fontAlgn="auto" latinLnBrk="0" hangingPunct="1">
                        <a:lnSpc>
                          <a:spcPct val="100000"/>
                        </a:lnSpc>
                        <a:spcBef>
                          <a:spcPts val="0"/>
                        </a:spcBef>
                        <a:spcAft>
                          <a:spcPts val="0"/>
                        </a:spcAft>
                        <a:buClrTx/>
                        <a:buSzTx/>
                        <a:buFontTx/>
                        <a:buChar char="-"/>
                        <a:tabLst/>
                        <a:defRPr/>
                      </a:pPr>
                      <a:r>
                        <a:rPr kumimoji="1" lang="en-US" altLang="ja-JP" sz="1400" dirty="0"/>
                        <a:t>Some responsible persons do not meet the deadlines(Eventually, rapporteurs for the individual basket WIs have difficulty in preparing the final SR)</a:t>
                      </a:r>
                    </a:p>
                  </a:txBody>
                  <a:tcPr/>
                </a:tc>
                <a:tc>
                  <a:txBody>
                    <a:bodyPr/>
                    <a:lstStyle/>
                    <a:p>
                      <a:pPr marL="92075" indent="-92075">
                        <a:buFontTx/>
                        <a:buChar char="-"/>
                      </a:pPr>
                      <a:r>
                        <a:rPr kumimoji="1" lang="en-US" altLang="ja-JP" sz="1400" dirty="0"/>
                        <a:t>Lacks sense of  responsibility</a:t>
                      </a:r>
                    </a:p>
                  </a:txBody>
                  <a:tcPr/>
                </a:tc>
                <a:extLst>
                  <a:ext uri="{0D108BD9-81ED-4DB2-BD59-A6C34878D82A}">
                    <a16:rowId xmlns:a16="http://schemas.microsoft.com/office/drawing/2014/main" val="1677216739"/>
                  </a:ext>
                </a:extLst>
              </a:tr>
              <a:tr h="746050">
                <a:tc vMerge="1">
                  <a:txBody>
                    <a:bodyPr/>
                    <a:lstStyle/>
                    <a:p>
                      <a:endParaRPr kumimoji="1" lang="ja-JP" altLang="en-US" dirty="0"/>
                    </a:p>
                  </a:txBody>
                  <a:tcPr/>
                </a:tc>
                <a:tc>
                  <a:txBody>
                    <a:bodyPr/>
                    <a:lstStyle/>
                    <a:p>
                      <a:r>
                        <a:rPr kumimoji="1" lang="en-US" altLang="ja-JP" sz="1400" dirty="0"/>
                        <a:t>WID</a:t>
                      </a:r>
                      <a:endParaRPr kumimoji="1" lang="ja-JP" altLang="en-US" sz="1400" dirty="0"/>
                    </a:p>
                  </a:txBody>
                  <a:tcPr/>
                </a:tc>
                <a:tc>
                  <a:txBody>
                    <a:bodyPr/>
                    <a:lstStyle/>
                    <a:p>
                      <a:pPr marL="92075" marR="0" lvl="0" indent="-92075" algn="l" defTabSz="914400" rtl="0" eaLnBrk="1" fontAlgn="auto" latinLnBrk="0" hangingPunct="1">
                        <a:lnSpc>
                          <a:spcPct val="100000"/>
                        </a:lnSpc>
                        <a:spcBef>
                          <a:spcPts val="0"/>
                        </a:spcBef>
                        <a:spcAft>
                          <a:spcPts val="0"/>
                        </a:spcAft>
                        <a:buClrTx/>
                        <a:buSzTx/>
                        <a:buFontTx/>
                        <a:buChar char="-"/>
                        <a:tabLst/>
                        <a:defRPr/>
                      </a:pPr>
                      <a:r>
                        <a:rPr kumimoji="1" lang="en-US" altLang="ja-JP" sz="1400" dirty="0"/>
                        <a:t>Some people do not meet the deadlines</a:t>
                      </a:r>
                    </a:p>
                    <a:p>
                      <a:pPr marL="92075" marR="0" lvl="0" indent="-92075" algn="l" defTabSz="914400" rtl="0" eaLnBrk="1" fontAlgn="auto" latinLnBrk="0" hangingPunct="1">
                        <a:lnSpc>
                          <a:spcPct val="100000"/>
                        </a:lnSpc>
                        <a:spcBef>
                          <a:spcPts val="0"/>
                        </a:spcBef>
                        <a:spcAft>
                          <a:spcPts val="0"/>
                        </a:spcAft>
                        <a:buClrTx/>
                        <a:buSzTx/>
                        <a:buFontTx/>
                        <a:buChar char="-"/>
                        <a:tabLst/>
                        <a:defRPr/>
                      </a:pPr>
                      <a:r>
                        <a:rPr kumimoji="1" lang="en-US" altLang="ja-JP" sz="1400" dirty="0"/>
                        <a:t>Take time to repeatedly revise the WID(Eventually, rapporteurs for the individual basket WIs have difficulty in preparing the final SR)</a:t>
                      </a:r>
                    </a:p>
                  </a:txBody>
                  <a:tcPr/>
                </a:tc>
                <a:tc>
                  <a:txBody>
                    <a:bodyPr/>
                    <a:lstStyle/>
                    <a:p>
                      <a:pPr marL="92075" marR="0" lvl="0" indent="-92075" algn="l" defTabSz="914400" rtl="0" eaLnBrk="1" fontAlgn="auto" latinLnBrk="0" hangingPunct="1">
                        <a:lnSpc>
                          <a:spcPct val="100000"/>
                        </a:lnSpc>
                        <a:spcBef>
                          <a:spcPts val="0"/>
                        </a:spcBef>
                        <a:spcAft>
                          <a:spcPts val="0"/>
                        </a:spcAft>
                        <a:buClrTx/>
                        <a:buSzTx/>
                        <a:buFontTx/>
                        <a:buChar char="-"/>
                        <a:tabLst/>
                        <a:defRPr/>
                      </a:pPr>
                      <a:r>
                        <a:rPr kumimoji="1" lang="en-US" altLang="ja-JP" sz="1400" dirty="0"/>
                        <a:t>Lacks sense of  responsibility</a:t>
                      </a:r>
                      <a:endParaRPr kumimoji="1" lang="ja-JP" altLang="en-US" sz="1400" dirty="0"/>
                    </a:p>
                  </a:txBody>
                  <a:tcPr/>
                </a:tc>
                <a:extLst>
                  <a:ext uri="{0D108BD9-81ED-4DB2-BD59-A6C34878D82A}">
                    <a16:rowId xmlns:a16="http://schemas.microsoft.com/office/drawing/2014/main" val="2971886491"/>
                  </a:ext>
                </a:extLst>
              </a:tr>
            </a:tbl>
          </a:graphicData>
        </a:graphic>
      </p:graphicFrame>
    </p:spTree>
    <p:extLst>
      <p:ext uri="{BB962C8B-B14F-4D97-AF65-F5344CB8AC3E}">
        <p14:creationId xmlns:p14="http://schemas.microsoft.com/office/powerpoint/2010/main" val="21977031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7">
            <a:extLst>
              <a:ext uri="{FF2B5EF4-FFF2-40B4-BE49-F238E27FC236}">
                <a16:creationId xmlns:a16="http://schemas.microsoft.com/office/drawing/2014/main" id="{131AEA56-04E4-4AC2-BE6A-BFF687E3B447}"/>
              </a:ext>
            </a:extLst>
          </p:cNvPr>
          <p:cNvSpPr>
            <a:spLocks noGrp="1"/>
          </p:cNvSpPr>
          <p:nvPr>
            <p:ph idx="1"/>
          </p:nvPr>
        </p:nvSpPr>
        <p:spPr>
          <a:xfrm>
            <a:off x="0" y="1146175"/>
            <a:ext cx="9143999" cy="5192713"/>
          </a:xfrm>
        </p:spPr>
        <p:txBody>
          <a:bodyPr/>
          <a:lstStyle/>
          <a:p>
            <a:r>
              <a:rPr lang="en-US" altLang="en-US" sz="2000" dirty="0"/>
              <a:t>The approved new approaches will reduce the number of Text Proposals(TPs) significantly, 36/38.101 be simpler and will make the CR generation easier</a:t>
            </a:r>
            <a:r>
              <a:rPr lang="fi-FI" altLang="en-US" sz="2000" dirty="0"/>
              <a:t>.</a:t>
            </a:r>
          </a:p>
          <a:p>
            <a:r>
              <a:rPr lang="fi-FI" altLang="en-US" sz="2000" dirty="0"/>
              <a:t>The approaches apply to LTE as well as to NR.  Note: some will be applied from Rel15 and the others from Rel16.</a:t>
            </a:r>
          </a:p>
          <a:p>
            <a:endParaRPr lang="fi-FI" altLang="en-US" sz="2000" dirty="0">
              <a:solidFill>
                <a:srgbClr val="0000FF"/>
              </a:solidFill>
            </a:endParaRPr>
          </a:p>
          <a:p>
            <a:endParaRPr lang="fi-FI" altLang="en-US" sz="2000" dirty="0">
              <a:solidFill>
                <a:srgbClr val="0000FF"/>
              </a:solidFill>
            </a:endParaRPr>
          </a:p>
          <a:p>
            <a:endParaRPr lang="fi-FI" altLang="en-US" sz="2000" dirty="0">
              <a:solidFill>
                <a:srgbClr val="0000FF"/>
              </a:solidFill>
            </a:endParaRPr>
          </a:p>
          <a:p>
            <a:endParaRPr lang="fi-FI" altLang="en-US" sz="2000" dirty="0">
              <a:solidFill>
                <a:srgbClr val="0000FF"/>
              </a:solidFill>
            </a:endParaRPr>
          </a:p>
          <a:p>
            <a:endParaRPr lang="fi-FI" altLang="en-US" sz="2000" dirty="0">
              <a:solidFill>
                <a:srgbClr val="0000FF"/>
              </a:solidFill>
            </a:endParaRPr>
          </a:p>
          <a:p>
            <a:endParaRPr lang="fi-FI" altLang="en-US" sz="2000" dirty="0">
              <a:solidFill>
                <a:srgbClr val="0000FF"/>
              </a:solidFill>
            </a:endParaRPr>
          </a:p>
          <a:p>
            <a:endParaRPr lang="fi-FI" altLang="en-US" sz="2000" dirty="0">
              <a:solidFill>
                <a:srgbClr val="0000FF"/>
              </a:solidFill>
            </a:endParaRPr>
          </a:p>
          <a:p>
            <a:endParaRPr lang="fi-FI" altLang="en-US" sz="2000" dirty="0">
              <a:solidFill>
                <a:srgbClr val="0000FF"/>
              </a:solidFill>
            </a:endParaRPr>
          </a:p>
          <a:p>
            <a:endParaRPr lang="fi-FI" altLang="en-US" sz="2000" dirty="0">
              <a:solidFill>
                <a:srgbClr val="0000FF"/>
              </a:solidFill>
            </a:endParaRPr>
          </a:p>
          <a:p>
            <a:endParaRPr lang="fi-FI" altLang="en-US" sz="2000" dirty="0">
              <a:solidFill>
                <a:srgbClr val="0000FF"/>
              </a:solidFill>
            </a:endParaRPr>
          </a:p>
          <a:p>
            <a:endParaRPr lang="fi-FI" altLang="en-US" sz="1400" dirty="0">
              <a:solidFill>
                <a:srgbClr val="0000FF"/>
              </a:solidFill>
            </a:endParaRPr>
          </a:p>
          <a:p>
            <a:pPr lvl="1"/>
            <a:r>
              <a:rPr lang="en-GB" altLang="en-US" sz="2000" dirty="0">
                <a:solidFill>
                  <a:srgbClr val="0000FF"/>
                </a:solidFill>
              </a:rPr>
              <a:t>Note: [4] can be covered by [3]</a:t>
            </a:r>
          </a:p>
          <a:p>
            <a:pPr lvl="1"/>
            <a:endParaRPr lang="en-GB" altLang="en-US" sz="2000" dirty="0">
              <a:solidFill>
                <a:srgbClr val="0000FF"/>
              </a:solidFill>
            </a:endParaRPr>
          </a:p>
          <a:p>
            <a:pPr lvl="1"/>
            <a:endParaRPr lang="en-GB" altLang="en-US" sz="2000" dirty="0"/>
          </a:p>
          <a:p>
            <a:pPr lvl="1">
              <a:buFont typeface="Arial" charset="0"/>
              <a:buNone/>
            </a:pPr>
            <a:endParaRPr lang="fi-FI" altLang="en-US" sz="2000" dirty="0"/>
          </a:p>
        </p:txBody>
      </p:sp>
      <p:sp>
        <p:nvSpPr>
          <p:cNvPr id="7170" name="Title 6"/>
          <p:cNvSpPr>
            <a:spLocks noGrp="1"/>
          </p:cNvSpPr>
          <p:nvPr>
            <p:ph type="title"/>
          </p:nvPr>
        </p:nvSpPr>
        <p:spPr>
          <a:xfrm>
            <a:off x="457200" y="46038"/>
            <a:ext cx="6834188" cy="1143000"/>
          </a:xfrm>
        </p:spPr>
        <p:txBody>
          <a:bodyPr/>
          <a:lstStyle/>
          <a:p>
            <a:r>
              <a:rPr lang="fi-FI" altLang="en-US" sz="4000" dirty="0">
                <a:solidFill>
                  <a:srgbClr val="0000FF"/>
                </a:solidFill>
              </a:rPr>
              <a:t>What R4 achieved in R4#86</a:t>
            </a:r>
          </a:p>
        </p:txBody>
      </p:sp>
      <p:graphicFrame>
        <p:nvGraphicFramePr>
          <p:cNvPr id="2" name="表 1">
            <a:extLst>
              <a:ext uri="{FF2B5EF4-FFF2-40B4-BE49-F238E27FC236}">
                <a16:creationId xmlns:a16="http://schemas.microsoft.com/office/drawing/2014/main" id="{EA9FAB70-B35B-4184-B098-EA06C67213E3}"/>
              </a:ext>
            </a:extLst>
          </p:cNvPr>
          <p:cNvGraphicFramePr>
            <a:graphicFrameLocks noGrp="1"/>
          </p:cNvGraphicFramePr>
          <p:nvPr>
            <p:extLst>
              <p:ext uri="{D42A27DB-BD31-4B8C-83A1-F6EECF244321}">
                <p14:modId xmlns:p14="http://schemas.microsoft.com/office/powerpoint/2010/main" val="2081451781"/>
              </p:ext>
            </p:extLst>
          </p:nvPr>
        </p:nvGraphicFramePr>
        <p:xfrm>
          <a:off x="120533" y="2565857"/>
          <a:ext cx="8899845" cy="3929121"/>
        </p:xfrm>
        <a:graphic>
          <a:graphicData uri="http://schemas.openxmlformats.org/drawingml/2006/table">
            <a:tbl>
              <a:tblPr firstRow="1" bandRow="1">
                <a:tableStyleId>{5C22544A-7EE6-4342-B048-85BDC9FD1C3A}</a:tableStyleId>
              </a:tblPr>
              <a:tblGrid>
                <a:gridCol w="953897">
                  <a:extLst>
                    <a:ext uri="{9D8B030D-6E8A-4147-A177-3AD203B41FA5}">
                      <a16:colId xmlns:a16="http://schemas.microsoft.com/office/drawing/2014/main" val="2307025879"/>
                    </a:ext>
                  </a:extLst>
                </a:gridCol>
                <a:gridCol w="535305">
                  <a:extLst>
                    <a:ext uri="{9D8B030D-6E8A-4147-A177-3AD203B41FA5}">
                      <a16:colId xmlns:a16="http://schemas.microsoft.com/office/drawing/2014/main" val="4249276361"/>
                    </a:ext>
                  </a:extLst>
                </a:gridCol>
                <a:gridCol w="1650706">
                  <a:extLst>
                    <a:ext uri="{9D8B030D-6E8A-4147-A177-3AD203B41FA5}">
                      <a16:colId xmlns:a16="http://schemas.microsoft.com/office/drawing/2014/main" val="4162547865"/>
                    </a:ext>
                  </a:extLst>
                </a:gridCol>
                <a:gridCol w="1970027">
                  <a:extLst>
                    <a:ext uri="{9D8B030D-6E8A-4147-A177-3AD203B41FA5}">
                      <a16:colId xmlns:a16="http://schemas.microsoft.com/office/drawing/2014/main" val="3669483238"/>
                    </a:ext>
                  </a:extLst>
                </a:gridCol>
                <a:gridCol w="1754632">
                  <a:extLst>
                    <a:ext uri="{9D8B030D-6E8A-4147-A177-3AD203B41FA5}">
                      <a16:colId xmlns:a16="http://schemas.microsoft.com/office/drawing/2014/main" val="1190880771"/>
                    </a:ext>
                  </a:extLst>
                </a:gridCol>
                <a:gridCol w="2035278">
                  <a:extLst>
                    <a:ext uri="{9D8B030D-6E8A-4147-A177-3AD203B41FA5}">
                      <a16:colId xmlns:a16="http://schemas.microsoft.com/office/drawing/2014/main" val="3678575683"/>
                    </a:ext>
                  </a:extLst>
                </a:gridCol>
              </a:tblGrid>
              <a:tr h="338879">
                <a:tc rowSpan="2" gridSpan="2">
                  <a:txBody>
                    <a:bodyPr/>
                    <a:lstStyle/>
                    <a:p>
                      <a:r>
                        <a:rPr kumimoji="1" lang="en-US" altLang="ja-JP" sz="1400" b="1" dirty="0">
                          <a:solidFill>
                            <a:schemeClr val="bg1"/>
                          </a:solidFill>
                        </a:rPr>
                        <a:t>Item</a:t>
                      </a:r>
                      <a:endParaRPr kumimoji="1" lang="ja-JP" altLang="en-US" sz="1400" b="1" dirty="0">
                        <a:solidFill>
                          <a:schemeClr val="bg1"/>
                        </a:solidFill>
                      </a:endParaRPr>
                    </a:p>
                  </a:txBody>
                  <a:tcPr/>
                </a:tc>
                <a:tc rowSpan="2" hMerge="1">
                  <a:txBody>
                    <a:bodyPr/>
                    <a:lstStyle/>
                    <a:p>
                      <a:endParaRPr kumimoji="1" lang="ja-JP" altLang="en-US"/>
                    </a:p>
                  </a:txBody>
                  <a:tcPr/>
                </a:tc>
                <a:tc rowSpan="2">
                  <a:txBody>
                    <a:bodyPr/>
                    <a:lstStyle/>
                    <a:p>
                      <a:r>
                        <a:rPr kumimoji="1" lang="en-US" altLang="ja-JP" sz="1400" b="1" dirty="0">
                          <a:solidFill>
                            <a:schemeClr val="bg1"/>
                          </a:solidFill>
                        </a:rPr>
                        <a:t>Rough summary</a:t>
                      </a:r>
                      <a:endParaRPr kumimoji="1" lang="ja-JP" altLang="en-US" sz="1400" b="1" dirty="0">
                        <a:solidFill>
                          <a:schemeClr val="bg1"/>
                        </a:solidFill>
                      </a:endParaRPr>
                    </a:p>
                  </a:txBody>
                  <a:tcPr/>
                </a:tc>
                <a:tc gridSpan="3">
                  <a:txBody>
                    <a:bodyPr/>
                    <a:lstStyle/>
                    <a:p>
                      <a:pPr algn="ctr"/>
                      <a:r>
                        <a:rPr kumimoji="1" lang="en-US" altLang="ja-JP" sz="1400" b="1" dirty="0">
                          <a:solidFill>
                            <a:schemeClr val="bg1"/>
                          </a:solidFill>
                        </a:rPr>
                        <a:t>Approaches</a:t>
                      </a:r>
                      <a:endParaRPr kumimoji="1" lang="ja-JP" altLang="en-US" sz="1400" b="1" dirty="0">
                        <a:solidFill>
                          <a:schemeClr val="bg1"/>
                        </a:solidFill>
                      </a:endParaRPr>
                    </a:p>
                  </a:txBody>
                  <a:tcPr>
                    <a:solidFill>
                      <a:srgbClr val="4F81BD"/>
                    </a:solidFill>
                  </a:tcPr>
                </a:tc>
                <a:tc hMerge="1">
                  <a:txBody>
                    <a:bodyPr/>
                    <a:lstStyle/>
                    <a:p>
                      <a:endParaRPr kumimoji="1" lang="ja-JP" altLang="en-US" sz="1600" b="1" dirty="0">
                        <a:solidFill>
                          <a:schemeClr val="bg1"/>
                        </a:solidFill>
                      </a:endParaRPr>
                    </a:p>
                  </a:txBody>
                  <a:tcPr/>
                </a:tc>
                <a:tc hMerge="1">
                  <a:txBody>
                    <a:bodyPr/>
                    <a:lstStyle/>
                    <a:p>
                      <a:endParaRPr kumimoji="1" lang="ja-JP" altLang="en-US" sz="1600" b="1" dirty="0">
                        <a:solidFill>
                          <a:schemeClr val="bg1"/>
                        </a:solidFill>
                      </a:endParaRPr>
                    </a:p>
                  </a:txBody>
                  <a:tcPr/>
                </a:tc>
                <a:extLst>
                  <a:ext uri="{0D108BD9-81ED-4DB2-BD59-A6C34878D82A}">
                    <a16:rowId xmlns:a16="http://schemas.microsoft.com/office/drawing/2014/main" val="2169142129"/>
                  </a:ext>
                </a:extLst>
              </a:tr>
              <a:tr h="529208">
                <a:tc gridSpan="2" vMerge="1">
                  <a:txBody>
                    <a:bodyPr/>
                    <a:lstStyle/>
                    <a:p>
                      <a:endParaRPr kumimoji="1" lang="ja-JP" altLang="en-US" sz="1600" b="1" dirty="0">
                        <a:solidFill>
                          <a:schemeClr val="bg1"/>
                        </a:solidFill>
                      </a:endParaRPr>
                    </a:p>
                  </a:txBody>
                  <a:tcPr>
                    <a:solidFill>
                      <a:srgbClr val="4F81BD"/>
                    </a:solidFill>
                  </a:tcPr>
                </a:tc>
                <a:tc hMerge="1" vMerge="1">
                  <a:txBody>
                    <a:bodyPr/>
                    <a:lstStyle/>
                    <a:p>
                      <a:endParaRPr kumimoji="1" lang="ja-JP" altLang="en-US" dirty="0"/>
                    </a:p>
                  </a:txBody>
                  <a:tcPr/>
                </a:tc>
                <a:tc vMerge="1">
                  <a:txBody>
                    <a:bodyPr/>
                    <a:lstStyle/>
                    <a:p>
                      <a:endParaRPr kumimoji="1" lang="ja-JP" altLang="en-US" sz="1600" b="1" dirty="0">
                        <a:solidFill>
                          <a:schemeClr val="bg1"/>
                        </a:solidFill>
                      </a:endParaRPr>
                    </a:p>
                  </a:txBody>
                  <a:tcPr>
                    <a:solidFill>
                      <a:srgbClr val="4F81BD"/>
                    </a:solidFill>
                  </a:tcPr>
                </a:tc>
                <a:tc>
                  <a:txBody>
                    <a:bodyPr/>
                    <a:lstStyle/>
                    <a:p>
                      <a:r>
                        <a:rPr kumimoji="1" lang="en-US" altLang="ja-JP" sz="1400" b="1" dirty="0">
                          <a:solidFill>
                            <a:schemeClr val="bg1"/>
                          </a:solidFill>
                        </a:rPr>
                        <a:t>Redundancy elimination in 36.101 [6, 9, 10]</a:t>
                      </a:r>
                      <a:endParaRPr kumimoji="1" lang="ja-JP" altLang="en-US" sz="1400" b="1" dirty="0">
                        <a:solidFill>
                          <a:schemeClr val="bg1"/>
                        </a:solidFill>
                      </a:endParaRPr>
                    </a:p>
                  </a:txBody>
                  <a:tcPr>
                    <a:solidFill>
                      <a:srgbClr val="4F81BD"/>
                    </a:solidFill>
                  </a:tcPr>
                </a:tc>
                <a:tc>
                  <a:txBody>
                    <a:bodyPr/>
                    <a:lstStyle/>
                    <a:p>
                      <a:r>
                        <a:rPr kumimoji="1" lang="en-US" altLang="ja-JP" sz="1400" b="1" dirty="0" err="1">
                          <a:solidFill>
                            <a:schemeClr val="bg1"/>
                          </a:solidFill>
                        </a:rPr>
                        <a:t>Restructureing</a:t>
                      </a:r>
                      <a:r>
                        <a:rPr kumimoji="1" lang="en-US" altLang="ja-JP" sz="1400" b="1" dirty="0">
                          <a:solidFill>
                            <a:schemeClr val="bg1"/>
                          </a:solidFill>
                        </a:rPr>
                        <a:t> </a:t>
                      </a:r>
                    </a:p>
                    <a:p>
                      <a:r>
                        <a:rPr kumimoji="1" lang="en-US" altLang="ja-JP" sz="1400" b="1" dirty="0">
                          <a:solidFill>
                            <a:schemeClr val="bg1"/>
                          </a:solidFill>
                        </a:rPr>
                        <a:t>the basket WIs[6]</a:t>
                      </a:r>
                      <a:endParaRPr kumimoji="1" lang="ja-JP" altLang="en-US" sz="1400" b="1" dirty="0">
                        <a:solidFill>
                          <a:schemeClr val="bg1"/>
                        </a:solidFill>
                      </a:endParaRPr>
                    </a:p>
                  </a:txBody>
                  <a:tcPr>
                    <a:solidFill>
                      <a:srgbClr val="4F81BD"/>
                    </a:solidFill>
                  </a:tcPr>
                </a:tc>
                <a:tc>
                  <a:txBody>
                    <a:bodyPr/>
                    <a:lstStyle/>
                    <a:p>
                      <a:r>
                        <a:rPr kumimoji="1" lang="en-US" altLang="ja-JP" sz="1400" b="1" dirty="0">
                          <a:solidFill>
                            <a:schemeClr val="bg1"/>
                          </a:solidFill>
                        </a:rPr>
                        <a:t>Guidance for how TPs should look like [6-8] </a:t>
                      </a:r>
                      <a:endParaRPr kumimoji="1" lang="ja-JP" altLang="en-US" sz="1400" b="1" dirty="0">
                        <a:solidFill>
                          <a:schemeClr val="bg1"/>
                        </a:solidFill>
                      </a:endParaRPr>
                    </a:p>
                  </a:txBody>
                  <a:tcPr>
                    <a:solidFill>
                      <a:srgbClr val="4F81BD"/>
                    </a:solidFill>
                  </a:tcPr>
                </a:tc>
                <a:extLst>
                  <a:ext uri="{0D108BD9-81ED-4DB2-BD59-A6C34878D82A}">
                    <a16:rowId xmlns:a16="http://schemas.microsoft.com/office/drawing/2014/main" val="299169038"/>
                  </a:ext>
                </a:extLst>
              </a:tr>
              <a:tr h="697841">
                <a:tc rowSpan="2">
                  <a:txBody>
                    <a:bodyPr/>
                    <a:lstStyle/>
                    <a:p>
                      <a:r>
                        <a:rPr kumimoji="1" lang="en-US" altLang="ja-JP" sz="1400" dirty="0"/>
                        <a:t>Technical</a:t>
                      </a:r>
                      <a:endParaRPr kumimoji="1" lang="ja-JP" altLang="en-US" sz="1400" dirty="0"/>
                    </a:p>
                  </a:txBody>
                  <a:tcPr/>
                </a:tc>
                <a:tc>
                  <a:txBody>
                    <a:bodyPr/>
                    <a:lstStyle/>
                    <a:p>
                      <a:r>
                        <a:rPr kumimoji="1" lang="en-US" altLang="ja-JP" sz="1400" dirty="0"/>
                        <a:t>TP</a:t>
                      </a:r>
                      <a:endParaRPr kumimoji="1" lang="ja-JP" altLang="en-US" sz="1400" dirty="0"/>
                    </a:p>
                  </a:txBody>
                  <a:tcPr/>
                </a:tc>
                <a:tc>
                  <a:txBody>
                    <a:bodyPr/>
                    <a:lstStyle/>
                    <a:p>
                      <a:pPr marL="92075" indent="-92075">
                        <a:buFontTx/>
                        <a:buChar char="-"/>
                      </a:pPr>
                      <a:r>
                        <a:rPr kumimoji="1" lang="en-US" altLang="ja-JP" sz="1400" dirty="0"/>
                        <a:t>Duplicated work </a:t>
                      </a:r>
                    </a:p>
                    <a:p>
                      <a:pPr marL="92075" indent="-92075">
                        <a:buFontTx/>
                        <a:buChar char="-"/>
                      </a:pPr>
                      <a:r>
                        <a:rPr kumimoji="1" lang="en-US" altLang="ja-JP" sz="1400" dirty="0"/>
                        <a:t>A lot of unwanted information</a:t>
                      </a:r>
                      <a:endParaRPr kumimoji="1" lang="ja-JP" altLang="en-US" sz="1400" dirty="0"/>
                    </a:p>
                  </a:txBody>
                  <a:tcPr/>
                </a:tc>
                <a:tc>
                  <a:txBody>
                    <a:bodyPr/>
                    <a:lstStyle/>
                    <a:p>
                      <a:pPr marL="0" indent="0" algn="ctr">
                        <a:buFontTx/>
                        <a:buNone/>
                      </a:pPr>
                      <a:r>
                        <a:rPr kumimoji="1" lang="en-US" altLang="ja-JP" sz="1400" dirty="0"/>
                        <a:t>Effective</a:t>
                      </a:r>
                      <a:endParaRPr kumimoji="1" lang="ja-JP"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t>Significantly effective</a:t>
                      </a:r>
                      <a:endParaRPr kumimoji="1" lang="ja-JP" altLang="en-US" sz="1400" dirty="0"/>
                    </a:p>
                    <a:p>
                      <a:pPr marL="92075" indent="-92075" algn="ctr">
                        <a:buFontTx/>
                        <a:buChar char="-"/>
                      </a:pPr>
                      <a:endParaRPr kumimoji="1" lang="ja-JP" altLang="en-US" sz="1400" dirty="0"/>
                    </a:p>
                  </a:txBody>
                  <a:tcPr/>
                </a:tc>
                <a:tc>
                  <a:txBody>
                    <a:bodyPr/>
                    <a:lstStyle/>
                    <a:p>
                      <a:pPr algn="ctr"/>
                      <a:r>
                        <a:rPr kumimoji="1" lang="en-US" altLang="ja-JP" sz="1400" dirty="0"/>
                        <a:t>Significantly </a:t>
                      </a:r>
                    </a:p>
                    <a:p>
                      <a:pPr algn="ctr"/>
                      <a:r>
                        <a:rPr kumimoji="1" lang="en-US" altLang="ja-JP" sz="1400" dirty="0"/>
                        <a:t>effective</a:t>
                      </a:r>
                      <a:endParaRPr kumimoji="1" lang="ja-JP" altLang="en-US" sz="1400" dirty="0"/>
                    </a:p>
                    <a:p>
                      <a:pPr marL="92075" indent="-92075" algn="ctr">
                        <a:buFontTx/>
                        <a:buChar char="-"/>
                      </a:pPr>
                      <a:endParaRPr kumimoji="1" lang="ja-JP" altLang="en-US" sz="1400" dirty="0"/>
                    </a:p>
                  </a:txBody>
                  <a:tcPr/>
                </a:tc>
                <a:extLst>
                  <a:ext uri="{0D108BD9-81ED-4DB2-BD59-A6C34878D82A}">
                    <a16:rowId xmlns:a16="http://schemas.microsoft.com/office/drawing/2014/main" val="2502342837"/>
                  </a:ext>
                </a:extLst>
              </a:tr>
              <a:tr h="697841">
                <a:tc vMerge="1">
                  <a:txBody>
                    <a:bodyPr/>
                    <a:lstStyle/>
                    <a:p>
                      <a:endParaRPr kumimoji="1" lang="ja-JP" altLang="en-US" dirty="0"/>
                    </a:p>
                  </a:txBody>
                  <a:tcPr/>
                </a:tc>
                <a:tc>
                  <a:txBody>
                    <a:bodyPr/>
                    <a:lstStyle/>
                    <a:p>
                      <a:r>
                        <a:rPr kumimoji="1" lang="en-US" altLang="ja-JP" sz="1400" dirty="0"/>
                        <a:t>CR</a:t>
                      </a:r>
                      <a:endParaRPr kumimoji="1" lang="ja-JP" altLang="en-US" sz="1400" dirty="0"/>
                    </a:p>
                  </a:txBody>
                  <a:tcPr/>
                </a:tc>
                <a:tc>
                  <a:txBody>
                    <a:bodyPr/>
                    <a:lstStyle/>
                    <a:p>
                      <a:pPr marL="92075" indent="-92075">
                        <a:buFontTx/>
                        <a:buChar char="-"/>
                      </a:pPr>
                      <a:r>
                        <a:rPr kumimoji="1" lang="en-US" altLang="ja-JP" sz="1400" dirty="0"/>
                        <a:t>Complicated spec </a:t>
                      </a:r>
                    </a:p>
                    <a:p>
                      <a:pPr marL="92075" indent="-92075">
                        <a:buFontTx/>
                        <a:buChar char="-"/>
                      </a:pPr>
                      <a:r>
                        <a:rPr kumimoji="1" lang="en-US" altLang="ja-JP" sz="1400" dirty="0"/>
                        <a:t>A lot of unwanted information</a:t>
                      </a:r>
                      <a:endParaRPr kumimoji="1" lang="ja-JP" altLang="en-US" sz="1400" dirty="0"/>
                    </a:p>
                  </a:txBody>
                  <a:tcPr/>
                </a:tc>
                <a:tc>
                  <a:txBody>
                    <a:bodyPr/>
                    <a:lstStyle/>
                    <a:p>
                      <a:pPr algn="ctr"/>
                      <a:r>
                        <a:rPr kumimoji="1" lang="en-US" altLang="ja-JP" sz="1400" dirty="0"/>
                        <a:t>Significantly effective</a:t>
                      </a:r>
                      <a:endParaRPr kumimoji="1" lang="ja-JP"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t>Effective</a:t>
                      </a:r>
                      <a:endParaRPr kumimoji="1" lang="ja-JP" altLang="en-US" sz="1400" dirty="0"/>
                    </a:p>
                    <a:p>
                      <a:pPr algn="ctr"/>
                      <a:endParaRPr kumimoji="1" lang="ja-JP" altLang="en-US"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t>Not effective</a:t>
                      </a:r>
                    </a:p>
                    <a:p>
                      <a:pPr algn="ctr"/>
                      <a:endParaRPr kumimoji="1" lang="ja-JP" altLang="en-US" sz="1400" dirty="0"/>
                    </a:p>
                  </a:txBody>
                  <a:tcPr/>
                </a:tc>
                <a:extLst>
                  <a:ext uri="{0D108BD9-81ED-4DB2-BD59-A6C34878D82A}">
                    <a16:rowId xmlns:a16="http://schemas.microsoft.com/office/drawing/2014/main" val="3497581300"/>
                  </a:ext>
                </a:extLst>
              </a:tr>
              <a:tr h="697841">
                <a:tc rowSpan="2">
                  <a:txBody>
                    <a:bodyPr/>
                    <a:lstStyle/>
                    <a:p>
                      <a:r>
                        <a:rPr kumimoji="1" lang="en-US" altLang="ja-JP" sz="1400" dirty="0"/>
                        <a:t>Operation</a:t>
                      </a:r>
                    </a:p>
                    <a:p>
                      <a:r>
                        <a:rPr kumimoji="1" lang="en-US" altLang="ja-JP" sz="1400" dirty="0"/>
                        <a:t>(related to rapporteurs work)</a:t>
                      </a:r>
                      <a:endParaRPr kumimoji="1" lang="ja-JP" altLang="en-US" sz="1400" dirty="0"/>
                    </a:p>
                  </a:txBody>
                  <a:tcPr/>
                </a:tc>
                <a:tc>
                  <a:txBody>
                    <a:bodyPr/>
                    <a:lstStyle/>
                    <a:p>
                      <a:r>
                        <a:rPr kumimoji="1" lang="en-US" altLang="ja-JP" sz="1400" dirty="0"/>
                        <a:t>SR</a:t>
                      </a:r>
                      <a:endParaRPr kumimoji="1" lang="ja-JP" altLang="en-US" sz="1400" dirty="0"/>
                    </a:p>
                  </a:txBody>
                  <a:tcPr/>
                </a:tc>
                <a:tc>
                  <a:txBody>
                    <a:bodyPr/>
                    <a:lstStyle/>
                    <a:p>
                      <a:pPr marL="92075" indent="-92075">
                        <a:buFontTx/>
                        <a:buChar char="-"/>
                      </a:pPr>
                      <a:r>
                        <a:rPr kumimoji="1" lang="en-US" altLang="ja-JP" sz="1400" dirty="0"/>
                        <a:t>Lacks sense of responsibility</a:t>
                      </a:r>
                    </a:p>
                  </a:txBody>
                  <a:tcPr/>
                </a:tc>
                <a:tc>
                  <a:txBody>
                    <a:bodyPr/>
                    <a:lstStyle/>
                    <a:p>
                      <a:pPr marL="0" indent="0" algn="ctr">
                        <a:buFontTx/>
                        <a:buNone/>
                      </a:pPr>
                      <a:r>
                        <a:rPr kumimoji="1" lang="en-US" altLang="ja-JP" sz="1400" dirty="0"/>
                        <a:t>Not effective</a:t>
                      </a:r>
                    </a:p>
                  </a:txBody>
                  <a:tcPr/>
                </a:tc>
                <a:tc>
                  <a:txBody>
                    <a:bodyPr/>
                    <a:lstStyle/>
                    <a:p>
                      <a:pPr marL="0" indent="0" algn="ctr">
                        <a:buFontTx/>
                        <a:buNone/>
                      </a:pPr>
                      <a:r>
                        <a:rPr kumimoji="1" lang="en-US" altLang="ja-JP" sz="1400" dirty="0"/>
                        <a:t>Not effective</a:t>
                      </a:r>
                    </a:p>
                  </a:txBody>
                  <a:tcPr/>
                </a:tc>
                <a:tc>
                  <a:txBody>
                    <a:bodyPr/>
                    <a:lstStyle/>
                    <a:p>
                      <a:pPr marL="0" indent="0" algn="ctr">
                        <a:buFontTx/>
                        <a:buNone/>
                      </a:pPr>
                      <a:r>
                        <a:rPr kumimoji="1" lang="en-US" altLang="ja-JP" sz="1400" dirty="0"/>
                        <a:t>Not effective</a:t>
                      </a:r>
                    </a:p>
                  </a:txBody>
                  <a:tcPr/>
                </a:tc>
                <a:extLst>
                  <a:ext uri="{0D108BD9-81ED-4DB2-BD59-A6C34878D82A}">
                    <a16:rowId xmlns:a16="http://schemas.microsoft.com/office/drawing/2014/main" val="1677216739"/>
                  </a:ext>
                </a:extLst>
              </a:tr>
              <a:tr h="697841">
                <a:tc vMerge="1">
                  <a:txBody>
                    <a:bodyPr/>
                    <a:lstStyle/>
                    <a:p>
                      <a:endParaRPr kumimoji="1" lang="ja-JP" altLang="en-US" dirty="0"/>
                    </a:p>
                  </a:txBody>
                  <a:tcPr/>
                </a:tc>
                <a:tc>
                  <a:txBody>
                    <a:bodyPr/>
                    <a:lstStyle/>
                    <a:p>
                      <a:r>
                        <a:rPr kumimoji="1" lang="en-US" altLang="ja-JP" sz="1400" dirty="0"/>
                        <a:t>WID</a:t>
                      </a:r>
                      <a:endParaRPr kumimoji="1" lang="ja-JP" altLang="en-US" sz="1400" dirty="0"/>
                    </a:p>
                  </a:txBody>
                  <a:tcPr/>
                </a:tc>
                <a:tc>
                  <a:txBody>
                    <a:bodyPr/>
                    <a:lstStyle/>
                    <a:p>
                      <a:pPr marL="92075" indent="-92075">
                        <a:buFontTx/>
                        <a:buChar char="-"/>
                      </a:pPr>
                      <a:r>
                        <a:rPr kumimoji="1" lang="en-US" altLang="ja-JP" sz="1400" dirty="0"/>
                        <a:t>Lacks sense of responsibility</a:t>
                      </a:r>
                    </a:p>
                  </a:txBody>
                  <a:tcPr/>
                </a:tc>
                <a:tc>
                  <a:txBody>
                    <a:bodyPr/>
                    <a:lstStyle/>
                    <a:p>
                      <a:pPr algn="ctr"/>
                      <a:r>
                        <a:rPr kumimoji="1" lang="en-US" altLang="ja-JP" sz="1400" dirty="0"/>
                        <a:t>Not effective</a:t>
                      </a:r>
                      <a:endParaRPr kumimoji="1" lang="ja-JP" altLang="en-US" sz="1400" dirty="0"/>
                    </a:p>
                  </a:txBody>
                  <a:tcPr/>
                </a:tc>
                <a:tc>
                  <a:txBody>
                    <a:bodyPr/>
                    <a:lstStyle/>
                    <a:p>
                      <a:pPr algn="ctr"/>
                      <a:r>
                        <a:rPr kumimoji="1" lang="en-US" altLang="ja-JP" sz="1400" dirty="0"/>
                        <a:t>Not effective</a:t>
                      </a:r>
                      <a:endParaRPr kumimoji="1" lang="ja-JP" altLang="en-US" sz="1400" dirty="0"/>
                    </a:p>
                  </a:txBody>
                  <a:tcPr/>
                </a:tc>
                <a:tc>
                  <a:txBody>
                    <a:bodyPr/>
                    <a:lstStyle/>
                    <a:p>
                      <a:pPr algn="ctr"/>
                      <a:r>
                        <a:rPr kumimoji="1" lang="en-US" altLang="ja-JP" sz="1400" dirty="0"/>
                        <a:t>Not effective</a:t>
                      </a:r>
                      <a:endParaRPr kumimoji="1" lang="ja-JP" altLang="en-US" sz="1400" dirty="0"/>
                    </a:p>
                  </a:txBody>
                  <a:tcPr/>
                </a:tc>
                <a:extLst>
                  <a:ext uri="{0D108BD9-81ED-4DB2-BD59-A6C34878D82A}">
                    <a16:rowId xmlns:a16="http://schemas.microsoft.com/office/drawing/2014/main" val="2971886491"/>
                  </a:ext>
                </a:extLst>
              </a:tr>
            </a:tbl>
          </a:graphicData>
        </a:graphic>
      </p:graphicFrame>
      <p:sp>
        <p:nvSpPr>
          <p:cNvPr id="8" name="テキスト ボックス 7">
            <a:extLst>
              <a:ext uri="{FF2B5EF4-FFF2-40B4-BE49-F238E27FC236}">
                <a16:creationId xmlns:a16="http://schemas.microsoft.com/office/drawing/2014/main" id="{CE0A66B0-BB6B-4050-A20A-FC64ACBB9461}"/>
              </a:ext>
            </a:extLst>
          </p:cNvPr>
          <p:cNvSpPr txBox="1"/>
          <p:nvPr/>
        </p:nvSpPr>
        <p:spPr>
          <a:xfrm>
            <a:off x="4065228" y="4002531"/>
            <a:ext cx="415498" cy="461665"/>
          </a:xfrm>
          <a:prstGeom prst="rect">
            <a:avLst/>
          </a:prstGeom>
          <a:noFill/>
        </p:spPr>
        <p:txBody>
          <a:bodyPr wrap="none" rtlCol="0">
            <a:spAutoFit/>
          </a:bodyPr>
          <a:lstStyle/>
          <a:p>
            <a:r>
              <a:rPr kumimoji="1" lang="ja-JP" altLang="en-US" dirty="0">
                <a:solidFill>
                  <a:srgbClr val="0000FF"/>
                </a:solidFill>
              </a:rPr>
              <a:t>✓</a:t>
            </a:r>
          </a:p>
        </p:txBody>
      </p:sp>
      <p:sp>
        <p:nvSpPr>
          <p:cNvPr id="11" name="テキスト ボックス 10">
            <a:extLst>
              <a:ext uri="{FF2B5EF4-FFF2-40B4-BE49-F238E27FC236}">
                <a16:creationId xmlns:a16="http://schemas.microsoft.com/office/drawing/2014/main" id="{E430DA44-CDC0-4A4D-91CE-15D177E5EAB7}"/>
              </a:ext>
            </a:extLst>
          </p:cNvPr>
          <p:cNvSpPr txBox="1"/>
          <p:nvPr/>
        </p:nvSpPr>
        <p:spPr>
          <a:xfrm>
            <a:off x="5729561" y="4002531"/>
            <a:ext cx="646331" cy="461665"/>
          </a:xfrm>
          <a:prstGeom prst="rect">
            <a:avLst/>
          </a:prstGeom>
          <a:noFill/>
        </p:spPr>
        <p:txBody>
          <a:bodyPr wrap="none" rtlCol="0">
            <a:spAutoFit/>
          </a:bodyPr>
          <a:lstStyle/>
          <a:p>
            <a:r>
              <a:rPr kumimoji="1" lang="ja-JP" altLang="en-US" dirty="0">
                <a:solidFill>
                  <a:srgbClr val="0000FF"/>
                </a:solidFill>
              </a:rPr>
              <a:t>✓✓</a:t>
            </a:r>
          </a:p>
        </p:txBody>
      </p:sp>
      <p:sp>
        <p:nvSpPr>
          <p:cNvPr id="12" name="テキスト ボックス 11">
            <a:extLst>
              <a:ext uri="{FF2B5EF4-FFF2-40B4-BE49-F238E27FC236}">
                <a16:creationId xmlns:a16="http://schemas.microsoft.com/office/drawing/2014/main" id="{73730573-8388-456D-AD9B-13884BF64768}"/>
              </a:ext>
            </a:extLst>
          </p:cNvPr>
          <p:cNvSpPr txBox="1"/>
          <p:nvPr/>
        </p:nvSpPr>
        <p:spPr>
          <a:xfrm>
            <a:off x="7654712" y="4002531"/>
            <a:ext cx="646331" cy="461665"/>
          </a:xfrm>
          <a:prstGeom prst="rect">
            <a:avLst/>
          </a:prstGeom>
          <a:noFill/>
        </p:spPr>
        <p:txBody>
          <a:bodyPr wrap="none" rtlCol="0">
            <a:spAutoFit/>
          </a:bodyPr>
          <a:lstStyle/>
          <a:p>
            <a:r>
              <a:rPr kumimoji="1" lang="ja-JP" altLang="en-US" dirty="0">
                <a:solidFill>
                  <a:srgbClr val="0000FF"/>
                </a:solidFill>
              </a:rPr>
              <a:t>✓✓</a:t>
            </a:r>
          </a:p>
        </p:txBody>
      </p:sp>
      <p:sp>
        <p:nvSpPr>
          <p:cNvPr id="13" name="テキスト ボックス 12">
            <a:extLst>
              <a:ext uri="{FF2B5EF4-FFF2-40B4-BE49-F238E27FC236}">
                <a16:creationId xmlns:a16="http://schemas.microsoft.com/office/drawing/2014/main" id="{28FEE442-6C79-45D6-8A14-F426A85EE276}"/>
              </a:ext>
            </a:extLst>
          </p:cNvPr>
          <p:cNvSpPr txBox="1"/>
          <p:nvPr/>
        </p:nvSpPr>
        <p:spPr>
          <a:xfrm>
            <a:off x="3949812" y="4580668"/>
            <a:ext cx="646331" cy="461665"/>
          </a:xfrm>
          <a:prstGeom prst="rect">
            <a:avLst/>
          </a:prstGeom>
          <a:noFill/>
        </p:spPr>
        <p:txBody>
          <a:bodyPr wrap="none" rtlCol="0">
            <a:spAutoFit/>
          </a:bodyPr>
          <a:lstStyle/>
          <a:p>
            <a:r>
              <a:rPr kumimoji="1" lang="ja-JP" altLang="en-US" dirty="0">
                <a:solidFill>
                  <a:srgbClr val="0000FF"/>
                </a:solidFill>
              </a:rPr>
              <a:t>✓✓</a:t>
            </a:r>
          </a:p>
        </p:txBody>
      </p:sp>
      <p:sp>
        <p:nvSpPr>
          <p:cNvPr id="14" name="テキスト ボックス 13">
            <a:extLst>
              <a:ext uri="{FF2B5EF4-FFF2-40B4-BE49-F238E27FC236}">
                <a16:creationId xmlns:a16="http://schemas.microsoft.com/office/drawing/2014/main" id="{0C25E4C3-07DE-4A33-90F1-5A438F4ADBE7}"/>
              </a:ext>
            </a:extLst>
          </p:cNvPr>
          <p:cNvSpPr txBox="1"/>
          <p:nvPr/>
        </p:nvSpPr>
        <p:spPr>
          <a:xfrm>
            <a:off x="5844977" y="4580668"/>
            <a:ext cx="415498" cy="461665"/>
          </a:xfrm>
          <a:prstGeom prst="rect">
            <a:avLst/>
          </a:prstGeom>
          <a:noFill/>
        </p:spPr>
        <p:txBody>
          <a:bodyPr wrap="none" rtlCol="0">
            <a:spAutoFit/>
          </a:bodyPr>
          <a:lstStyle/>
          <a:p>
            <a:r>
              <a:rPr kumimoji="1" lang="ja-JP" altLang="en-US" dirty="0">
                <a:solidFill>
                  <a:srgbClr val="0000FF"/>
                </a:solidFill>
              </a:rPr>
              <a:t>✓</a:t>
            </a:r>
          </a:p>
        </p:txBody>
      </p:sp>
      <p:sp>
        <p:nvSpPr>
          <p:cNvPr id="16" name="テキスト ボックス 15">
            <a:extLst>
              <a:ext uri="{FF2B5EF4-FFF2-40B4-BE49-F238E27FC236}">
                <a16:creationId xmlns:a16="http://schemas.microsoft.com/office/drawing/2014/main" id="{3BC792BC-43BE-4103-B882-8D66ABF95588}"/>
              </a:ext>
            </a:extLst>
          </p:cNvPr>
          <p:cNvSpPr txBox="1"/>
          <p:nvPr/>
        </p:nvSpPr>
        <p:spPr>
          <a:xfrm>
            <a:off x="7805394" y="4580668"/>
            <a:ext cx="344966" cy="461665"/>
          </a:xfrm>
          <a:prstGeom prst="rect">
            <a:avLst/>
          </a:prstGeom>
          <a:noFill/>
        </p:spPr>
        <p:txBody>
          <a:bodyPr wrap="none" rtlCol="0">
            <a:spAutoFit/>
          </a:bodyPr>
          <a:lstStyle/>
          <a:p>
            <a:r>
              <a:rPr kumimoji="1" lang="en-US" altLang="ja-JP" dirty="0">
                <a:solidFill>
                  <a:srgbClr val="FF0000"/>
                </a:solidFill>
              </a:rPr>
              <a:t>X</a:t>
            </a:r>
            <a:endParaRPr kumimoji="1" lang="ja-JP" altLang="en-US" dirty="0">
              <a:solidFill>
                <a:srgbClr val="FF0000"/>
              </a:solidFill>
            </a:endParaRPr>
          </a:p>
        </p:txBody>
      </p:sp>
      <p:sp>
        <p:nvSpPr>
          <p:cNvPr id="17" name="テキスト ボックス 16">
            <a:extLst>
              <a:ext uri="{FF2B5EF4-FFF2-40B4-BE49-F238E27FC236}">
                <a16:creationId xmlns:a16="http://schemas.microsoft.com/office/drawing/2014/main" id="{653ADD1C-EAF8-459C-AFE3-70A5F15B3690}"/>
              </a:ext>
            </a:extLst>
          </p:cNvPr>
          <p:cNvSpPr txBox="1"/>
          <p:nvPr/>
        </p:nvSpPr>
        <p:spPr>
          <a:xfrm>
            <a:off x="4100494" y="5312237"/>
            <a:ext cx="344966" cy="461665"/>
          </a:xfrm>
          <a:prstGeom prst="rect">
            <a:avLst/>
          </a:prstGeom>
          <a:noFill/>
        </p:spPr>
        <p:txBody>
          <a:bodyPr wrap="none" rtlCol="0">
            <a:spAutoFit/>
          </a:bodyPr>
          <a:lstStyle/>
          <a:p>
            <a:r>
              <a:rPr kumimoji="1" lang="en-US" altLang="ja-JP" dirty="0">
                <a:solidFill>
                  <a:srgbClr val="FF0000"/>
                </a:solidFill>
              </a:rPr>
              <a:t>X</a:t>
            </a:r>
            <a:endParaRPr kumimoji="1" lang="ja-JP" altLang="en-US" dirty="0">
              <a:solidFill>
                <a:srgbClr val="FF0000"/>
              </a:solidFill>
            </a:endParaRPr>
          </a:p>
        </p:txBody>
      </p:sp>
      <p:sp>
        <p:nvSpPr>
          <p:cNvPr id="18" name="テキスト ボックス 17">
            <a:extLst>
              <a:ext uri="{FF2B5EF4-FFF2-40B4-BE49-F238E27FC236}">
                <a16:creationId xmlns:a16="http://schemas.microsoft.com/office/drawing/2014/main" id="{E7BBF816-5FDE-402F-8292-D50565C234AA}"/>
              </a:ext>
            </a:extLst>
          </p:cNvPr>
          <p:cNvSpPr txBox="1"/>
          <p:nvPr/>
        </p:nvSpPr>
        <p:spPr>
          <a:xfrm>
            <a:off x="4100494" y="5863397"/>
            <a:ext cx="344966" cy="461665"/>
          </a:xfrm>
          <a:prstGeom prst="rect">
            <a:avLst/>
          </a:prstGeom>
          <a:noFill/>
        </p:spPr>
        <p:txBody>
          <a:bodyPr wrap="none" rtlCol="0">
            <a:spAutoFit/>
          </a:bodyPr>
          <a:lstStyle/>
          <a:p>
            <a:r>
              <a:rPr kumimoji="1" lang="en-US" altLang="ja-JP" dirty="0">
                <a:solidFill>
                  <a:srgbClr val="FF0000"/>
                </a:solidFill>
              </a:rPr>
              <a:t>X</a:t>
            </a:r>
            <a:endParaRPr kumimoji="1" lang="ja-JP" altLang="en-US" dirty="0">
              <a:solidFill>
                <a:srgbClr val="FF0000"/>
              </a:solidFill>
            </a:endParaRPr>
          </a:p>
        </p:txBody>
      </p:sp>
      <p:sp>
        <p:nvSpPr>
          <p:cNvPr id="20" name="テキスト ボックス 19">
            <a:extLst>
              <a:ext uri="{FF2B5EF4-FFF2-40B4-BE49-F238E27FC236}">
                <a16:creationId xmlns:a16="http://schemas.microsoft.com/office/drawing/2014/main" id="{EE4E0F1F-F9C2-4014-B214-E695C1B5439A}"/>
              </a:ext>
            </a:extLst>
          </p:cNvPr>
          <p:cNvSpPr txBox="1"/>
          <p:nvPr/>
        </p:nvSpPr>
        <p:spPr>
          <a:xfrm>
            <a:off x="5880243" y="5312237"/>
            <a:ext cx="344966" cy="461665"/>
          </a:xfrm>
          <a:prstGeom prst="rect">
            <a:avLst/>
          </a:prstGeom>
          <a:noFill/>
        </p:spPr>
        <p:txBody>
          <a:bodyPr wrap="none" rtlCol="0">
            <a:spAutoFit/>
          </a:bodyPr>
          <a:lstStyle/>
          <a:p>
            <a:r>
              <a:rPr kumimoji="1" lang="en-US" altLang="ja-JP" dirty="0">
                <a:solidFill>
                  <a:srgbClr val="FF0000"/>
                </a:solidFill>
              </a:rPr>
              <a:t>X</a:t>
            </a:r>
            <a:endParaRPr kumimoji="1" lang="ja-JP" altLang="en-US" dirty="0">
              <a:solidFill>
                <a:srgbClr val="FF0000"/>
              </a:solidFill>
            </a:endParaRPr>
          </a:p>
        </p:txBody>
      </p:sp>
      <p:sp>
        <p:nvSpPr>
          <p:cNvPr id="21" name="テキスト ボックス 20">
            <a:extLst>
              <a:ext uri="{FF2B5EF4-FFF2-40B4-BE49-F238E27FC236}">
                <a16:creationId xmlns:a16="http://schemas.microsoft.com/office/drawing/2014/main" id="{9CF463F4-C8F3-4B95-A254-4444C2F991AC}"/>
              </a:ext>
            </a:extLst>
          </p:cNvPr>
          <p:cNvSpPr txBox="1"/>
          <p:nvPr/>
        </p:nvSpPr>
        <p:spPr>
          <a:xfrm>
            <a:off x="5880243" y="5863397"/>
            <a:ext cx="344966" cy="461665"/>
          </a:xfrm>
          <a:prstGeom prst="rect">
            <a:avLst/>
          </a:prstGeom>
          <a:noFill/>
        </p:spPr>
        <p:txBody>
          <a:bodyPr wrap="none" rtlCol="0">
            <a:spAutoFit/>
          </a:bodyPr>
          <a:lstStyle/>
          <a:p>
            <a:r>
              <a:rPr kumimoji="1" lang="en-US" altLang="ja-JP" dirty="0">
                <a:solidFill>
                  <a:srgbClr val="FF0000"/>
                </a:solidFill>
              </a:rPr>
              <a:t>X</a:t>
            </a:r>
            <a:endParaRPr kumimoji="1" lang="ja-JP" altLang="en-US" dirty="0">
              <a:solidFill>
                <a:srgbClr val="FF0000"/>
              </a:solidFill>
            </a:endParaRPr>
          </a:p>
        </p:txBody>
      </p:sp>
      <p:sp>
        <p:nvSpPr>
          <p:cNvPr id="22" name="テキスト ボックス 21">
            <a:extLst>
              <a:ext uri="{FF2B5EF4-FFF2-40B4-BE49-F238E27FC236}">
                <a16:creationId xmlns:a16="http://schemas.microsoft.com/office/drawing/2014/main" id="{778448AD-CD6D-401C-86D6-0FD5DD42FA42}"/>
              </a:ext>
            </a:extLst>
          </p:cNvPr>
          <p:cNvSpPr txBox="1"/>
          <p:nvPr/>
        </p:nvSpPr>
        <p:spPr>
          <a:xfrm>
            <a:off x="7805394" y="5312237"/>
            <a:ext cx="344966" cy="461665"/>
          </a:xfrm>
          <a:prstGeom prst="rect">
            <a:avLst/>
          </a:prstGeom>
          <a:noFill/>
        </p:spPr>
        <p:txBody>
          <a:bodyPr wrap="none" rtlCol="0">
            <a:spAutoFit/>
          </a:bodyPr>
          <a:lstStyle/>
          <a:p>
            <a:r>
              <a:rPr kumimoji="1" lang="en-US" altLang="ja-JP" dirty="0">
                <a:solidFill>
                  <a:srgbClr val="FF0000"/>
                </a:solidFill>
              </a:rPr>
              <a:t>X</a:t>
            </a:r>
            <a:endParaRPr kumimoji="1" lang="ja-JP" altLang="en-US" dirty="0">
              <a:solidFill>
                <a:srgbClr val="FF0000"/>
              </a:solidFill>
            </a:endParaRPr>
          </a:p>
        </p:txBody>
      </p:sp>
      <p:sp>
        <p:nvSpPr>
          <p:cNvPr id="23" name="テキスト ボックス 22">
            <a:extLst>
              <a:ext uri="{FF2B5EF4-FFF2-40B4-BE49-F238E27FC236}">
                <a16:creationId xmlns:a16="http://schemas.microsoft.com/office/drawing/2014/main" id="{97461DEE-2CF3-4CDA-AF90-4D96AC15F3D8}"/>
              </a:ext>
            </a:extLst>
          </p:cNvPr>
          <p:cNvSpPr txBox="1"/>
          <p:nvPr/>
        </p:nvSpPr>
        <p:spPr>
          <a:xfrm>
            <a:off x="7805394" y="5863397"/>
            <a:ext cx="344966" cy="461665"/>
          </a:xfrm>
          <a:prstGeom prst="rect">
            <a:avLst/>
          </a:prstGeom>
          <a:noFill/>
        </p:spPr>
        <p:txBody>
          <a:bodyPr wrap="none" rtlCol="0">
            <a:spAutoFit/>
          </a:bodyPr>
          <a:lstStyle/>
          <a:p>
            <a:r>
              <a:rPr kumimoji="1" lang="en-US" altLang="ja-JP" dirty="0">
                <a:solidFill>
                  <a:srgbClr val="FF0000"/>
                </a:solidFill>
              </a:rPr>
              <a:t>X</a:t>
            </a:r>
            <a:endParaRPr kumimoji="1" lang="ja-JP" altLang="en-US" dirty="0">
              <a:solidFill>
                <a:srgbClr val="FF0000"/>
              </a:solidFill>
            </a:endParaRPr>
          </a:p>
        </p:txBody>
      </p:sp>
    </p:spTree>
    <p:extLst>
      <p:ext uri="{BB962C8B-B14F-4D97-AF65-F5344CB8AC3E}">
        <p14:creationId xmlns:p14="http://schemas.microsoft.com/office/powerpoint/2010/main" val="1765670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7">
            <a:extLst>
              <a:ext uri="{FF2B5EF4-FFF2-40B4-BE49-F238E27FC236}">
                <a16:creationId xmlns:a16="http://schemas.microsoft.com/office/drawing/2014/main" id="{131AEA56-04E4-4AC2-BE6A-BFF687E3B447}"/>
              </a:ext>
            </a:extLst>
          </p:cNvPr>
          <p:cNvSpPr>
            <a:spLocks noGrp="1"/>
          </p:cNvSpPr>
          <p:nvPr>
            <p:ph idx="1"/>
          </p:nvPr>
        </p:nvSpPr>
        <p:spPr>
          <a:xfrm>
            <a:off x="35860" y="1146175"/>
            <a:ext cx="9027459" cy="5192713"/>
          </a:xfrm>
        </p:spPr>
        <p:txBody>
          <a:bodyPr/>
          <a:lstStyle/>
          <a:p>
            <a:pPr marL="457200" indent="-457200">
              <a:buFont typeface="+mj-lt"/>
              <a:buAutoNum type="arabicPeriod"/>
            </a:pPr>
            <a:r>
              <a:rPr lang="fi-FI" altLang="en-US" sz="2000" b="1" dirty="0">
                <a:solidFill>
                  <a:srgbClr val="0000FF"/>
                </a:solidFill>
              </a:rPr>
              <a:t>Redundancy elimination in 36.101</a:t>
            </a:r>
          </a:p>
          <a:p>
            <a:pPr lvl="1"/>
            <a:r>
              <a:rPr lang="fi-FI" altLang="en-US" sz="2000" dirty="0"/>
              <a:t>Outline: </a:t>
            </a:r>
            <a:r>
              <a:rPr lang="fi-FI" altLang="en-US" sz="1800" dirty="0"/>
              <a:t>Changes from the CA configuration basis to band combination basis</a:t>
            </a:r>
          </a:p>
          <a:p>
            <a:pPr lvl="2"/>
            <a:r>
              <a:rPr lang="fi-FI" altLang="en-US" sz="1600" dirty="0"/>
              <a:t>E.g., 1A-3A-42C &amp; 1A-3A-42A are considered to belong to the combination of 1-3-42</a:t>
            </a:r>
          </a:p>
          <a:p>
            <a:pPr lvl="1"/>
            <a:r>
              <a:rPr lang="fi-FI" altLang="en-US" sz="2000" dirty="0"/>
              <a:t>Effect: </a:t>
            </a:r>
            <a:r>
              <a:rPr lang="fi-FI" altLang="en-US" sz="1800" dirty="0"/>
              <a:t>Page reduction and suppressing potential increase of pages in the future</a:t>
            </a:r>
            <a:endParaRPr lang="fi-FI" altLang="en-US" sz="1600" dirty="0"/>
          </a:p>
          <a:p>
            <a:pPr lvl="2"/>
            <a:r>
              <a:rPr lang="fi-FI" altLang="en-US" sz="1600" dirty="0"/>
              <a:t>e.g., Around </a:t>
            </a:r>
            <a:r>
              <a:rPr lang="fi-FI" altLang="en-US" b="1" dirty="0">
                <a:solidFill>
                  <a:srgbClr val="FF0000"/>
                </a:solidFill>
              </a:rPr>
              <a:t>80</a:t>
            </a:r>
            <a:r>
              <a:rPr lang="fi-FI" altLang="en-US" sz="1600" dirty="0"/>
              <a:t> pages for CA configuration related tables for Delta TIB and RIB become around </a:t>
            </a:r>
            <a:r>
              <a:rPr lang="fi-FI" altLang="en-US" b="1" dirty="0">
                <a:solidFill>
                  <a:srgbClr val="0000FF"/>
                </a:solidFill>
              </a:rPr>
              <a:t>40</a:t>
            </a:r>
            <a:r>
              <a:rPr lang="fi-FI" altLang="en-US" sz="1600" dirty="0"/>
              <a:t> pages long. The method will be further applied to the other part of the spec.</a:t>
            </a:r>
            <a:endParaRPr lang="fi-FI" altLang="en-US" sz="1200" dirty="0"/>
          </a:p>
          <a:p>
            <a:pPr marL="457200" indent="-457200">
              <a:buFont typeface="+mj-lt"/>
              <a:buAutoNum type="arabicPeriod"/>
            </a:pPr>
            <a:r>
              <a:rPr lang="en-US" altLang="en-US" sz="2000" b="1" dirty="0">
                <a:solidFill>
                  <a:srgbClr val="0000FF"/>
                </a:solidFill>
              </a:rPr>
              <a:t>Restructuring the basket WIs</a:t>
            </a:r>
          </a:p>
          <a:p>
            <a:pPr lvl="1"/>
            <a:r>
              <a:rPr lang="fi-FI" altLang="en-US" sz="2000" dirty="0"/>
              <a:t>Outline: </a:t>
            </a:r>
            <a:r>
              <a:rPr lang="en-US" altLang="en-US" sz="1800" dirty="0"/>
              <a:t>Changes from the CA configuration basis to band combination basis</a:t>
            </a:r>
            <a:endParaRPr lang="fi-FI" altLang="en-US" sz="1600" dirty="0"/>
          </a:p>
          <a:p>
            <a:pPr lvl="1"/>
            <a:r>
              <a:rPr lang="fi-FI" altLang="en-US" sz="2000" dirty="0"/>
              <a:t>Effect: </a:t>
            </a:r>
            <a:r>
              <a:rPr lang="fi-FI" altLang="en-US" sz="1800" dirty="0"/>
              <a:t>TPs for CA configurations belonging to the same combination can be systematically  merged.</a:t>
            </a:r>
            <a:endParaRPr lang="fi-FI" altLang="en-US" sz="1600" dirty="0"/>
          </a:p>
          <a:p>
            <a:pPr lvl="2"/>
            <a:r>
              <a:rPr lang="fi-FI" altLang="en-US" sz="1600" dirty="0"/>
              <a:t>e.g., The number of TPs for &gt; 5CC basket WI would be reduced from </a:t>
            </a:r>
            <a:r>
              <a:rPr lang="fi-FI" altLang="en-US" b="1" dirty="0">
                <a:solidFill>
                  <a:srgbClr val="FF0000"/>
                </a:solidFill>
              </a:rPr>
              <a:t>45</a:t>
            </a:r>
            <a:r>
              <a:rPr lang="fi-FI" altLang="en-US" sz="1600" dirty="0"/>
              <a:t> to </a:t>
            </a:r>
            <a:r>
              <a:rPr lang="fi-FI" altLang="en-US" b="1" dirty="0">
                <a:solidFill>
                  <a:srgbClr val="0000FF"/>
                </a:solidFill>
              </a:rPr>
              <a:t>5</a:t>
            </a:r>
            <a:endParaRPr lang="fi-FI" altLang="en-US" sz="2400" b="1" dirty="0">
              <a:solidFill>
                <a:srgbClr val="0000FF"/>
              </a:solidFill>
            </a:endParaRPr>
          </a:p>
          <a:p>
            <a:pPr lvl="1"/>
            <a:r>
              <a:rPr lang="fi-FI" altLang="en-US" sz="1600" dirty="0"/>
              <a:t>Note: Even without restructuring, people could have conducted similar things...but that has not been the case so far. Thus, the restructuring is established to make work more systematic.</a:t>
            </a:r>
          </a:p>
          <a:p>
            <a:pPr marL="457200" indent="-457200">
              <a:buFont typeface="+mj-lt"/>
              <a:buAutoNum type="arabicPeriod"/>
            </a:pPr>
            <a:r>
              <a:rPr lang="en-US" altLang="en-US" sz="2000" b="1" dirty="0">
                <a:solidFill>
                  <a:srgbClr val="0000FF"/>
                </a:solidFill>
              </a:rPr>
              <a:t>Guidance for how TPs should look like</a:t>
            </a:r>
          </a:p>
          <a:p>
            <a:pPr lvl="1"/>
            <a:r>
              <a:rPr lang="fi-FI" altLang="en-US" sz="1800" dirty="0"/>
              <a:t>Outline: What TPs needed &amp; not needed and how TPs should look like must be shared</a:t>
            </a:r>
          </a:p>
          <a:p>
            <a:pPr lvl="1"/>
            <a:r>
              <a:rPr lang="fi-FI" altLang="en-US" sz="1800" dirty="0"/>
              <a:t>Effect: Duplications among TPs and corrrections for unncessary info are avoided.</a:t>
            </a:r>
            <a:endParaRPr lang="en-GB" altLang="en-US" sz="2000" dirty="0"/>
          </a:p>
          <a:p>
            <a:pPr lvl="1"/>
            <a:endParaRPr lang="en-GB" altLang="en-US" sz="2000" dirty="0"/>
          </a:p>
          <a:p>
            <a:pPr lvl="1"/>
            <a:endParaRPr lang="en-GB" altLang="en-US" sz="2000" dirty="0"/>
          </a:p>
          <a:p>
            <a:pPr lvl="1">
              <a:buFont typeface="Arial" charset="0"/>
              <a:buNone/>
            </a:pPr>
            <a:endParaRPr lang="fi-FI" altLang="en-US" sz="2000" dirty="0"/>
          </a:p>
        </p:txBody>
      </p:sp>
      <p:sp>
        <p:nvSpPr>
          <p:cNvPr id="7170" name="Title 6"/>
          <p:cNvSpPr>
            <a:spLocks noGrp="1"/>
          </p:cNvSpPr>
          <p:nvPr>
            <p:ph type="title"/>
          </p:nvPr>
        </p:nvSpPr>
        <p:spPr>
          <a:xfrm>
            <a:off x="457200" y="46038"/>
            <a:ext cx="6834188" cy="1143000"/>
          </a:xfrm>
        </p:spPr>
        <p:txBody>
          <a:bodyPr/>
          <a:lstStyle/>
          <a:p>
            <a:r>
              <a:rPr lang="fi-FI" altLang="en-US" sz="4000" dirty="0">
                <a:solidFill>
                  <a:srgbClr val="0000FF"/>
                </a:solidFill>
              </a:rPr>
              <a:t>Concrete measures and effects</a:t>
            </a:r>
          </a:p>
        </p:txBody>
      </p:sp>
    </p:spTree>
    <p:extLst>
      <p:ext uri="{BB962C8B-B14F-4D97-AF65-F5344CB8AC3E}">
        <p14:creationId xmlns:p14="http://schemas.microsoft.com/office/powerpoint/2010/main" val="1832824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7">
            <a:extLst>
              <a:ext uri="{FF2B5EF4-FFF2-40B4-BE49-F238E27FC236}">
                <a16:creationId xmlns:a16="http://schemas.microsoft.com/office/drawing/2014/main" id="{131AEA56-04E4-4AC2-BE6A-BFF687E3B447}"/>
              </a:ext>
            </a:extLst>
          </p:cNvPr>
          <p:cNvSpPr>
            <a:spLocks noGrp="1"/>
          </p:cNvSpPr>
          <p:nvPr>
            <p:ph idx="1"/>
          </p:nvPr>
        </p:nvSpPr>
        <p:spPr>
          <a:xfrm>
            <a:off x="288925" y="1146175"/>
            <a:ext cx="8640763" cy="5192713"/>
          </a:xfrm>
        </p:spPr>
        <p:txBody>
          <a:bodyPr/>
          <a:lstStyle/>
          <a:p>
            <a:r>
              <a:rPr lang="fi-FI" altLang="en-US" sz="2000" dirty="0"/>
              <a:t>RF requirements </a:t>
            </a:r>
            <a:r>
              <a:rPr lang="en-US" altLang="en-US" sz="2000" dirty="0"/>
              <a:t>associated with RF front end</a:t>
            </a:r>
            <a:r>
              <a:rPr lang="fi-FI" altLang="en-US" sz="2000" dirty="0"/>
              <a:t> are most likely to be the same among CA configurations if they belong to the same band combination .</a:t>
            </a:r>
          </a:p>
          <a:p>
            <a:pPr lvl="1"/>
            <a:r>
              <a:rPr lang="fi-FI" altLang="en-US" sz="1600" dirty="0"/>
              <a:t>Hence, the requirement does not increase unless new band combinations are introduced.</a:t>
            </a:r>
          </a:p>
          <a:p>
            <a:pPr lvl="1"/>
            <a:endParaRPr lang="en-GB" altLang="en-US" sz="2000" dirty="0"/>
          </a:p>
          <a:p>
            <a:pPr lvl="1">
              <a:buFont typeface="Arial" charset="0"/>
              <a:buNone/>
            </a:pPr>
            <a:endParaRPr lang="fi-FI" altLang="en-US" sz="2000" dirty="0"/>
          </a:p>
        </p:txBody>
      </p:sp>
      <p:sp>
        <p:nvSpPr>
          <p:cNvPr id="7170" name="Title 6"/>
          <p:cNvSpPr>
            <a:spLocks noGrp="1"/>
          </p:cNvSpPr>
          <p:nvPr>
            <p:ph type="title"/>
          </p:nvPr>
        </p:nvSpPr>
        <p:spPr>
          <a:xfrm>
            <a:off x="138545" y="46038"/>
            <a:ext cx="7973656" cy="1143000"/>
          </a:xfrm>
        </p:spPr>
        <p:txBody>
          <a:bodyPr/>
          <a:lstStyle/>
          <a:p>
            <a:r>
              <a:rPr lang="fi-FI" altLang="en-US" dirty="0">
                <a:solidFill>
                  <a:srgbClr val="0000FF"/>
                </a:solidFill>
              </a:rPr>
              <a:t>What does the band  combination basis mean?</a:t>
            </a:r>
          </a:p>
        </p:txBody>
      </p:sp>
      <p:graphicFrame>
        <p:nvGraphicFramePr>
          <p:cNvPr id="3" name="表 2">
            <a:extLst>
              <a:ext uri="{FF2B5EF4-FFF2-40B4-BE49-F238E27FC236}">
                <a16:creationId xmlns:a16="http://schemas.microsoft.com/office/drawing/2014/main" id="{50EB4FC8-BC56-4AAC-BD7B-C9FFE3F71806}"/>
              </a:ext>
            </a:extLst>
          </p:cNvPr>
          <p:cNvGraphicFramePr>
            <a:graphicFrameLocks noGrp="1"/>
          </p:cNvGraphicFramePr>
          <p:nvPr>
            <p:extLst>
              <p:ext uri="{D42A27DB-BD31-4B8C-83A1-F6EECF244321}">
                <p14:modId xmlns:p14="http://schemas.microsoft.com/office/powerpoint/2010/main" val="31383877"/>
              </p:ext>
            </p:extLst>
          </p:nvPr>
        </p:nvGraphicFramePr>
        <p:xfrm>
          <a:off x="286331" y="2394515"/>
          <a:ext cx="2242185" cy="3931920"/>
        </p:xfrm>
        <a:graphic>
          <a:graphicData uri="http://schemas.openxmlformats.org/drawingml/2006/table">
            <a:tbl>
              <a:tblPr firstRow="1" bandRow="1">
                <a:tableStyleId>{5C22544A-7EE6-4342-B048-85BDC9FD1C3A}</a:tableStyleId>
              </a:tblPr>
              <a:tblGrid>
                <a:gridCol w="706755">
                  <a:extLst>
                    <a:ext uri="{9D8B030D-6E8A-4147-A177-3AD203B41FA5}">
                      <a16:colId xmlns:a16="http://schemas.microsoft.com/office/drawing/2014/main" val="509753840"/>
                    </a:ext>
                  </a:extLst>
                </a:gridCol>
                <a:gridCol w="1535430">
                  <a:extLst>
                    <a:ext uri="{9D8B030D-6E8A-4147-A177-3AD203B41FA5}">
                      <a16:colId xmlns:a16="http://schemas.microsoft.com/office/drawing/2014/main" val="2959829432"/>
                    </a:ext>
                  </a:extLst>
                </a:gridCol>
              </a:tblGrid>
              <a:tr h="323401">
                <a:tc>
                  <a:txBody>
                    <a:bodyPr/>
                    <a:lstStyle/>
                    <a:p>
                      <a:pPr algn="ctr"/>
                      <a:r>
                        <a:rPr kumimoji="1" lang="en-US" altLang="ja-JP" dirty="0"/>
                        <a:t>basis</a:t>
                      </a:r>
                      <a:endParaRPr kumimoji="1" lang="ja-JP" altLang="en-US" dirty="0"/>
                    </a:p>
                  </a:txBody>
                  <a:tcPr/>
                </a:tc>
                <a:tc>
                  <a:txBody>
                    <a:bodyPr/>
                    <a:lstStyle/>
                    <a:p>
                      <a:pPr algn="ctr"/>
                      <a:r>
                        <a:rPr kumimoji="1" lang="en-US" altLang="ja-JP" dirty="0"/>
                        <a:t>CA config</a:t>
                      </a:r>
                      <a:endParaRPr kumimoji="1" lang="ja-JP" altLang="en-US" dirty="0"/>
                    </a:p>
                  </a:txBody>
                  <a:tcPr/>
                </a:tc>
                <a:extLst>
                  <a:ext uri="{0D108BD9-81ED-4DB2-BD59-A6C34878D82A}">
                    <a16:rowId xmlns:a16="http://schemas.microsoft.com/office/drawing/2014/main" val="1926534670"/>
                  </a:ext>
                </a:extLst>
              </a:tr>
              <a:tr h="824007">
                <a:tc>
                  <a:txBody>
                    <a:bodyPr/>
                    <a:lstStyle/>
                    <a:p>
                      <a:r>
                        <a:rPr kumimoji="1" lang="en-US" altLang="ja-JP" sz="1400" dirty="0"/>
                        <a:t>7CC</a:t>
                      </a:r>
                      <a:endParaRPr kumimoji="1" lang="ja-JP" altLang="en-US" sz="1400" dirty="0"/>
                    </a:p>
                  </a:txBody>
                  <a:tcPr/>
                </a:tc>
                <a:tc>
                  <a:txBody>
                    <a:bodyPr/>
                    <a:lstStyle/>
                    <a:p>
                      <a:r>
                        <a:rPr kumimoji="1" lang="en-US" altLang="ja-JP" sz="1400" dirty="0"/>
                        <a:t>2A-46D-48C-66A</a:t>
                      </a:r>
                    </a:p>
                    <a:p>
                      <a:r>
                        <a:rPr lang="en-GB" altLang="ja-JP" sz="1400" kern="1200" dirty="0">
                          <a:solidFill>
                            <a:schemeClr val="dk1"/>
                          </a:solidFill>
                          <a:effectLst/>
                          <a:latin typeface="+mn-lt"/>
                          <a:ea typeface="+mn-ea"/>
                          <a:cs typeface="+mn-cs"/>
                        </a:rPr>
                        <a:t>2A-46C-48D-66A</a:t>
                      </a:r>
                    </a:p>
                    <a:p>
                      <a:r>
                        <a:rPr lang="en-GB" altLang="ja-JP" sz="1400" kern="1200" dirty="0">
                          <a:solidFill>
                            <a:schemeClr val="dk1"/>
                          </a:solidFill>
                          <a:effectLst/>
                          <a:latin typeface="+mn-lt"/>
                          <a:ea typeface="+mn-ea"/>
                          <a:cs typeface="+mn-cs"/>
                        </a:rPr>
                        <a:t>2A-46C-48E</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a16="http://schemas.microsoft.com/office/drawing/2014/main" val="2642410088"/>
                  </a:ext>
                </a:extLst>
              </a:tr>
              <a:tr h="824007">
                <a:tc>
                  <a:txBody>
                    <a:bodyPr/>
                    <a:lstStyle/>
                    <a:p>
                      <a:r>
                        <a:rPr kumimoji="1" lang="en-US" altLang="ja-JP" sz="1400" dirty="0"/>
                        <a:t>6CC</a:t>
                      </a:r>
                      <a:endParaRPr kumimoji="1" lang="ja-JP" altLang="en-US" sz="1400" dirty="0"/>
                    </a:p>
                  </a:txBody>
                  <a:tcPr/>
                </a:tc>
                <a:tc>
                  <a:txBody>
                    <a:bodyPr/>
                    <a:lstStyle/>
                    <a:p>
                      <a:r>
                        <a:rPr lang="en-GB" altLang="ja-JP" sz="1400" kern="1200" dirty="0">
                          <a:solidFill>
                            <a:schemeClr val="dk1"/>
                          </a:solidFill>
                          <a:effectLst/>
                          <a:latin typeface="+mn-lt"/>
                          <a:ea typeface="+mn-ea"/>
                          <a:cs typeface="+mn-cs"/>
                        </a:rPr>
                        <a:t>2A-46A-48D-66A</a:t>
                      </a:r>
                    </a:p>
                    <a:p>
                      <a:r>
                        <a:rPr lang="en-GB" altLang="ja-JP" sz="1400" kern="1200" dirty="0">
                          <a:solidFill>
                            <a:schemeClr val="dk1"/>
                          </a:solidFill>
                          <a:effectLst/>
                          <a:latin typeface="+mn-lt"/>
                          <a:ea typeface="+mn-ea"/>
                          <a:cs typeface="+mn-cs"/>
                        </a:rPr>
                        <a:t>2A-46D-48A-66A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2A-46C-48D</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a16="http://schemas.microsoft.com/office/drawing/2014/main" val="1542410579"/>
                  </a:ext>
                </a:extLst>
              </a:tr>
              <a:tr h="824007">
                <a:tc>
                  <a:txBody>
                    <a:bodyPr/>
                    <a:lstStyle/>
                    <a:p>
                      <a:r>
                        <a:rPr kumimoji="1" lang="en-US" altLang="ja-JP" sz="1400" dirty="0"/>
                        <a:t>5CC</a:t>
                      </a:r>
                      <a:endParaRPr kumimoji="1" lang="ja-JP" altLang="en-US" sz="1400" dirty="0"/>
                    </a:p>
                  </a:txBody>
                  <a:tcPr/>
                </a:tc>
                <a:tc>
                  <a:txBody>
                    <a:bodyPr/>
                    <a:lstStyle/>
                    <a:p>
                      <a:r>
                        <a:rPr kumimoji="1" lang="en-US" altLang="ja-JP" sz="1400" dirty="0"/>
                        <a:t>2A-46C-48A-66A</a:t>
                      </a:r>
                    </a:p>
                    <a:p>
                      <a:r>
                        <a:rPr lang="en-GB" altLang="ja-JP" sz="1400" kern="1200" dirty="0">
                          <a:solidFill>
                            <a:schemeClr val="dk1"/>
                          </a:solidFill>
                          <a:effectLst/>
                          <a:latin typeface="+mn-lt"/>
                          <a:ea typeface="+mn-ea"/>
                          <a:cs typeface="+mn-cs"/>
                        </a:rPr>
                        <a:t>2A-46A-48C-66A</a:t>
                      </a:r>
                    </a:p>
                    <a:p>
                      <a:r>
                        <a:rPr lang="en-GB" altLang="ja-JP" sz="1400" kern="1200" dirty="0">
                          <a:solidFill>
                            <a:schemeClr val="dk1"/>
                          </a:solidFill>
                          <a:effectLst/>
                          <a:latin typeface="+mn-lt"/>
                          <a:ea typeface="+mn-ea"/>
                          <a:cs typeface="+mn-cs"/>
                        </a:rPr>
                        <a:t>2A-46C-48C</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a16="http://schemas.microsoft.com/office/drawing/2014/main" val="2283793247"/>
                  </a:ext>
                </a:extLst>
              </a:tr>
              <a:tr h="637941">
                <a:tc>
                  <a:txBody>
                    <a:bodyPr/>
                    <a:lstStyle/>
                    <a:p>
                      <a:r>
                        <a:rPr kumimoji="1" lang="en-US" altLang="ja-JP" sz="1400" dirty="0"/>
                        <a:t>4CC</a:t>
                      </a:r>
                      <a:endParaRPr kumimoji="1" lang="ja-JP" altLang="en-US" sz="1400" dirty="0"/>
                    </a:p>
                  </a:txBody>
                  <a:tcPr/>
                </a:tc>
                <a:tc>
                  <a:txBody>
                    <a:bodyPr/>
                    <a:lstStyle/>
                    <a:p>
                      <a:r>
                        <a:rPr lang="en-GB" altLang="ja-JP" sz="1400" kern="1200" dirty="0">
                          <a:solidFill>
                            <a:schemeClr val="dk1"/>
                          </a:solidFill>
                          <a:effectLst/>
                          <a:latin typeface="+mn-lt"/>
                          <a:ea typeface="+mn-ea"/>
                          <a:cs typeface="+mn-cs"/>
                        </a:rPr>
                        <a:t>2A-46A-48A-66A</a:t>
                      </a:r>
                    </a:p>
                    <a:p>
                      <a:r>
                        <a:rPr lang="en-GB" altLang="ja-JP" sz="1400" kern="1200" dirty="0">
                          <a:solidFill>
                            <a:schemeClr val="dk1"/>
                          </a:solidFill>
                          <a:effectLst/>
                          <a:latin typeface="+mn-lt"/>
                          <a:ea typeface="+mn-ea"/>
                          <a:cs typeface="+mn-cs"/>
                        </a:rPr>
                        <a:t>2A-46A-48C</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a16="http://schemas.microsoft.com/office/drawing/2014/main" val="3541279443"/>
                  </a:ext>
                </a:extLst>
              </a:tr>
            </a:tbl>
          </a:graphicData>
        </a:graphic>
      </p:graphicFrame>
      <p:graphicFrame>
        <p:nvGraphicFramePr>
          <p:cNvPr id="19" name="表 18">
            <a:extLst>
              <a:ext uri="{FF2B5EF4-FFF2-40B4-BE49-F238E27FC236}">
                <a16:creationId xmlns:a16="http://schemas.microsoft.com/office/drawing/2014/main" id="{01185841-6FDC-4682-8321-0E9175785A30}"/>
              </a:ext>
            </a:extLst>
          </p:cNvPr>
          <p:cNvGraphicFramePr>
            <a:graphicFrameLocks noGrp="1"/>
          </p:cNvGraphicFramePr>
          <p:nvPr>
            <p:extLst>
              <p:ext uri="{D42A27DB-BD31-4B8C-83A1-F6EECF244321}">
                <p14:modId xmlns:p14="http://schemas.microsoft.com/office/powerpoint/2010/main" val="3141319759"/>
              </p:ext>
            </p:extLst>
          </p:nvPr>
        </p:nvGraphicFramePr>
        <p:xfrm>
          <a:off x="5167748" y="2394515"/>
          <a:ext cx="2911614" cy="3931921"/>
        </p:xfrm>
        <a:graphic>
          <a:graphicData uri="http://schemas.openxmlformats.org/drawingml/2006/table">
            <a:tbl>
              <a:tblPr firstRow="1" bandRow="1">
                <a:tableStyleId>{5C22544A-7EE6-4342-B048-85BDC9FD1C3A}</a:tableStyleId>
              </a:tblPr>
              <a:tblGrid>
                <a:gridCol w="1125855">
                  <a:extLst>
                    <a:ext uri="{9D8B030D-6E8A-4147-A177-3AD203B41FA5}">
                      <a16:colId xmlns:a16="http://schemas.microsoft.com/office/drawing/2014/main" val="509753840"/>
                    </a:ext>
                  </a:extLst>
                </a:gridCol>
                <a:gridCol w="1785759">
                  <a:extLst>
                    <a:ext uri="{9D8B030D-6E8A-4147-A177-3AD203B41FA5}">
                      <a16:colId xmlns:a16="http://schemas.microsoft.com/office/drawing/2014/main" val="2959829432"/>
                    </a:ext>
                  </a:extLst>
                </a:gridCol>
              </a:tblGrid>
              <a:tr h="375310">
                <a:tc>
                  <a:txBody>
                    <a:bodyPr/>
                    <a:lstStyle/>
                    <a:p>
                      <a:pPr algn="ctr"/>
                      <a:r>
                        <a:rPr kumimoji="1" lang="en-US" altLang="ja-JP" dirty="0"/>
                        <a:t>basis</a:t>
                      </a:r>
                      <a:endParaRPr kumimoji="1" lang="ja-JP" altLang="en-US" dirty="0"/>
                    </a:p>
                  </a:txBody>
                  <a:tcPr/>
                </a:tc>
                <a:tc>
                  <a:txBody>
                    <a:bodyPr/>
                    <a:lstStyle/>
                    <a:p>
                      <a:pPr algn="ctr"/>
                      <a:r>
                        <a:rPr kumimoji="1" lang="en-US" altLang="ja-JP" dirty="0"/>
                        <a:t>CA config</a:t>
                      </a:r>
                      <a:endParaRPr kumimoji="1" lang="ja-JP" altLang="en-US" dirty="0"/>
                    </a:p>
                  </a:txBody>
                  <a:tcPr/>
                </a:tc>
                <a:extLst>
                  <a:ext uri="{0D108BD9-81ED-4DB2-BD59-A6C34878D82A}">
                    <a16:rowId xmlns:a16="http://schemas.microsoft.com/office/drawing/2014/main" val="1926534670"/>
                  </a:ext>
                </a:extLst>
              </a:tr>
              <a:tr h="579548">
                <a:tc>
                  <a:txBody>
                    <a:bodyPr/>
                    <a:lstStyle/>
                    <a:p>
                      <a:r>
                        <a:rPr kumimoji="1" lang="en-US" altLang="ja-JP" sz="1400" dirty="0"/>
                        <a:t>5bands</a:t>
                      </a:r>
                      <a:endParaRPr kumimoji="1" lang="ja-JP" altLang="en-US" sz="1400" dirty="0"/>
                    </a:p>
                  </a:txBody>
                  <a:tcPr/>
                </a:tc>
                <a:tc>
                  <a:txBody>
                    <a:bodyPr/>
                    <a:lstStyle/>
                    <a:p>
                      <a:r>
                        <a:rPr kumimoji="1" lang="en-US" altLang="ja-JP" sz="1400" dirty="0"/>
                        <a:t>None</a:t>
                      </a:r>
                      <a:endParaRPr kumimoji="1" lang="ja-JP" altLang="en-US" sz="1400" dirty="0"/>
                    </a:p>
                  </a:txBody>
                  <a:tcPr/>
                </a:tc>
                <a:extLst>
                  <a:ext uri="{0D108BD9-81ED-4DB2-BD59-A6C34878D82A}">
                    <a16:rowId xmlns:a16="http://schemas.microsoft.com/office/drawing/2014/main" val="2642410088"/>
                  </a:ext>
                </a:extLst>
              </a:tr>
              <a:tr h="1407412">
                <a:tc>
                  <a:txBody>
                    <a:bodyPr/>
                    <a:lstStyle/>
                    <a:p>
                      <a:r>
                        <a:rPr kumimoji="1" lang="en-US" altLang="ja-JP" sz="1400" dirty="0"/>
                        <a:t>4bands</a:t>
                      </a:r>
                    </a:p>
                    <a:p>
                      <a:r>
                        <a:rPr kumimoji="1" lang="en-US" altLang="ja-JP" sz="1400" dirty="0"/>
                        <a:t>(2-46-48-66)</a:t>
                      </a:r>
                      <a:endParaRPr kumimoji="1" lang="ja-JP" altLang="en-US" sz="1400" dirty="0"/>
                    </a:p>
                  </a:txBody>
                  <a:tcPr/>
                </a:tc>
                <a:tc>
                  <a:txBody>
                    <a:bodyPr/>
                    <a:lstStyle/>
                    <a:p>
                      <a:r>
                        <a:rPr lang="en-GB" altLang="ja-JP" sz="1400" kern="1200" dirty="0">
                          <a:solidFill>
                            <a:schemeClr val="dk1"/>
                          </a:solidFill>
                          <a:effectLst/>
                          <a:latin typeface="+mn-lt"/>
                          <a:ea typeface="+mn-ea"/>
                          <a:cs typeface="+mn-cs"/>
                        </a:rPr>
                        <a:t>2A-46A-48D-66A</a:t>
                      </a:r>
                    </a:p>
                    <a:p>
                      <a:r>
                        <a:rPr lang="en-GB" altLang="ja-JP" sz="1400" kern="1200" dirty="0">
                          <a:solidFill>
                            <a:schemeClr val="dk1"/>
                          </a:solidFill>
                          <a:effectLst/>
                          <a:latin typeface="+mn-lt"/>
                          <a:ea typeface="+mn-ea"/>
                          <a:cs typeface="+mn-cs"/>
                        </a:rPr>
                        <a:t>2A-46D-48A-66A</a:t>
                      </a:r>
                    </a:p>
                    <a:p>
                      <a:r>
                        <a:rPr kumimoji="1" lang="en-US" altLang="ja-JP" sz="1400" dirty="0"/>
                        <a:t>2A-46C-48A-66A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2A-46A-48C-66A</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2A-46A-48A-66A</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a16="http://schemas.microsoft.com/office/drawing/2014/main" val="1542410579"/>
                  </a:ext>
                </a:extLst>
              </a:tr>
              <a:tr h="969551">
                <a:tc>
                  <a:txBody>
                    <a:bodyPr/>
                    <a:lstStyle/>
                    <a:p>
                      <a:r>
                        <a:rPr kumimoji="1" lang="en-US" altLang="ja-JP" sz="1400" dirty="0"/>
                        <a:t>3bands</a:t>
                      </a:r>
                    </a:p>
                    <a:p>
                      <a:r>
                        <a:rPr kumimoji="1" lang="en-US" altLang="ja-JP" sz="1400" dirty="0"/>
                        <a:t>(2-46-48)</a:t>
                      </a:r>
                      <a:endParaRPr kumimoji="1" lang="ja-JP" altLang="en-US" sz="1400" dirty="0"/>
                    </a:p>
                  </a:txBody>
                  <a:tcPr/>
                </a:tc>
                <a:tc>
                  <a:txBody>
                    <a:bodyPr/>
                    <a:lstStyle/>
                    <a:p>
                      <a:r>
                        <a:rPr lang="en-GB" altLang="ja-JP" sz="1400" kern="1200" dirty="0">
                          <a:solidFill>
                            <a:schemeClr val="dk1"/>
                          </a:solidFill>
                          <a:effectLst/>
                          <a:latin typeface="+mn-lt"/>
                          <a:ea typeface="+mn-ea"/>
                          <a:cs typeface="+mn-cs"/>
                        </a:rPr>
                        <a:t>2A-46C-48C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2A-46C-48D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ja-JP" sz="1400" kern="1200" dirty="0">
                          <a:solidFill>
                            <a:schemeClr val="dk1"/>
                          </a:solidFill>
                          <a:effectLst/>
                          <a:latin typeface="+mn-lt"/>
                          <a:ea typeface="+mn-ea"/>
                          <a:cs typeface="+mn-cs"/>
                        </a:rPr>
                        <a:t>2A-46A-48C</a:t>
                      </a:r>
                    </a:p>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a16="http://schemas.microsoft.com/office/drawing/2014/main" val="2283793247"/>
                  </a:ext>
                </a:extLst>
              </a:tr>
              <a:tr h="600100">
                <a:tc>
                  <a:txBody>
                    <a:bodyPr/>
                    <a:lstStyle/>
                    <a:p>
                      <a:r>
                        <a:rPr kumimoji="1" lang="en-US" altLang="ja-JP" sz="1400" dirty="0"/>
                        <a:t>2bands</a:t>
                      </a:r>
                      <a:endParaRPr kumimoji="1" lang="ja-JP" altLang="en-US" sz="1400" dirty="0"/>
                    </a:p>
                  </a:txBody>
                  <a:tcPr/>
                </a:tc>
                <a:tc>
                  <a:txBody>
                    <a:bodyPr/>
                    <a:lstStyle/>
                    <a:p>
                      <a:r>
                        <a:rPr kumimoji="1" lang="en-GB" altLang="ja-JP" sz="1400" kern="1200" dirty="0">
                          <a:solidFill>
                            <a:schemeClr val="dk1"/>
                          </a:solidFill>
                          <a:effectLst/>
                          <a:latin typeface="+mn-lt"/>
                          <a:ea typeface="+mn-ea"/>
                          <a:cs typeface="+mn-cs"/>
                        </a:rPr>
                        <a:t>---------------------*1</a:t>
                      </a:r>
                      <a:endParaRPr kumimoji="1" lang="ja-JP" altLang="en-US" sz="1400" dirty="0"/>
                    </a:p>
                  </a:txBody>
                  <a:tcPr/>
                </a:tc>
                <a:extLst>
                  <a:ext uri="{0D108BD9-81ED-4DB2-BD59-A6C34878D82A}">
                    <a16:rowId xmlns:a16="http://schemas.microsoft.com/office/drawing/2014/main" val="3541279443"/>
                  </a:ext>
                </a:extLst>
              </a:tr>
            </a:tbl>
          </a:graphicData>
        </a:graphic>
      </p:graphicFrame>
      <p:sp>
        <p:nvSpPr>
          <p:cNvPr id="6" name="矢印: 右 5">
            <a:extLst>
              <a:ext uri="{FF2B5EF4-FFF2-40B4-BE49-F238E27FC236}">
                <a16:creationId xmlns:a16="http://schemas.microsoft.com/office/drawing/2014/main" id="{2FFB9689-69D7-47B2-8FD6-F524C80B62D4}"/>
              </a:ext>
            </a:extLst>
          </p:cNvPr>
          <p:cNvSpPr/>
          <p:nvPr/>
        </p:nvSpPr>
        <p:spPr bwMode="auto">
          <a:xfrm>
            <a:off x="4406930" y="3485793"/>
            <a:ext cx="443345" cy="1324492"/>
          </a:xfrm>
          <a:prstGeom prst="rightArrow">
            <a:avLst/>
          </a:prstGeom>
          <a:solidFill>
            <a:srgbClr val="0000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a:ln>
                <a:noFill/>
              </a:ln>
              <a:solidFill>
                <a:schemeClr val="tx1"/>
              </a:solidFill>
              <a:effectLst/>
              <a:latin typeface="Calibri" pitchFamily="34" charset="0"/>
            </a:endParaRPr>
          </a:p>
        </p:txBody>
      </p:sp>
      <p:sp>
        <p:nvSpPr>
          <p:cNvPr id="9" name="右中かっこ 8">
            <a:extLst>
              <a:ext uri="{FF2B5EF4-FFF2-40B4-BE49-F238E27FC236}">
                <a16:creationId xmlns:a16="http://schemas.microsoft.com/office/drawing/2014/main" id="{BA4269AC-24B0-47AD-9817-FC28FCAC9E62}"/>
              </a:ext>
            </a:extLst>
          </p:cNvPr>
          <p:cNvSpPr/>
          <p:nvPr/>
        </p:nvSpPr>
        <p:spPr bwMode="auto">
          <a:xfrm>
            <a:off x="8079363" y="3336624"/>
            <a:ext cx="289764" cy="1366982"/>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10" name="テキスト ボックス 9">
            <a:extLst>
              <a:ext uri="{FF2B5EF4-FFF2-40B4-BE49-F238E27FC236}">
                <a16:creationId xmlns:a16="http://schemas.microsoft.com/office/drawing/2014/main" id="{01816F1F-EAE3-408E-A963-F938700B95D9}"/>
              </a:ext>
            </a:extLst>
          </p:cNvPr>
          <p:cNvSpPr txBox="1"/>
          <p:nvPr/>
        </p:nvSpPr>
        <p:spPr>
          <a:xfrm>
            <a:off x="8320238" y="3844698"/>
            <a:ext cx="708848" cy="307777"/>
          </a:xfrm>
          <a:prstGeom prst="rect">
            <a:avLst/>
          </a:prstGeom>
          <a:noFill/>
        </p:spPr>
        <p:txBody>
          <a:bodyPr wrap="none" rtlCol="0">
            <a:spAutoFit/>
          </a:bodyPr>
          <a:lstStyle/>
          <a:p>
            <a:r>
              <a:rPr kumimoji="1" lang="en-US" altLang="ja-JP" sz="1400" dirty="0"/>
              <a:t>One TP</a:t>
            </a:r>
            <a:endParaRPr kumimoji="1" lang="ja-JP" altLang="en-US" sz="1400" dirty="0"/>
          </a:p>
        </p:txBody>
      </p:sp>
      <p:sp>
        <p:nvSpPr>
          <p:cNvPr id="25" name="右中かっこ 24">
            <a:extLst>
              <a:ext uri="{FF2B5EF4-FFF2-40B4-BE49-F238E27FC236}">
                <a16:creationId xmlns:a16="http://schemas.microsoft.com/office/drawing/2014/main" id="{6281968A-944A-40CF-8D21-BFC5E8AFF790}"/>
              </a:ext>
            </a:extLst>
          </p:cNvPr>
          <p:cNvSpPr/>
          <p:nvPr/>
        </p:nvSpPr>
        <p:spPr bwMode="auto">
          <a:xfrm>
            <a:off x="8112201" y="4773093"/>
            <a:ext cx="289764" cy="891094"/>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26" name="テキスト ボックス 25">
            <a:extLst>
              <a:ext uri="{FF2B5EF4-FFF2-40B4-BE49-F238E27FC236}">
                <a16:creationId xmlns:a16="http://schemas.microsoft.com/office/drawing/2014/main" id="{15F29D17-962D-4FC4-9663-5E926ACFFA09}"/>
              </a:ext>
            </a:extLst>
          </p:cNvPr>
          <p:cNvSpPr txBox="1"/>
          <p:nvPr/>
        </p:nvSpPr>
        <p:spPr>
          <a:xfrm>
            <a:off x="8350472" y="5006426"/>
            <a:ext cx="708848" cy="307777"/>
          </a:xfrm>
          <a:prstGeom prst="rect">
            <a:avLst/>
          </a:prstGeom>
          <a:noFill/>
        </p:spPr>
        <p:txBody>
          <a:bodyPr wrap="none" rtlCol="0">
            <a:spAutoFit/>
          </a:bodyPr>
          <a:lstStyle/>
          <a:p>
            <a:r>
              <a:rPr kumimoji="1" lang="en-US" altLang="ja-JP" sz="1400" dirty="0"/>
              <a:t>One TP</a:t>
            </a:r>
            <a:endParaRPr kumimoji="1" lang="ja-JP" altLang="en-US" sz="1400" dirty="0"/>
          </a:p>
        </p:txBody>
      </p:sp>
      <p:sp>
        <p:nvSpPr>
          <p:cNvPr id="27" name="右中かっこ 26">
            <a:extLst>
              <a:ext uri="{FF2B5EF4-FFF2-40B4-BE49-F238E27FC236}">
                <a16:creationId xmlns:a16="http://schemas.microsoft.com/office/drawing/2014/main" id="{D310DB54-C29C-4A8F-8DB7-4E8E458E7AE0}"/>
              </a:ext>
            </a:extLst>
          </p:cNvPr>
          <p:cNvSpPr/>
          <p:nvPr/>
        </p:nvSpPr>
        <p:spPr bwMode="auto">
          <a:xfrm>
            <a:off x="2569860" y="2780131"/>
            <a:ext cx="163914" cy="918098"/>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29" name="右中かっこ 28">
            <a:extLst>
              <a:ext uri="{FF2B5EF4-FFF2-40B4-BE49-F238E27FC236}">
                <a16:creationId xmlns:a16="http://schemas.microsoft.com/office/drawing/2014/main" id="{ABE5AAD6-117D-4ADD-BE11-45AB51DEB152}"/>
              </a:ext>
            </a:extLst>
          </p:cNvPr>
          <p:cNvSpPr/>
          <p:nvPr/>
        </p:nvSpPr>
        <p:spPr bwMode="auto">
          <a:xfrm>
            <a:off x="2569860" y="3717626"/>
            <a:ext cx="163914" cy="918098"/>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31" name="右中かっこ 30">
            <a:extLst>
              <a:ext uri="{FF2B5EF4-FFF2-40B4-BE49-F238E27FC236}">
                <a16:creationId xmlns:a16="http://schemas.microsoft.com/office/drawing/2014/main" id="{1A3EFC77-C13F-4147-88AA-518C43413FAC}"/>
              </a:ext>
            </a:extLst>
          </p:cNvPr>
          <p:cNvSpPr/>
          <p:nvPr/>
        </p:nvSpPr>
        <p:spPr bwMode="auto">
          <a:xfrm>
            <a:off x="2569860" y="4659736"/>
            <a:ext cx="163914" cy="918098"/>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33" name="右中かっこ 32">
            <a:extLst>
              <a:ext uri="{FF2B5EF4-FFF2-40B4-BE49-F238E27FC236}">
                <a16:creationId xmlns:a16="http://schemas.microsoft.com/office/drawing/2014/main" id="{F750EBFD-76A0-4693-A076-B7E1BC44AFB1}"/>
              </a:ext>
            </a:extLst>
          </p:cNvPr>
          <p:cNvSpPr/>
          <p:nvPr/>
        </p:nvSpPr>
        <p:spPr bwMode="auto">
          <a:xfrm>
            <a:off x="2552934" y="5560278"/>
            <a:ext cx="180840" cy="742570"/>
          </a:xfrm>
          <a:prstGeom prst="rightBrace">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ja-JP" altLang="en-US" sz="2400" b="0" i="0" u="none" strike="noStrike" cap="none" normalizeH="0" baseline="0" dirty="0">
              <a:ln>
                <a:noFill/>
              </a:ln>
              <a:solidFill>
                <a:srgbClr val="0000FF"/>
              </a:solidFill>
              <a:effectLst/>
              <a:latin typeface="Calibri" pitchFamily="34" charset="0"/>
            </a:endParaRPr>
          </a:p>
        </p:txBody>
      </p:sp>
      <p:sp>
        <p:nvSpPr>
          <p:cNvPr id="34" name="テキスト ボックス 33">
            <a:extLst>
              <a:ext uri="{FF2B5EF4-FFF2-40B4-BE49-F238E27FC236}">
                <a16:creationId xmlns:a16="http://schemas.microsoft.com/office/drawing/2014/main" id="{9F12A992-AFBD-491C-BF32-376B32F6CF9B}"/>
              </a:ext>
            </a:extLst>
          </p:cNvPr>
          <p:cNvSpPr txBox="1"/>
          <p:nvPr/>
        </p:nvSpPr>
        <p:spPr>
          <a:xfrm>
            <a:off x="2793028" y="3915065"/>
            <a:ext cx="1658018" cy="523220"/>
          </a:xfrm>
          <a:prstGeom prst="rect">
            <a:avLst/>
          </a:prstGeom>
          <a:noFill/>
        </p:spPr>
        <p:txBody>
          <a:bodyPr wrap="none" rtlCol="0">
            <a:spAutoFit/>
          </a:bodyPr>
          <a:lstStyle/>
          <a:p>
            <a:r>
              <a:rPr kumimoji="1" lang="en-US" altLang="ja-JP" sz="1400" dirty="0"/>
              <a:t>TPs to the number </a:t>
            </a:r>
          </a:p>
          <a:p>
            <a:r>
              <a:rPr kumimoji="1" lang="en-US" altLang="ja-JP" sz="1400" dirty="0"/>
              <a:t>of CA configurations</a:t>
            </a:r>
            <a:endParaRPr kumimoji="1" lang="ja-JP" altLang="en-US" sz="1400" dirty="0"/>
          </a:p>
        </p:txBody>
      </p:sp>
      <p:cxnSp>
        <p:nvCxnSpPr>
          <p:cNvPr id="7168" name="直線矢印コネクタ 7167">
            <a:extLst>
              <a:ext uri="{FF2B5EF4-FFF2-40B4-BE49-F238E27FC236}">
                <a16:creationId xmlns:a16="http://schemas.microsoft.com/office/drawing/2014/main" id="{561AE63B-743F-457D-8588-C1267AAFA901}"/>
              </a:ext>
            </a:extLst>
          </p:cNvPr>
          <p:cNvCxnSpPr>
            <a:stCxn id="27" idx="1"/>
          </p:cNvCxnSpPr>
          <p:nvPr/>
        </p:nvCxnSpPr>
        <p:spPr bwMode="auto">
          <a:xfrm>
            <a:off x="2733774" y="3239180"/>
            <a:ext cx="723710" cy="605518"/>
          </a:xfrm>
          <a:prstGeom prst="straightConnector1">
            <a:avLst/>
          </a:prstGeom>
          <a:noFill/>
          <a:ln w="9525" cap="flat" cmpd="sng" algn="ctr">
            <a:solidFill>
              <a:srgbClr val="0000FF"/>
            </a:solidFill>
            <a:prstDash val="solid"/>
            <a:round/>
            <a:headEnd type="none" w="med" len="med"/>
            <a:tailEnd type="triangle"/>
          </a:ln>
          <a:effectLst/>
        </p:spPr>
      </p:cxnSp>
      <p:cxnSp>
        <p:nvCxnSpPr>
          <p:cNvPr id="37" name="直線矢印コネクタ 36">
            <a:extLst>
              <a:ext uri="{FF2B5EF4-FFF2-40B4-BE49-F238E27FC236}">
                <a16:creationId xmlns:a16="http://schemas.microsoft.com/office/drawing/2014/main" id="{BEDF91D9-CC88-4994-B7D0-2FF62D36609F}"/>
              </a:ext>
            </a:extLst>
          </p:cNvPr>
          <p:cNvCxnSpPr>
            <a:cxnSpLocks/>
          </p:cNvCxnSpPr>
          <p:nvPr/>
        </p:nvCxnSpPr>
        <p:spPr bwMode="auto">
          <a:xfrm flipV="1">
            <a:off x="2766613" y="4409106"/>
            <a:ext cx="441884" cy="676133"/>
          </a:xfrm>
          <a:prstGeom prst="straightConnector1">
            <a:avLst/>
          </a:prstGeom>
          <a:noFill/>
          <a:ln w="9525" cap="flat" cmpd="sng" algn="ctr">
            <a:solidFill>
              <a:srgbClr val="0000FF"/>
            </a:solidFill>
            <a:prstDash val="solid"/>
            <a:round/>
            <a:headEnd type="none" w="med" len="med"/>
            <a:tailEnd type="triangle"/>
          </a:ln>
          <a:effectLst/>
        </p:spPr>
      </p:cxnSp>
      <p:cxnSp>
        <p:nvCxnSpPr>
          <p:cNvPr id="39" name="直線矢印コネクタ 38">
            <a:extLst>
              <a:ext uri="{FF2B5EF4-FFF2-40B4-BE49-F238E27FC236}">
                <a16:creationId xmlns:a16="http://schemas.microsoft.com/office/drawing/2014/main" id="{2B31BD43-4641-436F-AEA1-176F8B9FD452}"/>
              </a:ext>
            </a:extLst>
          </p:cNvPr>
          <p:cNvCxnSpPr>
            <a:cxnSpLocks/>
            <a:endCxn id="34" idx="2"/>
          </p:cNvCxnSpPr>
          <p:nvPr/>
        </p:nvCxnSpPr>
        <p:spPr bwMode="auto">
          <a:xfrm flipV="1">
            <a:off x="2758192" y="4438285"/>
            <a:ext cx="863845" cy="1414790"/>
          </a:xfrm>
          <a:prstGeom prst="straightConnector1">
            <a:avLst/>
          </a:prstGeom>
          <a:noFill/>
          <a:ln w="9525" cap="flat" cmpd="sng" algn="ctr">
            <a:solidFill>
              <a:srgbClr val="0000FF"/>
            </a:solidFill>
            <a:prstDash val="solid"/>
            <a:round/>
            <a:headEnd type="none" w="med" len="med"/>
            <a:tailEnd type="triangle"/>
          </a:ln>
          <a:effectLst/>
        </p:spPr>
      </p:cxnSp>
      <p:sp>
        <p:nvSpPr>
          <p:cNvPr id="7172" name="正方形/長方形 7171">
            <a:extLst>
              <a:ext uri="{FF2B5EF4-FFF2-40B4-BE49-F238E27FC236}">
                <a16:creationId xmlns:a16="http://schemas.microsoft.com/office/drawing/2014/main" id="{F44E4F55-9E91-46BD-A946-CC3B81753DCA}"/>
              </a:ext>
            </a:extLst>
          </p:cNvPr>
          <p:cNvSpPr/>
          <p:nvPr/>
        </p:nvSpPr>
        <p:spPr>
          <a:xfrm>
            <a:off x="-374653" y="6282653"/>
            <a:ext cx="8725125" cy="584775"/>
          </a:xfrm>
          <a:prstGeom prst="rect">
            <a:avLst/>
          </a:prstGeom>
        </p:spPr>
        <p:txBody>
          <a:bodyPr wrap="square">
            <a:spAutoFit/>
          </a:bodyPr>
          <a:lstStyle/>
          <a:p>
            <a:pPr lvl="1"/>
            <a:r>
              <a:rPr lang="en-US" altLang="en-US" sz="1600" b="1" dirty="0">
                <a:solidFill>
                  <a:srgbClr val="0000FF"/>
                </a:solidFill>
              </a:rPr>
              <a:t>Note: Even without restructuring, people could have conducted similar things...but that has not been the case so far. Thus, the restructuring is established to make work more systematic.</a:t>
            </a:r>
          </a:p>
        </p:txBody>
      </p:sp>
      <p:sp>
        <p:nvSpPr>
          <p:cNvPr id="7173" name="テキスト ボックス 7172">
            <a:extLst>
              <a:ext uri="{FF2B5EF4-FFF2-40B4-BE49-F238E27FC236}">
                <a16:creationId xmlns:a16="http://schemas.microsoft.com/office/drawing/2014/main" id="{E5E7FF70-52FD-4E44-9C08-48CFE54BC3CF}"/>
              </a:ext>
            </a:extLst>
          </p:cNvPr>
          <p:cNvSpPr txBox="1"/>
          <p:nvPr/>
        </p:nvSpPr>
        <p:spPr>
          <a:xfrm>
            <a:off x="2727647" y="2620024"/>
            <a:ext cx="2445670" cy="276999"/>
          </a:xfrm>
          <a:prstGeom prst="rect">
            <a:avLst/>
          </a:prstGeom>
          <a:noFill/>
        </p:spPr>
        <p:txBody>
          <a:bodyPr wrap="none" rtlCol="0">
            <a:spAutoFit/>
          </a:bodyPr>
          <a:lstStyle/>
          <a:p>
            <a:r>
              <a:rPr kumimoji="1" lang="en-US" altLang="ja-JP" sz="1200" dirty="0"/>
              <a:t>*1:some were omitted for simplicity</a:t>
            </a:r>
            <a:endParaRPr kumimoji="1" lang="ja-JP" altLang="en-US" sz="1200" dirty="0"/>
          </a:p>
        </p:txBody>
      </p:sp>
    </p:spTree>
    <p:extLst>
      <p:ext uri="{BB962C8B-B14F-4D97-AF65-F5344CB8AC3E}">
        <p14:creationId xmlns:p14="http://schemas.microsoft.com/office/powerpoint/2010/main" val="3536563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ontent Placeholder 7">
            <a:extLst>
              <a:ext uri="{FF2B5EF4-FFF2-40B4-BE49-F238E27FC236}">
                <a16:creationId xmlns:a16="http://schemas.microsoft.com/office/drawing/2014/main" id="{131AEA56-04E4-4AC2-BE6A-BFF687E3B447}"/>
              </a:ext>
            </a:extLst>
          </p:cNvPr>
          <p:cNvSpPr>
            <a:spLocks noGrp="1"/>
          </p:cNvSpPr>
          <p:nvPr>
            <p:ph idx="1"/>
          </p:nvPr>
        </p:nvSpPr>
        <p:spPr>
          <a:xfrm>
            <a:off x="262030" y="1146175"/>
            <a:ext cx="8747499" cy="5192713"/>
          </a:xfrm>
        </p:spPr>
        <p:txBody>
          <a:bodyPr/>
          <a:lstStyle/>
          <a:p>
            <a:r>
              <a:rPr lang="fi-FI" altLang="en-US" sz="2400" dirty="0"/>
              <a:t>Make the measures approved in R4#86 more concrete &amp; extend applicability</a:t>
            </a:r>
          </a:p>
          <a:p>
            <a:pPr lvl="1"/>
            <a:r>
              <a:rPr lang="fi-FI" altLang="en-US" b="1" dirty="0">
                <a:solidFill>
                  <a:srgbClr val="0000FF"/>
                </a:solidFill>
              </a:rPr>
              <a:t>Redundancy elimination in 36.101</a:t>
            </a:r>
          </a:p>
          <a:p>
            <a:pPr lvl="2"/>
            <a:r>
              <a:rPr lang="fi-FI" altLang="en-US" sz="1800" dirty="0"/>
              <a:t>Further redundancy elimination is possible</a:t>
            </a:r>
          </a:p>
          <a:p>
            <a:pPr lvl="2"/>
            <a:r>
              <a:rPr lang="fi-FI" altLang="en-US" sz="1800" dirty="0"/>
              <a:t>Avoid the same isssues from happening for NR for 38.101</a:t>
            </a:r>
            <a:endParaRPr lang="fi-FI" altLang="en-US" sz="1400" dirty="0"/>
          </a:p>
          <a:p>
            <a:pPr lvl="1"/>
            <a:r>
              <a:rPr lang="en-US" altLang="en-US" b="1" dirty="0">
                <a:solidFill>
                  <a:srgbClr val="0000FF"/>
                </a:solidFill>
              </a:rPr>
              <a:t>Restructuring the basket WIs</a:t>
            </a:r>
          </a:p>
          <a:p>
            <a:pPr lvl="2"/>
            <a:r>
              <a:rPr lang="fi-FI" altLang="en-US" sz="1800" dirty="0"/>
              <a:t>Concrete WIDs for the basket WIs for </a:t>
            </a:r>
            <a:r>
              <a:rPr lang="fi-FI" altLang="en-US" sz="1800" b="1" dirty="0">
                <a:solidFill>
                  <a:srgbClr val="0000FF"/>
                </a:solidFill>
              </a:rPr>
              <a:t>Rel-16</a:t>
            </a:r>
            <a:r>
              <a:rPr lang="fi-FI" altLang="en-US" sz="1800" dirty="0"/>
              <a:t> will be established</a:t>
            </a:r>
          </a:p>
          <a:p>
            <a:pPr lvl="2"/>
            <a:r>
              <a:rPr lang="fi-FI" altLang="en-US" sz="1800" dirty="0"/>
              <a:t>Accordingly, rapporteurs will be newly assigned</a:t>
            </a:r>
          </a:p>
          <a:p>
            <a:pPr lvl="2"/>
            <a:r>
              <a:rPr lang="fi-FI" altLang="en-US" sz="1800" dirty="0"/>
              <a:t>The CA configurations, EN-DC &amp; NR CA configuraitons which are not completed in Rel-15 will moved to the corresponding newly established basket WIs. </a:t>
            </a:r>
          </a:p>
          <a:p>
            <a:pPr lvl="1"/>
            <a:r>
              <a:rPr lang="en-US" altLang="en-US" b="1" dirty="0">
                <a:solidFill>
                  <a:srgbClr val="0000FF"/>
                </a:solidFill>
              </a:rPr>
              <a:t>Guidance for how TPs should look like</a:t>
            </a:r>
          </a:p>
          <a:p>
            <a:pPr lvl="2"/>
            <a:r>
              <a:rPr lang="fi-FI" altLang="en-US" sz="1800" dirty="0"/>
              <a:t>Concrete template for TPs will be established</a:t>
            </a:r>
          </a:p>
          <a:p>
            <a:pPr lvl="2"/>
            <a:r>
              <a:rPr lang="fi-FI" altLang="en-US" sz="1800" dirty="0"/>
              <a:t>Documentation of the agreements</a:t>
            </a:r>
          </a:p>
          <a:p>
            <a:r>
              <a:rPr lang="fi-FI" altLang="en-US" sz="2400" dirty="0"/>
              <a:t>Remaining issues will be addressed if time allows</a:t>
            </a:r>
          </a:p>
          <a:p>
            <a:pPr lvl="1"/>
            <a:endParaRPr lang="en-GB" altLang="en-US" dirty="0"/>
          </a:p>
          <a:p>
            <a:pPr lvl="1">
              <a:buFont typeface="Arial" charset="0"/>
              <a:buNone/>
            </a:pPr>
            <a:endParaRPr lang="fi-FI" altLang="en-US" dirty="0"/>
          </a:p>
        </p:txBody>
      </p:sp>
      <p:sp>
        <p:nvSpPr>
          <p:cNvPr id="7170" name="Title 6"/>
          <p:cNvSpPr>
            <a:spLocks noGrp="1"/>
          </p:cNvSpPr>
          <p:nvPr>
            <p:ph type="title"/>
          </p:nvPr>
        </p:nvSpPr>
        <p:spPr>
          <a:xfrm>
            <a:off x="457200" y="46038"/>
            <a:ext cx="6834188" cy="1143000"/>
          </a:xfrm>
        </p:spPr>
        <p:txBody>
          <a:bodyPr/>
          <a:lstStyle/>
          <a:p>
            <a:r>
              <a:rPr lang="fi-FI" altLang="en-US" sz="4000" dirty="0">
                <a:solidFill>
                  <a:srgbClr val="0000FF"/>
                </a:solidFill>
              </a:rPr>
              <a:t>Next steps until RAN#80</a:t>
            </a:r>
          </a:p>
        </p:txBody>
      </p:sp>
    </p:spTree>
    <p:extLst>
      <p:ext uri="{BB962C8B-B14F-4D97-AF65-F5344CB8AC3E}">
        <p14:creationId xmlns:p14="http://schemas.microsoft.com/office/powerpoint/2010/main" val="724958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3773571136"/>
              </p:ext>
            </p:extLst>
          </p:nvPr>
        </p:nvGraphicFramePr>
        <p:xfrm>
          <a:off x="106336" y="1645369"/>
          <a:ext cx="8954575" cy="4795808"/>
        </p:xfrm>
        <a:graphic>
          <a:graphicData uri="http://schemas.openxmlformats.org/drawingml/2006/table">
            <a:tbl>
              <a:tblPr/>
              <a:tblGrid>
                <a:gridCol w="591010">
                  <a:extLst>
                    <a:ext uri="{9D8B030D-6E8A-4147-A177-3AD203B41FA5}">
                      <a16:colId xmlns:a16="http://schemas.microsoft.com/office/drawing/2014/main" val="2595793909"/>
                    </a:ext>
                  </a:extLst>
                </a:gridCol>
                <a:gridCol w="1134110">
                  <a:extLst>
                    <a:ext uri="{9D8B030D-6E8A-4147-A177-3AD203B41FA5}">
                      <a16:colId xmlns:a16="http://schemas.microsoft.com/office/drawing/2014/main" val="20000"/>
                    </a:ext>
                  </a:extLst>
                </a:gridCol>
                <a:gridCol w="1563995">
                  <a:extLst>
                    <a:ext uri="{9D8B030D-6E8A-4147-A177-3AD203B41FA5}">
                      <a16:colId xmlns:a16="http://schemas.microsoft.com/office/drawing/2014/main" val="3659731700"/>
                    </a:ext>
                  </a:extLst>
                </a:gridCol>
                <a:gridCol w="4624505">
                  <a:extLst>
                    <a:ext uri="{9D8B030D-6E8A-4147-A177-3AD203B41FA5}">
                      <a16:colId xmlns:a16="http://schemas.microsoft.com/office/drawing/2014/main" val="20001"/>
                    </a:ext>
                  </a:extLst>
                </a:gridCol>
                <a:gridCol w="1040955">
                  <a:extLst>
                    <a:ext uri="{9D8B030D-6E8A-4147-A177-3AD203B41FA5}">
                      <a16:colId xmlns:a16="http://schemas.microsoft.com/office/drawing/2014/main" val="20003"/>
                    </a:ext>
                  </a:extLst>
                </a:gridCol>
              </a:tblGrid>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err="1">
                          <a:ln>
                            <a:noFill/>
                          </a:ln>
                          <a:solidFill>
                            <a:schemeClr val="tx1"/>
                          </a:solidFill>
                          <a:effectLst/>
                          <a:latin typeface="Calibri" pitchFamily="34" charset="0"/>
                          <a:cs typeface="Arial" charset="0"/>
                        </a:rPr>
                        <a:t>Num</a:t>
                      </a:r>
                      <a:endParaRPr kumimoji="0" lang="en-US"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tx1"/>
                          </a:solidFill>
                          <a:effectLst/>
                          <a:latin typeface="Calibri" pitchFamily="34" charset="0"/>
                          <a:cs typeface="Arial" charset="0"/>
                        </a:rPr>
                        <a:t>T-doc</a:t>
                      </a:r>
                      <a:endParaRPr kumimoji="0" lang="en-US"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Title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a:ln>
                            <a:noFill/>
                          </a:ln>
                          <a:solidFill>
                            <a:schemeClr val="tx1"/>
                          </a:solidFill>
                          <a:effectLst/>
                          <a:latin typeface="Calibri" pitchFamily="34" charset="0"/>
                          <a:cs typeface="Arial" charset="0"/>
                        </a:rPr>
                        <a:t>meetings</a:t>
                      </a:r>
                      <a:endParaRPr kumimoji="0" lang="en-US"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extLst>
                  <a:ext uri="{0D108BD9-81ED-4DB2-BD59-A6C34878D82A}">
                    <a16:rowId xmlns:a16="http://schemas.microsoft.com/office/drawing/2014/main" val="10000"/>
                  </a:ext>
                </a:extLst>
              </a:tr>
              <a:tr h="25876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RP-171791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Qualcomm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On Automation of TPs and CRs for Basket CA WIs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SimSun" pitchFamily="2" charset="-122"/>
                          <a:cs typeface="Arial" charset="0"/>
                        </a:rPr>
                        <a:t>RAN#77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668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kern="1200" cap="none" normalizeH="0" baseline="0" dirty="0">
                          <a:ln>
                            <a:noFill/>
                          </a:ln>
                          <a:solidFill>
                            <a:schemeClr val="tx1"/>
                          </a:solidFill>
                          <a:effectLst/>
                          <a:latin typeface="Calibri" pitchFamily="34" charset="0"/>
                          <a:ea typeface="+mn-ea"/>
                          <a:cs typeface="Arial" charset="0"/>
                        </a:rPr>
                        <a:t>RP-172391</a:t>
                      </a:r>
                      <a:endParaRPr kumimoji="0" lang="en-US" altLang="zh-CN" sz="1400" b="0" i="0" u="none" strike="noStrike" kern="1200" cap="none" normalizeH="0" baseline="0" dirty="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ZTE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400" dirty="0"/>
                        <a:t>On handling of band combinations for NR   </a:t>
                      </a:r>
                      <a:endParaRPr kumimoji="0" lang="en-US" altLang="zh-CN" sz="1400" b="0" i="0" u="none" strike="noStrike" cap="none" normalizeH="0" baseline="0" dirty="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SimSun" pitchFamily="2" charset="-122"/>
                          <a:cs typeface="Arial" charset="0"/>
                        </a:rPr>
                        <a:t>RAN#78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668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R4-1800386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 Vice chairman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Restructure CA/DC configuration specific specs and basket WIs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R4 AH-1801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5007951"/>
                  </a:ext>
                </a:extLst>
              </a:tr>
              <a:tr h="3668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R4-1800459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Huawei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Consideration on co-existence study for 2UL band combinations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R4 AH-1801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10679618"/>
                  </a:ext>
                </a:extLst>
              </a:tr>
              <a:tr h="3668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R4-1801205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WF on reduction of workload related to band combinations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R4 AH-1801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33868400"/>
                  </a:ext>
                </a:extLst>
              </a:tr>
              <a:tr h="3668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R4-1802520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 Vice chairman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Introduction of CA/DC band combination-based basket approach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RAN4#86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668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R4-1802529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 Vice chairman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Promotion of efficiency of TPs for LTE/NR UL CA and EN-DC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RAN4#86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68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R4-1801531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Huawei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Further consideration on co-existence study for 2UL band combinations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RAN4#86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16250546"/>
                  </a:ext>
                </a:extLst>
              </a:tr>
              <a:tr h="3668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R4-1803234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Introduction of CA band combination basis Delta </a:t>
                      </a:r>
                      <a:r>
                        <a:rPr kumimoji="0" lang="en-US" altLang="zh-CN" sz="1400" b="0" i="0" u="none" strike="noStrike" cap="none" normalizeH="0" baseline="0" dirty="0" err="1">
                          <a:ln>
                            <a:noFill/>
                          </a:ln>
                          <a:solidFill>
                            <a:schemeClr val="tx1"/>
                          </a:solidFill>
                          <a:effectLst/>
                          <a:latin typeface="Calibri" pitchFamily="34" charset="0"/>
                          <a:cs typeface="Arial" charset="0"/>
                        </a:rPr>
                        <a:t>TIB,c</a:t>
                      </a:r>
                      <a:r>
                        <a:rPr kumimoji="0" lang="en-US" altLang="zh-CN" sz="1400" b="0" i="0" u="none" strike="noStrike" cap="none" normalizeH="0" baseline="0" dirty="0">
                          <a:ln>
                            <a:noFill/>
                          </a:ln>
                          <a:solidFill>
                            <a:schemeClr val="tx1"/>
                          </a:solidFill>
                          <a:effectLst/>
                          <a:latin typeface="Calibri" pitchFamily="34" charset="0"/>
                          <a:cs typeface="Arial" charset="0"/>
                        </a:rPr>
                        <a:t> table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RAN4#86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684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10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R4-1803235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kern="1200" cap="none" normalizeH="0" baseline="0" dirty="0">
                          <a:ln>
                            <a:noFill/>
                          </a:ln>
                          <a:solidFill>
                            <a:schemeClr val="tx1"/>
                          </a:solidFill>
                          <a:effectLst/>
                          <a:latin typeface="Calibri" pitchFamily="34" charset="0"/>
                          <a:ea typeface="+mn-ea"/>
                          <a:cs typeface="Arial" charset="0"/>
                        </a:rPr>
                        <a:t>NTT DOCOMO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a:ln>
                            <a:noFill/>
                          </a:ln>
                          <a:solidFill>
                            <a:schemeClr val="tx1"/>
                          </a:solidFill>
                          <a:effectLst/>
                          <a:latin typeface="Calibri" pitchFamily="34" charset="0"/>
                          <a:cs typeface="Arial" charset="0"/>
                        </a:rPr>
                        <a:t>Introduction of CA band combination basis Delta </a:t>
                      </a:r>
                      <a:r>
                        <a:rPr kumimoji="0" lang="en-US" altLang="zh-CN" sz="1400" b="0" i="0" u="none" strike="noStrike" cap="none" normalizeH="0" baseline="0" dirty="0" err="1">
                          <a:ln>
                            <a:noFill/>
                          </a:ln>
                          <a:solidFill>
                            <a:schemeClr val="tx1"/>
                          </a:solidFill>
                          <a:effectLst/>
                          <a:latin typeface="Calibri" pitchFamily="34" charset="0"/>
                          <a:cs typeface="Arial" charset="0"/>
                        </a:rPr>
                        <a:t>RIB,c</a:t>
                      </a:r>
                      <a:r>
                        <a:rPr kumimoji="0" lang="en-US" altLang="zh-CN" sz="1400" b="0" i="0" u="none" strike="noStrike" cap="none" normalizeH="0" baseline="0" dirty="0">
                          <a:ln>
                            <a:noFill/>
                          </a:ln>
                          <a:solidFill>
                            <a:schemeClr val="tx1"/>
                          </a:solidFill>
                          <a:effectLst/>
                          <a:latin typeface="Calibri" pitchFamily="34" charset="0"/>
                          <a:cs typeface="Arial" charset="0"/>
                        </a:rPr>
                        <a:t> table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GB" altLang="zh-CN" sz="1400" b="0" i="0" u="none" strike="noStrike" kern="1200" cap="none" spc="0" normalizeH="0" baseline="0" noProof="0" dirty="0">
                          <a:ln>
                            <a:noFill/>
                          </a:ln>
                          <a:solidFill>
                            <a:srgbClr val="000000"/>
                          </a:solidFill>
                          <a:effectLst/>
                          <a:uLnTx/>
                          <a:uFillTx/>
                          <a:latin typeface="Calibri" pitchFamily="34" charset="0"/>
                          <a:ea typeface="SimSun" pitchFamily="2" charset="-122"/>
                          <a:cs typeface="Arial" charset="0"/>
                        </a:rPr>
                        <a:t>RAN4#86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87166" name="Rectangle 126"/>
          <p:cNvSpPr>
            <a:spLocks noGrp="1" noChangeArrowheads="1"/>
          </p:cNvSpPr>
          <p:nvPr>
            <p:ph type="title"/>
          </p:nvPr>
        </p:nvSpPr>
        <p:spPr>
          <a:xfrm>
            <a:off x="463334" y="491640"/>
            <a:ext cx="7200900" cy="360363"/>
          </a:xfrm>
        </p:spPr>
        <p:txBody>
          <a:bodyPr lIns="90488" tIns="44450" rIns="90488" bIns="44450">
            <a:noAutofit/>
          </a:bodyPr>
          <a:lstStyle/>
          <a:p>
            <a:r>
              <a:rPr lang="sv-SE" altLang="zh-CN" dirty="0">
                <a:solidFill>
                  <a:srgbClr val="0000FF"/>
                </a:solidFill>
              </a:rPr>
              <a:t>Reference</a:t>
            </a:r>
            <a:endParaRPr lang="en-US" altLang="zh-CN" dirty="0">
              <a:solidFill>
                <a:srgbClr val="0000FF"/>
              </a:solidFill>
            </a:endParaRPr>
          </a:p>
        </p:txBody>
      </p:sp>
      <p:sp>
        <p:nvSpPr>
          <p:cNvPr id="4" name="Content Placeholder 2"/>
          <p:cNvSpPr txBox="1">
            <a:spLocks/>
          </p:cNvSpPr>
          <p:nvPr/>
        </p:nvSpPr>
        <p:spPr>
          <a:xfrm>
            <a:off x="561185" y="2615855"/>
            <a:ext cx="8229600" cy="25915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lvl="2"/>
            <a:endParaRPr lang="zh-CN" altLang="en-US" sz="800" kern="0" dirty="0"/>
          </a:p>
        </p:txBody>
      </p:sp>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253952</TotalTime>
  <Words>1399</Words>
  <Application>Microsoft Office PowerPoint</Application>
  <PresentationFormat>画面に合わせる (4:3)</PresentationFormat>
  <Paragraphs>275</Paragraphs>
  <Slides>9</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9</vt:i4>
      </vt:variant>
    </vt:vector>
  </HeadingPairs>
  <TitlesOfParts>
    <vt:vector size="16" baseType="lpstr">
      <vt:lpstr>MS PGothic</vt:lpstr>
      <vt:lpstr>宋体</vt:lpstr>
      <vt:lpstr>宋体</vt:lpstr>
      <vt:lpstr>Arial</vt:lpstr>
      <vt:lpstr>Calibri</vt:lpstr>
      <vt:lpstr>Times New Roman</vt:lpstr>
      <vt:lpstr>3gpp</vt:lpstr>
      <vt:lpstr>  </vt:lpstr>
      <vt:lpstr>Background</vt:lpstr>
      <vt:lpstr>Overview</vt:lpstr>
      <vt:lpstr>Identified issues1</vt:lpstr>
      <vt:lpstr>What R4 achieved in R4#86</vt:lpstr>
      <vt:lpstr>Concrete measures and effects</vt:lpstr>
      <vt:lpstr>What does the band  combination basis mean?</vt:lpstr>
      <vt:lpstr>Next steps until RAN#80</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RP-160010</dc:title>
  <dc:subject>RAN4 report to RAN#71</dc:subject>
  <dc:creator>Xutao Zhou (Samsung)</dc:creator>
  <dc:description>©3GPP 2009. All rights reserved</dc:description>
  <cp:lastModifiedBy>get.every.single.stunning.view@gmail.com</cp:lastModifiedBy>
  <cp:revision>4511</cp:revision>
  <cp:lastPrinted>2016-09-15T08:31:35Z</cp:lastPrinted>
  <dcterms:created xsi:type="dcterms:W3CDTF">2009-11-27T05:15:11Z</dcterms:created>
  <dcterms:modified xsi:type="dcterms:W3CDTF">2018-03-19T06:55:34Z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ies>
</file>