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2" r:id="rId2"/>
    <p:sldId id="271" r:id="rId3"/>
    <p:sldId id="276" r:id="rId4"/>
    <p:sldId id="282" r:id="rId5"/>
    <p:sldId id="292" r:id="rId6"/>
    <p:sldId id="293" r:id="rId7"/>
    <p:sldId id="279" r:id="rId8"/>
    <p:sldId id="280" r:id="rId9"/>
    <p:sldId id="290" r:id="rId10"/>
    <p:sldId id="291" r:id="rId11"/>
    <p:sldId id="261" r:id="rId12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008FD4"/>
    <a:srgbClr val="5ACBF5"/>
    <a:srgbClr val="8CC63E"/>
    <a:srgbClr val="0070B1"/>
    <a:srgbClr val="00ABBD"/>
    <a:srgbClr val="00AEEF"/>
    <a:srgbClr val="0089CF"/>
    <a:srgbClr val="005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22" autoAdjust="0"/>
    <p:restoredTop sz="94660"/>
  </p:normalViewPr>
  <p:slideViewPr>
    <p:cSldViewPr snapToGrid="0" snapToObjects="1">
      <p:cViewPr varScale="1">
        <p:scale>
          <a:sx n="142" d="100"/>
          <a:sy n="142" d="100"/>
        </p:scale>
        <p:origin x="102" y="120"/>
      </p:cViewPr>
      <p:guideLst>
        <p:guide orient="horz" pos="163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t>2018/3/12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8443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4C6108-0D61-41B6-8CF8-C8BF44D956F7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9FDAE2-0A26-40B2-B965-80ED4253D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86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FDAE2-0A26-40B2-B965-80ED4253D3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279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8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1000518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10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1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1000518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1000518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227013"/>
            <a:ext cx="8516938" cy="7223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8775" y="1063625"/>
            <a:ext cx="8491538" cy="37534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7"/>
          <p:cNvSpPr>
            <a:spLocks noGrp="1"/>
          </p:cNvSpPr>
          <p:nvPr>
            <p:ph type="ctrTitle"/>
          </p:nvPr>
        </p:nvSpPr>
        <p:spPr>
          <a:xfrm>
            <a:off x="250823" y="262031"/>
            <a:ext cx="7324725" cy="1130742"/>
          </a:xfr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ja-JP" sz="1400" b="0" dirty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  <a:t>3GPP TSG RAN Meeting #</a:t>
            </a:r>
            <a:r>
              <a:rPr lang="en-US" altLang="ja-JP" sz="1400" b="0" dirty="0" smtClean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  <a:t>79</a:t>
            </a:r>
            <a:r>
              <a:rPr lang="en-US" altLang="ja-JP" sz="1400" b="0" dirty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  <a:t/>
            </a:r>
            <a:br>
              <a:rPr lang="en-US" altLang="ja-JP" sz="1400" b="0" dirty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</a:br>
            <a:r>
              <a:rPr lang="en-GB" altLang="en-US" sz="1400" dirty="0"/>
              <a:t>Chennai, India, March 19 - 22, 2018</a:t>
            </a:r>
            <a:r>
              <a:rPr lang="de-DE" altLang="ja-JP" sz="1400" b="0" dirty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  <a:t/>
            </a:r>
            <a:br>
              <a:rPr lang="de-DE" altLang="ja-JP" sz="1400" b="0" dirty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</a:br>
            <a:r>
              <a:rPr lang="en-US" altLang="ko-KR" sz="1400" b="0" dirty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  <a:t>Agenda item</a:t>
            </a:r>
            <a:r>
              <a:rPr lang="en-US" altLang="ko-KR" sz="1400" b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  <a:t>: </a:t>
            </a:r>
            <a:r>
              <a:rPr lang="en-US" altLang="ko-KR" sz="1400" b="0" smtClean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  <a:t>10.1.1</a:t>
            </a:r>
            <a:r>
              <a:rPr lang="en-US" altLang="ko-KR" sz="1400" b="0" dirty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  <a:t/>
            </a:r>
            <a:br>
              <a:rPr lang="en-US" altLang="ko-KR" sz="1400" b="0" dirty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</a:br>
            <a:r>
              <a:rPr lang="en-US" altLang="ko-KR" sz="1400" b="0" dirty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  <a:t>Document for: Discussion</a:t>
            </a:r>
            <a:endParaRPr lang="en-US" sz="1400" b="0" dirty="0">
              <a:latin typeface="微软雅黑" panose="020B050302020402020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 Placeholder 2"/>
          <p:cNvSpPr txBox="1"/>
          <p:nvPr/>
        </p:nvSpPr>
        <p:spPr bwMode="auto">
          <a:xfrm>
            <a:off x="327024" y="2571750"/>
            <a:ext cx="7172325" cy="788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norm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noProof="0" dirty="0" smtClean="0">
                <a:solidFill>
                  <a:schemeClr val="bg1"/>
                </a:solidFill>
                <a:latin typeface="微软雅黑" panose="020B0503020204020204" charset="-122"/>
              </a:rPr>
              <a:t>On Rel-16 NB-</a:t>
            </a:r>
            <a:r>
              <a:rPr lang="en-US" altLang="zh-CN" noProof="0" dirty="0" err="1" smtClean="0">
                <a:solidFill>
                  <a:schemeClr val="bg1"/>
                </a:solidFill>
                <a:latin typeface="微软雅黑" panose="020B0503020204020204" charset="-122"/>
              </a:rPr>
              <a:t>IoT</a:t>
            </a: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16336" y="478373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kumimoji="1" lang="en-US" dirty="0" smtClean="0">
                <a:solidFill>
                  <a:schemeClr val="bg1"/>
                </a:solidFill>
              </a:rPr>
              <a:t>RP-180358</a:t>
            </a:r>
            <a:endParaRPr kumimoji="1"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3649" y="298931"/>
            <a:ext cx="8516938" cy="722312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NB-</a:t>
            </a:r>
            <a:r>
              <a:rPr lang="en-US" b="1" dirty="0" err="1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IoT</a:t>
            </a:r>
            <a:r>
              <a:rPr 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eNB</a:t>
            </a:r>
            <a:r>
              <a:rPr 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connectivity to 5GC</a:t>
            </a:r>
            <a:endParaRPr lang="en-US" altLang="en-US" b="1" dirty="0">
              <a:solidFill>
                <a:srgbClr val="008F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358775" y="923958"/>
            <a:ext cx="8491538" cy="3753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1pPr>
            <a:lvl2pPr marL="742950" indent="-28575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2pPr>
            <a:lvl3pPr marL="11430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Connectivity to 5G Core Network for the </a:t>
            </a:r>
            <a:r>
              <a:rPr lang="en-US" altLang="zh-CN" dirty="0" err="1"/>
              <a:t>eNB</a:t>
            </a:r>
            <a:r>
              <a:rPr lang="en-US" altLang="zh-CN" dirty="0"/>
              <a:t> supporting NB-</a:t>
            </a:r>
            <a:r>
              <a:rPr lang="en-US" altLang="zh-CN" dirty="0" err="1"/>
              <a:t>IoT</a:t>
            </a:r>
            <a:r>
              <a:rPr lang="en-US" altLang="zh-CN" dirty="0">
                <a:sym typeface="+mn-ea"/>
              </a:rPr>
              <a:t>. </a:t>
            </a:r>
          </a:p>
          <a:p>
            <a:pPr lvl="1" algn="l">
              <a:buFont typeface="Arial" panose="020B0604020202020204" pitchFamily="34" charset="0"/>
              <a:buChar char="–"/>
            </a:pPr>
            <a:r>
              <a:rPr lang="en-US" sz="1600" dirty="0" smtClean="0"/>
              <a:t>Support 5G-CN functions. e.g.:</a:t>
            </a:r>
          </a:p>
          <a:p>
            <a:pPr lvl="2" algn="l">
              <a:buFont typeface="Wingdings" panose="05000000000000000000" charset="0"/>
              <a:buChar char="ü"/>
            </a:pPr>
            <a:r>
              <a:rPr lang="en-US" sz="1500" dirty="0" smtClean="0"/>
              <a:t>Flow based QoS.</a:t>
            </a:r>
          </a:p>
          <a:p>
            <a:pPr lvl="2" algn="l">
              <a:buFont typeface="Wingdings" panose="05000000000000000000" charset="0"/>
              <a:buChar char="ü"/>
            </a:pPr>
            <a:r>
              <a:rPr lang="en-US" sz="1500" dirty="0" smtClean="0"/>
              <a:t>New security scheme (if any).</a:t>
            </a:r>
          </a:p>
          <a:p>
            <a:pPr lvl="1" algn="l"/>
            <a:r>
              <a:rPr lang="en-US" sz="1600" dirty="0" smtClean="0"/>
              <a:t>Simultaneous support for UEs connected to EPC and UEs connected to 5G-CN in the same cell. </a:t>
            </a:r>
          </a:p>
          <a:p>
            <a:pPr lvl="1" algn="l"/>
            <a:r>
              <a:rPr lang="en-US" sz="1600" dirty="0" smtClean="0"/>
              <a:t>Enhancements for core network node selection functions, e.g. assist to perform initial NAS selection and NAS routing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smtClean="0">
                <a:ea typeface="微软雅黑" panose="020B0503020204020204" charset="-122"/>
              </a:rPr>
              <a:t>Thank you</a:t>
            </a:r>
            <a:endParaRPr sz="2400" smtClean="0"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94671" y="1020131"/>
            <a:ext cx="8513763" cy="3716256"/>
          </a:xfrm>
        </p:spPr>
        <p:txBody>
          <a:bodyPr/>
          <a:lstStyle/>
          <a:p>
            <a:r>
              <a:rPr kumimoji="0" lang="en-US" altLang="zh-CN" sz="2200" dirty="0" smtClean="0">
                <a:solidFill>
                  <a:schemeClr val="tx1"/>
                </a:solidFill>
                <a:latin typeface="+mn-lt"/>
                <a:cs typeface="+mn-cs"/>
              </a:rPr>
              <a:t>Guideline in Rel-16 NB-</a:t>
            </a:r>
            <a:r>
              <a:rPr kumimoji="0" lang="en-US" altLang="zh-CN" sz="2200" dirty="0" err="1" smtClean="0">
                <a:solidFill>
                  <a:schemeClr val="tx1"/>
                </a:solidFill>
                <a:latin typeface="+mn-lt"/>
                <a:cs typeface="+mn-cs"/>
              </a:rPr>
              <a:t>IoT</a:t>
            </a:r>
            <a:r>
              <a:rPr kumimoji="0" lang="en-US" altLang="zh-CN" sz="2200" dirty="0" smtClean="0">
                <a:solidFill>
                  <a:schemeClr val="tx1"/>
                </a:solidFill>
                <a:latin typeface="+mn-lt"/>
                <a:cs typeface="+mn-cs"/>
              </a:rPr>
              <a:t> work:</a:t>
            </a:r>
            <a:endParaRPr lang="en-US" sz="2200" dirty="0" smtClean="0">
              <a:latin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kumimoji="0" lang="en-US" altLang="zh-CN" sz="2000" dirty="0">
                <a:solidFill>
                  <a:schemeClr val="tx1"/>
                </a:solidFill>
                <a:latin typeface="+mn-lt"/>
                <a:cs typeface="+mn-cs"/>
              </a:rPr>
              <a:t>System efficiency enhancement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kumimoji="0" lang="en-US" altLang="zh-CN" sz="2000" dirty="0">
                <a:solidFill>
                  <a:schemeClr val="tx1"/>
                </a:solidFill>
                <a:latin typeface="+mn-lt"/>
                <a:cs typeface="+mn-cs"/>
              </a:rPr>
              <a:t>Power consumption enhancement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kumimoji="0" lang="en-US" altLang="zh-CN" sz="2000" dirty="0">
                <a:solidFill>
                  <a:schemeClr val="tx1"/>
                </a:solidFill>
                <a:latin typeface="+mn-lt"/>
                <a:cs typeface="+mn-cs"/>
              </a:rPr>
              <a:t>Coverage extension enhancement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kumimoji="0" lang="en-US" altLang="zh-CN" sz="2000" dirty="0">
                <a:solidFill>
                  <a:schemeClr val="tx1"/>
                </a:solidFill>
                <a:latin typeface="+mn-lt"/>
                <a:cs typeface="+mn-cs"/>
              </a:rPr>
              <a:t>Positioning enhancement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kumimoji="0" lang="en-US" altLang="zh-CN" sz="2000" dirty="0">
                <a:solidFill>
                  <a:schemeClr val="tx1"/>
                </a:solidFill>
                <a:latin typeface="+mn-lt"/>
                <a:cs typeface="+mn-cs"/>
              </a:rPr>
              <a:t>TDD NB-</a:t>
            </a:r>
            <a:r>
              <a:rPr kumimoji="0" lang="en-US" altLang="zh-CN" sz="2000" dirty="0" err="1">
                <a:solidFill>
                  <a:schemeClr val="tx1"/>
                </a:solidFill>
                <a:latin typeface="+mn-lt"/>
                <a:cs typeface="+mn-cs"/>
              </a:rPr>
              <a:t>IoT</a:t>
            </a:r>
            <a:r>
              <a:rPr kumimoji="0" lang="en-US" altLang="zh-CN" sz="200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kumimoji="0" lang="en-US" altLang="zh-CN" sz="2000" dirty="0" smtClean="0">
                <a:solidFill>
                  <a:schemeClr val="tx1"/>
                </a:solidFill>
                <a:latin typeface="+mn-lt"/>
                <a:cs typeface="+mn-cs"/>
              </a:rPr>
              <a:t>enhancement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kumimoji="0" lang="en-US" altLang="zh-CN" sz="2000" dirty="0">
                <a:solidFill>
                  <a:schemeClr val="tx1"/>
                </a:solidFill>
                <a:latin typeface="+mn-lt"/>
                <a:cs typeface="+mn-cs"/>
                <a:sym typeface="+mn-ea"/>
              </a:rPr>
              <a:t>Network maintenance enhancement 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kumimoji="0" lang="en-US" altLang="zh-CN" sz="2000" dirty="0">
                <a:solidFill>
                  <a:schemeClr val="tx1"/>
                </a:solidFill>
                <a:latin typeface="+mn-lt"/>
                <a:cs typeface="+mn-cs"/>
                <a:sym typeface="+mn-ea"/>
              </a:rPr>
              <a:t>Connectivity to </a:t>
            </a:r>
            <a:r>
              <a:rPr kumimoji="0" lang="en-US" altLang="zh-CN" sz="2000" dirty="0" smtClean="0">
                <a:solidFill>
                  <a:schemeClr val="tx1"/>
                </a:solidFill>
                <a:latin typeface="+mn-lt"/>
                <a:cs typeface="+mn-cs"/>
                <a:sym typeface="+mn-ea"/>
              </a:rPr>
              <a:t>5GC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en-US" sz="1600" dirty="0">
              <a:latin typeface="+mn-lt"/>
            </a:endParaRPr>
          </a:p>
          <a:p>
            <a:r>
              <a:rPr kumimoji="0" lang="en-US" altLang="zh-CN" sz="2200" dirty="0">
                <a:solidFill>
                  <a:schemeClr val="tx1"/>
                </a:solidFill>
                <a:latin typeface="+mn-lt"/>
                <a:cs typeface="+mn-cs"/>
              </a:rPr>
              <a:t>Operator will be able to leverage existing </a:t>
            </a:r>
            <a:r>
              <a:rPr kumimoji="0" lang="en-US" altLang="zh-CN" sz="2200" dirty="0" smtClean="0">
                <a:solidFill>
                  <a:schemeClr val="tx1"/>
                </a:solidFill>
                <a:latin typeface="+mn-lt"/>
                <a:cs typeface="+mn-cs"/>
              </a:rPr>
              <a:t>investment. </a:t>
            </a:r>
            <a:endParaRPr lang="en-US" sz="2200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+mn-lt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46411" y="359761"/>
            <a:ext cx="8513762" cy="723727"/>
          </a:xfrm>
        </p:spPr>
        <p:txBody>
          <a:bodyPr/>
          <a:lstStyle/>
          <a:p>
            <a:r>
              <a:rPr lang="en-US" altLang="zh-CN" dirty="0"/>
              <a:t>Further </a:t>
            </a:r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 evolution in Rel-16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3649" y="329753"/>
            <a:ext cx="8516938" cy="722312"/>
          </a:xfr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/>
          <a:p>
            <a:r>
              <a:rPr 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</a:t>
            </a:r>
            <a:r>
              <a:rPr lang="en-US" b="1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efficiency enhancement </a:t>
            </a:r>
            <a:r>
              <a:rPr 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NB-</a:t>
            </a:r>
            <a:r>
              <a:rPr lang="en-US" b="1" dirty="0" err="1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endParaRPr lang="en-US" b="1" dirty="0">
              <a:solidFill>
                <a:srgbClr val="008F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58775" y="966051"/>
            <a:ext cx="8491538" cy="3688140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altLang="zh-CN" dirty="0"/>
              <a:t>NB-</a:t>
            </a:r>
            <a:r>
              <a:rPr lang="en-US" altLang="zh-CN" dirty="0" err="1"/>
              <a:t>IoT</a:t>
            </a:r>
            <a:r>
              <a:rPr lang="en-US" altLang="zh-CN" dirty="0"/>
              <a:t> DL NPDSCH performance enhancement</a:t>
            </a:r>
          </a:p>
          <a:p>
            <a:pPr lvl="1" algn="l">
              <a:buFont typeface="Arial" panose="020B0604020202020204" pitchFamily="34" charset="0"/>
              <a:buChar char="–"/>
            </a:pPr>
            <a:r>
              <a:rPr lang="en-US" sz="1600" dirty="0" smtClean="0"/>
              <a:t>Improvement for high data rate performance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 smtClean="0"/>
              <a:t>Cross-carrier scheduling </a:t>
            </a:r>
            <a:r>
              <a:rPr lang="en-US" altLang="zh-CN" dirty="0"/>
              <a:t>support </a:t>
            </a:r>
          </a:p>
          <a:p>
            <a:pPr lvl="1"/>
            <a:r>
              <a:rPr lang="en-US" sz="1600" dirty="0"/>
              <a:t>Reduce blocking in scheduling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/>
              <a:t>Multi-</a:t>
            </a:r>
            <a:r>
              <a:rPr lang="en-US" altLang="zh-CN" dirty="0" err="1"/>
              <a:t>subframe</a:t>
            </a:r>
            <a:r>
              <a:rPr lang="en-US" altLang="zh-CN" dirty="0"/>
              <a:t> scheduling support </a:t>
            </a:r>
            <a:endParaRPr lang="en-US" dirty="0"/>
          </a:p>
          <a:p>
            <a:pPr lvl="1"/>
            <a:r>
              <a:rPr lang="en-US" sz="1600" dirty="0"/>
              <a:t>Further reduction in control overhead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 </a:t>
            </a:r>
            <a:r>
              <a:rPr lang="en-US" altLang="zh-CN" dirty="0"/>
              <a:t>Uplink HARQ-ACK feedback early termination</a:t>
            </a:r>
          </a:p>
          <a:p>
            <a:pPr lvl="1"/>
            <a:r>
              <a:rPr lang="en-US" sz="1600" dirty="0"/>
              <a:t>Power consumption reduction and improvement for UL spectral </a:t>
            </a:r>
            <a:r>
              <a:rPr lang="en-US" sz="1600" dirty="0" smtClean="0"/>
              <a:t>efficiency </a:t>
            </a:r>
            <a:endParaRPr 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3375" y="309205"/>
            <a:ext cx="8516938" cy="722312"/>
          </a:xfr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/>
          <a:p>
            <a:r>
              <a:rPr 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</a:t>
            </a:r>
            <a:r>
              <a:rPr lang="en-US" b="1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efficiency enhancement </a:t>
            </a:r>
            <a:r>
              <a:rPr 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b="1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NB-</a:t>
            </a:r>
            <a:r>
              <a:rPr lang="en-US" b="1" dirty="0" err="1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US" b="1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cont.</a:t>
            </a:r>
            <a:endParaRPr lang="en-US" b="1" dirty="0">
              <a:solidFill>
                <a:srgbClr val="008F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58775" y="786867"/>
            <a:ext cx="8491538" cy="401539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/>
              <a:t>Inter-cell interference enhancement for NB-</a:t>
            </a:r>
            <a:r>
              <a:rPr lang="en-US" altLang="zh-CN" dirty="0" err="1"/>
              <a:t>IoT</a:t>
            </a:r>
            <a:endParaRPr lang="en-US" altLang="zh-CN" dirty="0"/>
          </a:p>
          <a:p>
            <a:pPr lvl="1"/>
            <a:r>
              <a:rPr lang="en-US" sz="1600" dirty="0"/>
              <a:t>NRS enhancement </a:t>
            </a:r>
          </a:p>
          <a:p>
            <a:pPr lvl="1"/>
            <a:r>
              <a:rPr lang="en-US" sz="1600" dirty="0"/>
              <a:t>NPUSCH scrambling</a:t>
            </a:r>
          </a:p>
          <a:p>
            <a:pPr lvl="1"/>
            <a:r>
              <a:rPr lang="en-US" sz="1600" dirty="0"/>
              <a:t>NPRACH interference reduction</a:t>
            </a:r>
          </a:p>
        </p:txBody>
      </p:sp>
      <p:pic>
        <p:nvPicPr>
          <p:cNvPr id="1026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694" y="2194018"/>
            <a:ext cx="3842840" cy="2476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900150" y="4477317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endParaRPr kumimoji="1" lang="en-US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3506575" y="4606119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kumimoji="1" lang="en-US" sz="1100" dirty="0" smtClean="0"/>
              <a:t>Comparison of NPUSCH performance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636964" y="2352165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kumimoji="1" lang="en-US" sz="700" dirty="0" smtClean="0"/>
              <a:t>ALT1 :Legacy</a:t>
            </a:r>
          </a:p>
          <a:p>
            <a:r>
              <a:rPr kumimoji="1" lang="en-US" sz="700" dirty="0" smtClean="0"/>
              <a:t>ALT2: Enhanced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3375" y="329753"/>
            <a:ext cx="8516938" cy="722312"/>
          </a:xfr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/>
          <a:p>
            <a:r>
              <a:rPr lang="en-US" b="1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Further power consumption enhancement</a:t>
            </a:r>
            <a:endParaRPr lang="en-US" b="1" dirty="0">
              <a:solidFill>
                <a:srgbClr val="008F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58775" y="955777"/>
            <a:ext cx="8491538" cy="401539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/>
              <a:t>SC-PTM enhancement</a:t>
            </a:r>
          </a:p>
          <a:p>
            <a:pPr lvl="1" algn="l">
              <a:buFont typeface="Arial" panose="020B0604020202020204" pitchFamily="34" charset="0"/>
              <a:buChar char="–"/>
            </a:pPr>
            <a:r>
              <a:rPr lang="en-US" sz="1600" dirty="0" smtClean="0"/>
              <a:t>Reduce redundant reception on UE and unnecessary power consumption due to repetition without feedback or without differentiation for the first time transmission and the repeated ones.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/>
              <a:t>RRC connected and idle mode power consumption enhancement </a:t>
            </a:r>
          </a:p>
          <a:p>
            <a:pPr marL="742950" lvl="1" indent="-285750" algn="l">
              <a:buFont typeface="Arial" panose="020B0604020202020204" pitchFamily="34" charset="0"/>
              <a:buChar char="–"/>
            </a:pPr>
            <a:r>
              <a:rPr lang="en-US" sz="1600" dirty="0" smtClean="0"/>
              <a:t>Connected mode </a:t>
            </a:r>
            <a:r>
              <a:rPr lang="en-US" sz="1600" dirty="0" smtClean="0">
                <a:solidFill>
                  <a:srgbClr val="FF0000"/>
                </a:solidFill>
              </a:rPr>
              <a:t>N</a:t>
            </a:r>
            <a:r>
              <a:rPr lang="en-US" sz="1600" dirty="0" smtClean="0"/>
              <a:t>PDCCH detection optimization.</a:t>
            </a:r>
          </a:p>
          <a:p>
            <a:pPr lvl="1" algn="l">
              <a:buFont typeface="Arial" panose="020B0604020202020204" pitchFamily="34" charset="0"/>
              <a:buChar char="–"/>
            </a:pPr>
            <a:r>
              <a:rPr lang="en-US" sz="1600" dirty="0" smtClean="0"/>
              <a:t>Reduce idle state power consumption with enhancement on paging , i.e., with additional consideration on static or semi-static UEs, or with trade-off between paging reliability and minimum repetition numbers.</a:t>
            </a:r>
          </a:p>
          <a:p>
            <a:pPr lvl="1" algn="l">
              <a:buFont typeface="Arial" panose="020B0604020202020204" pitchFamily="34" charset="0"/>
              <a:buChar char="–"/>
            </a:pPr>
            <a:r>
              <a:rPr lang="en-US" sz="1600" dirty="0" smtClean="0"/>
              <a:t>Reduce idle mode power consumption for mobility measurement, i.e, measurement optimization for mobility UE.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>
            <p:ph type="title"/>
          </p:nvPr>
        </p:nvSpPr>
        <p:spPr>
          <a:xfrm>
            <a:off x="343649" y="298931"/>
            <a:ext cx="8516938" cy="722312"/>
          </a:xfr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/>
          <a:p>
            <a:r>
              <a:rPr lang="en-US" altLang="zh-CN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Coverage Extension Enhancement</a:t>
            </a:r>
            <a:r>
              <a:rPr lang="zh-CN" altLang="zh-CN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zh-CN" altLang="zh-CN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zh-CN" b="1" dirty="0">
              <a:solidFill>
                <a:srgbClr val="008F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58775" y="930063"/>
            <a:ext cx="8491538" cy="375343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/>
              <a:t>Target small portion of the deployed UE in deep coverage hole and low power class UE</a:t>
            </a:r>
          </a:p>
          <a:p>
            <a:pPr lvl="1" algn="l">
              <a:buFont typeface="Arial" panose="020B0604020202020204" pitchFamily="34" charset="0"/>
              <a:buChar char="–"/>
            </a:pPr>
            <a:r>
              <a:rPr lang="en-US" sz="1600" dirty="0" smtClean="0"/>
              <a:t>Existing coverage extension methods still cost heavy power consumption.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/>
              <a:t>Coverage can be extended via in-coverage relay node</a:t>
            </a:r>
          </a:p>
          <a:p>
            <a:pPr lvl="1" algn="l">
              <a:buFont typeface="Arial" panose="020B0604020202020204" pitchFamily="34" charset="0"/>
              <a:buChar char="–"/>
            </a:pPr>
            <a:r>
              <a:rPr lang="en-US" sz="1600" dirty="0"/>
              <a:t>Focus single-Hop Relay </a:t>
            </a:r>
          </a:p>
          <a:p>
            <a:pPr marL="1188085" lvl="2" indent="-342900">
              <a:spcBef>
                <a:spcPts val="330"/>
              </a:spcBef>
              <a:buFont typeface="Wingdings" panose="05000000000000000000" pitchFamily="2" charset="2"/>
              <a:buChar char="ü"/>
            </a:pPr>
            <a:r>
              <a:rPr lang="en-US" sz="1500" dirty="0"/>
              <a:t>Minimize legacy network impact</a:t>
            </a:r>
          </a:p>
          <a:p>
            <a:pPr marL="1188085" lvl="2" indent="-342900">
              <a:spcBef>
                <a:spcPts val="330"/>
              </a:spcBef>
              <a:buFont typeface="Wingdings" panose="05000000000000000000" pitchFamily="2" charset="2"/>
              <a:buChar char="ü"/>
            </a:pPr>
            <a:r>
              <a:rPr lang="en-US" sz="1500" dirty="0"/>
              <a:t>Considering different relay node scenario</a:t>
            </a:r>
          </a:p>
          <a:p>
            <a:pPr marL="1085850" lvl="1" indent="-342900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7" name="矩形 31"/>
          <p:cNvSpPr>
            <a:spLocks noChangeArrowheads="1"/>
          </p:cNvSpPr>
          <p:nvPr/>
        </p:nvSpPr>
        <p:spPr bwMode="auto">
          <a:xfrm>
            <a:off x="4510088" y="2057402"/>
            <a:ext cx="185737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endParaRPr lang="zh-CN" altLang="en-US" sz="1600"/>
          </a:p>
          <a:p>
            <a:pPr algn="ctr"/>
            <a:endParaRPr lang="zh-CN" altLang="en-US" sz="1600"/>
          </a:p>
          <a:p>
            <a:pPr algn="ctr"/>
            <a:endParaRPr lang="en-US" altLang="zh-CN" sz="1600"/>
          </a:p>
          <a:p>
            <a:pPr algn="ctr"/>
            <a:endParaRPr lang="zh-CN" altLang="en-US" sz="1600"/>
          </a:p>
        </p:txBody>
      </p:sp>
      <p:sp>
        <p:nvSpPr>
          <p:cNvPr id="1986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160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160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>
            <p:ph type="title"/>
          </p:nvPr>
        </p:nvSpPr>
        <p:spPr>
          <a:xfrm>
            <a:off x="323101" y="298931"/>
            <a:ext cx="8516938" cy="722312"/>
          </a:xfr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/>
          <a:p>
            <a:r>
              <a:rPr 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Positioning enhancement</a:t>
            </a:r>
            <a:endParaRPr lang="en-US" altLang="zh-CN" b="1" dirty="0">
              <a:solidFill>
                <a:srgbClr val="008F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58775" y="932229"/>
            <a:ext cx="8491538" cy="375343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/>
              <a:t>Rel-14 NB-</a:t>
            </a:r>
            <a:r>
              <a:rPr lang="en-US" altLang="zh-CN" dirty="0" err="1"/>
              <a:t>IoT</a:t>
            </a:r>
            <a:r>
              <a:rPr lang="en-US" altLang="zh-CN" dirty="0"/>
              <a:t> only supports basic OTDOA positioning functions. However, the bandwidth of the </a:t>
            </a:r>
            <a:r>
              <a:rPr lang="en-US" altLang="zh-CN" dirty="0" smtClean="0"/>
              <a:t>NPRS </a:t>
            </a:r>
            <a:r>
              <a:rPr lang="en-US" altLang="zh-CN" dirty="0"/>
              <a:t>limits the accuracy that can be </a:t>
            </a:r>
            <a:r>
              <a:rPr lang="en-US" altLang="zh-CN" dirty="0" smtClean="0"/>
              <a:t>achieved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Positioning enhancement</a:t>
            </a:r>
          </a:p>
          <a:p>
            <a:pPr lvl="1"/>
            <a:r>
              <a:rPr lang="en-US" sz="1600" dirty="0" smtClean="0"/>
              <a:t>UTDOA </a:t>
            </a:r>
            <a:r>
              <a:rPr lang="en-US" sz="1600" dirty="0"/>
              <a:t>support</a:t>
            </a:r>
          </a:p>
          <a:p>
            <a:pPr lvl="1"/>
            <a:r>
              <a:rPr lang="en-US" sz="1600" dirty="0"/>
              <a:t>Positioning accuracy improvement</a:t>
            </a:r>
          </a:p>
          <a:p>
            <a:pPr lvl="1"/>
            <a:r>
              <a:rPr lang="en-US" sz="1600" dirty="0"/>
              <a:t>Positioning power consumption reduction</a:t>
            </a:r>
          </a:p>
          <a:p>
            <a:endParaRPr lang="en-US" dirty="0"/>
          </a:p>
        </p:txBody>
      </p:sp>
      <p:sp>
        <p:nvSpPr>
          <p:cNvPr id="7" name="矩形 31"/>
          <p:cNvSpPr>
            <a:spLocks noChangeArrowheads="1"/>
          </p:cNvSpPr>
          <p:nvPr/>
        </p:nvSpPr>
        <p:spPr bwMode="auto">
          <a:xfrm>
            <a:off x="4510088" y="2057402"/>
            <a:ext cx="185737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endParaRPr lang="zh-CN" altLang="en-US" sz="1600"/>
          </a:p>
          <a:p>
            <a:pPr algn="ctr"/>
            <a:endParaRPr lang="zh-CN" altLang="en-US" sz="1600"/>
          </a:p>
          <a:p>
            <a:pPr algn="ctr"/>
            <a:endParaRPr lang="en-US" altLang="zh-CN" sz="1600"/>
          </a:p>
          <a:p>
            <a:pPr algn="ctr"/>
            <a:endParaRPr lang="zh-CN" altLang="en-US" sz="1600"/>
          </a:p>
        </p:txBody>
      </p:sp>
      <p:sp>
        <p:nvSpPr>
          <p:cNvPr id="1986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160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160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3375" y="288657"/>
            <a:ext cx="8516938" cy="722312"/>
          </a:xfr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/>
          <a:p>
            <a:r>
              <a:rPr 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TDD enhancement for NB-</a:t>
            </a:r>
            <a:r>
              <a:rPr lang="en-US" b="1" dirty="0" err="1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54034" y="919350"/>
            <a:ext cx="8737579" cy="386773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 Rel-15 TDD NB-IoT, target is to support the same features as Rel-13 NB-IoT, additionally considering small-cells scenarios.However, Rel-14/Rel-15 NB-IoT has gone through considerable improvement.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TDD enhancement in Rel-16</a:t>
            </a:r>
          </a:p>
          <a:p>
            <a:pPr lvl="1"/>
            <a:r>
              <a:rPr lang="en-US" sz="1600" dirty="0" smtClean="0"/>
              <a:t>Early data transmission (EDT) support</a:t>
            </a:r>
          </a:p>
          <a:p>
            <a:pPr lvl="1"/>
            <a:r>
              <a:rPr lang="en-US" sz="1600" dirty="0" smtClean="0"/>
              <a:t>Wake-up signal support</a:t>
            </a:r>
          </a:p>
          <a:p>
            <a:pPr lvl="1"/>
            <a:r>
              <a:rPr lang="en-US" sz="1600" dirty="0" smtClean="0"/>
              <a:t>Multi-cast support</a:t>
            </a:r>
          </a:p>
          <a:p>
            <a:pPr lvl="1"/>
            <a:r>
              <a:rPr lang="en-US" sz="1600" dirty="0" smtClean="0"/>
              <a:t>HARQ feedback early termination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288657"/>
            <a:ext cx="8516938" cy="722312"/>
          </a:xfrm>
        </p:spPr>
        <p:txBody>
          <a:bodyPr/>
          <a:lstStyle/>
          <a:p>
            <a:r>
              <a:rPr 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Network maintenance enhancement for NB-</a:t>
            </a:r>
            <a:r>
              <a:rPr lang="en-US" b="1" dirty="0" err="1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IoT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8775" y="913000"/>
            <a:ext cx="8491538" cy="375343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+mn-ea"/>
              </a:rPr>
              <a:t>SON functionality is supported for efficient network maintanence. </a:t>
            </a:r>
          </a:p>
          <a:p>
            <a:pPr lvl="1" algn="l"/>
            <a:r>
              <a:rPr lang="en-US" sz="1600" dirty="0" smtClean="0">
                <a:sym typeface="+mn-ea"/>
              </a:rPr>
              <a:t>Neighbor cell measurement report from UE for ANR(e.g. RSRP and/or RSRQ, and CGI provided).</a:t>
            </a:r>
          </a:p>
          <a:p>
            <a:pPr lvl="1" algn="l"/>
            <a:r>
              <a:rPr lang="en-US" sz="1600" dirty="0" smtClean="0">
                <a:sym typeface="+mn-ea"/>
              </a:rPr>
              <a:t>Neighbor cell status awareness for eNB power saving, self-configuration and self-healing.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+mn-ea"/>
              </a:rPr>
              <a:t>UE </a:t>
            </a:r>
            <a:r>
              <a:rPr lang="en-US" altLang="zh-CN" dirty="0">
                <a:sym typeface="+mn-ea"/>
              </a:rPr>
              <a:t>differentiation</a:t>
            </a:r>
            <a:r>
              <a:rPr lang="en-US" dirty="0">
                <a:sym typeface="+mn-ea"/>
              </a:rPr>
              <a:t> enhancement for radio resource coordination</a:t>
            </a:r>
            <a:r>
              <a:rPr lang="en-US">
                <a:sym typeface="+mn-ea"/>
              </a:rPr>
              <a:t>. </a:t>
            </a:r>
            <a:endParaRPr lang="en-US" dirty="0">
              <a:sym typeface="+mn-ea"/>
            </a:endParaRPr>
          </a:p>
          <a:p>
            <a:pPr lvl="1" algn="l"/>
            <a:r>
              <a:rPr lang="en-US" sz="1600" dirty="0" smtClean="0">
                <a:sym typeface="+mn-ea"/>
              </a:rPr>
              <a:t>Maximal tolerable delay(e.g several hours or days for metering service) is provided per UE or per Service.</a:t>
            </a:r>
          </a:p>
          <a:p>
            <a:pPr lvl="1" algn="l"/>
            <a:r>
              <a:rPr lang="en-US" sz="1600" dirty="0" smtClean="0">
                <a:sym typeface="+mn-ea"/>
              </a:rPr>
              <a:t>UE or service based originating service prevention based on maximal tolerable delay is supported for NW congestion case. </a:t>
            </a:r>
            <a:endParaRPr lang="en-US" sz="1600" dirty="0" smtClean="0"/>
          </a:p>
          <a:p>
            <a:pPr lvl="1"/>
            <a:endParaRPr lang="zh-CN" altLang="en-US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ZTE色彩系统">
    <a:dk1>
      <a:srgbClr val="000000"/>
    </a:dk1>
    <a:lt1>
      <a:srgbClr val="FFFFFF"/>
    </a:lt1>
    <a:dk2>
      <a:srgbClr val="FFDE40"/>
    </a:dk2>
    <a:lt2>
      <a:srgbClr val="008ED3"/>
    </a:lt2>
    <a:accent1>
      <a:srgbClr val="00A651"/>
    </a:accent1>
    <a:accent2>
      <a:srgbClr val="9ACA3C"/>
    </a:accent2>
    <a:accent3>
      <a:srgbClr val="F58233"/>
    </a:accent3>
    <a:accent4>
      <a:srgbClr val="F287B7"/>
    </a:accent4>
    <a:accent5>
      <a:srgbClr val="92278F"/>
    </a:accent5>
    <a:accent6>
      <a:srgbClr val="0066B3"/>
    </a:accent6>
    <a:hlink>
      <a:srgbClr val="0066B3"/>
    </a:hlink>
    <a:folHlink>
      <a:srgbClr val="92278F"/>
    </a:folHlink>
  </a:clrScheme>
</a:themeOverride>
</file>

<file path=ppt/theme/themeOverride2.xml><?xml version="1.0" encoding="utf-8"?>
<a:themeOverride xmlns:a="http://schemas.openxmlformats.org/drawingml/2006/main">
  <a:clrScheme name="ZTE色彩系统">
    <a:dk1>
      <a:srgbClr val="000000"/>
    </a:dk1>
    <a:lt1>
      <a:srgbClr val="FFFFFF"/>
    </a:lt1>
    <a:dk2>
      <a:srgbClr val="FFDE40"/>
    </a:dk2>
    <a:lt2>
      <a:srgbClr val="008ED3"/>
    </a:lt2>
    <a:accent1>
      <a:srgbClr val="00A651"/>
    </a:accent1>
    <a:accent2>
      <a:srgbClr val="9ACA3C"/>
    </a:accent2>
    <a:accent3>
      <a:srgbClr val="F58233"/>
    </a:accent3>
    <a:accent4>
      <a:srgbClr val="F287B7"/>
    </a:accent4>
    <a:accent5>
      <a:srgbClr val="92278F"/>
    </a:accent5>
    <a:accent6>
      <a:srgbClr val="0066B3"/>
    </a:accent6>
    <a:hlink>
      <a:srgbClr val="0066B3"/>
    </a:hlink>
    <a:folHlink>
      <a:srgbClr val="92278F"/>
    </a:folHlink>
  </a:clrScheme>
</a:themeOverride>
</file>

<file path=ppt/theme/themeOverride3.xml><?xml version="1.0" encoding="utf-8"?>
<a:themeOverride xmlns:a="http://schemas.openxmlformats.org/drawingml/2006/main">
  <a:clrScheme name="ZTE色彩系统">
    <a:dk1>
      <a:srgbClr val="000000"/>
    </a:dk1>
    <a:lt1>
      <a:srgbClr val="FFFFFF"/>
    </a:lt1>
    <a:dk2>
      <a:srgbClr val="FFDE40"/>
    </a:dk2>
    <a:lt2>
      <a:srgbClr val="008ED3"/>
    </a:lt2>
    <a:accent1>
      <a:srgbClr val="00A651"/>
    </a:accent1>
    <a:accent2>
      <a:srgbClr val="9ACA3C"/>
    </a:accent2>
    <a:accent3>
      <a:srgbClr val="F58233"/>
    </a:accent3>
    <a:accent4>
      <a:srgbClr val="F287B7"/>
    </a:accent4>
    <a:accent5>
      <a:srgbClr val="92278F"/>
    </a:accent5>
    <a:accent6>
      <a:srgbClr val="0066B3"/>
    </a:accent6>
    <a:hlink>
      <a:srgbClr val="0066B3"/>
    </a:hlink>
    <a:folHlink>
      <a:srgbClr val="92278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</TotalTime>
  <Words>521</Words>
  <Application>Microsoft Office PowerPoint</Application>
  <PresentationFormat>全屏显示(16:9)</PresentationFormat>
  <Paragraphs>79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Heiti SC Light</vt:lpstr>
      <vt:lpstr>MS PGothic</vt:lpstr>
      <vt:lpstr>宋体</vt:lpstr>
      <vt:lpstr>微软雅黑</vt:lpstr>
      <vt:lpstr>Arial</vt:lpstr>
      <vt:lpstr>Calibri</vt:lpstr>
      <vt:lpstr>Wingdings</vt:lpstr>
      <vt:lpstr>blank</vt:lpstr>
      <vt:lpstr>3GPP TSG RAN Meeting #79 Chennai, India, March 19 - 22, 2018 Agenda item: 10.1.1 Document for: Discussion</vt:lpstr>
      <vt:lpstr>Further NB-IoT evolution in Rel-16</vt:lpstr>
      <vt:lpstr>System efficiency enhancement for NB-IoT</vt:lpstr>
      <vt:lpstr>System efficiency enhancement for NB-IoT cont.</vt:lpstr>
      <vt:lpstr>Further power consumption enhancement</vt:lpstr>
      <vt:lpstr>Coverage Extension Enhancement  </vt:lpstr>
      <vt:lpstr>Positioning enhancement</vt:lpstr>
      <vt:lpstr>TDD enhancement for NB-IoT </vt:lpstr>
      <vt:lpstr>Network maintenance enhancement for NB-IoT</vt:lpstr>
      <vt:lpstr>NB-IoT eNB connectivity to 5GC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Considerations on NB-IoT/eMTC</dc:title>
  <dc:creator>ZTE</dc:creator>
  <cp:lastModifiedBy>Shupeng Li</cp:lastModifiedBy>
  <cp:revision>127</cp:revision>
  <dcterms:created xsi:type="dcterms:W3CDTF">2017-05-10T01:47:00Z</dcterms:created>
  <dcterms:modified xsi:type="dcterms:W3CDTF">2018-03-12T15:24:07Z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2052-10.8.0.6308</vt:lpwstr>
  </property>
</Properties>
</file>