
<file path=[Content_Types].xml><?xml version="1.0" encoding="utf-8"?>
<Types xmlns="http://schemas.openxmlformats.org/package/2006/content-types">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6"/>
  </p:notesMasterIdLst>
  <p:sldIdLst>
    <p:sldId id="778" r:id="rId2"/>
    <p:sldId id="980" r:id="rId3"/>
    <p:sldId id="988" r:id="rId4"/>
    <p:sldId id="989" r:id="rId5"/>
  </p:sldIdLst>
  <p:sldSz cx="9144000" cy="6858000" type="screen4x3"/>
  <p:notesSz cx="6797675" cy="987425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s" initials="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99"/>
    <a:srgbClr val="FFFFCC"/>
    <a:srgbClr val="FF0000"/>
    <a:srgbClr val="99CC00"/>
    <a:srgbClr val="FFFF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862" autoAdjust="0"/>
    <p:restoredTop sz="84787" autoAdjust="0"/>
  </p:normalViewPr>
  <p:slideViewPr>
    <p:cSldViewPr>
      <p:cViewPr>
        <p:scale>
          <a:sx n="66" d="100"/>
          <a:sy n="66" d="100"/>
        </p:scale>
        <p:origin x="-1644" y="-1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68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vl1pPr>
          </a:lstStyle>
          <a:p>
            <a:fld id="{F2D11559-3C63-479F-8777-9CF9880AE4C2}" type="datetimeFigureOut">
              <a:rPr lang="zh-CN" altLang="en-US" smtClean="0"/>
              <a:pPr/>
              <a:t>2018-03-12</a:t>
            </a:fld>
            <a:endParaRPr lang="zh-CN" altLang="en-US"/>
          </a:p>
        </p:txBody>
      </p:sp>
      <p:sp>
        <p:nvSpPr>
          <p:cNvPr id="4" name="幻灯片图像占位符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690269"/>
            <a:ext cx="5438140" cy="444341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vl1pPr>
          </a:lstStyle>
          <a:p>
            <a:fld id="{0829D71E-8D7F-428E-961A-100D488D7EBB}" type="slidenum">
              <a:rPr lang="zh-CN" altLang="en-US" smtClean="0"/>
              <a:pPr/>
              <a:t>‹#›</a:t>
            </a:fld>
            <a:endParaRPr lang="zh-CN" altLang="en-US"/>
          </a:p>
        </p:txBody>
      </p:sp>
    </p:spTree>
    <p:extLst>
      <p:ext uri="{BB962C8B-B14F-4D97-AF65-F5344CB8AC3E}">
        <p14:creationId xmlns="" xmlns:p14="http://schemas.microsoft.com/office/powerpoint/2010/main" val="3459325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829D71E-8D7F-428E-961A-100D488D7EBB}" type="slidenum">
              <a:rPr lang="zh-CN" altLang="en-US" smtClean="0"/>
              <a:pPr/>
              <a:t>1</a:t>
            </a:fld>
            <a:endParaRPr lang="zh-CN" altLang="en-US"/>
          </a:p>
        </p:txBody>
      </p:sp>
    </p:spTree>
    <p:extLst>
      <p:ext uri="{BB962C8B-B14F-4D97-AF65-F5344CB8AC3E}">
        <p14:creationId xmlns="" xmlns:p14="http://schemas.microsoft.com/office/powerpoint/2010/main" val="2418425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829D71E-8D7F-428E-961A-100D488D7EBB}"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sz="1200" dirty="0" smtClean="0"/>
              <a:t>TDL-A with  1000  </a:t>
            </a:r>
            <a:r>
              <a:rPr lang="en-GB" altLang="zh-CN" sz="1200" dirty="0" err="1" smtClean="0"/>
              <a:t>nsec</a:t>
            </a:r>
            <a:endParaRPr lang="zh-CN" altLang="en-US" dirty="0"/>
          </a:p>
        </p:txBody>
      </p:sp>
      <p:sp>
        <p:nvSpPr>
          <p:cNvPr id="4" name="灯片编号占位符 3"/>
          <p:cNvSpPr>
            <a:spLocks noGrp="1"/>
          </p:cNvSpPr>
          <p:nvPr>
            <p:ph type="sldNum" sz="quarter" idx="10"/>
          </p:nvPr>
        </p:nvSpPr>
        <p:spPr/>
        <p:txBody>
          <a:bodyPr/>
          <a:lstStyle/>
          <a:p>
            <a:fld id="{0829D71E-8D7F-428E-961A-100D488D7EBB}" type="slidenum">
              <a:rPr lang="zh-CN" altLang="en-US" smtClean="0"/>
              <a:pPr/>
              <a:t>3</a:t>
            </a:fld>
            <a:endParaRPr lang="zh-CN" altLang="en-US"/>
          </a:p>
        </p:txBody>
      </p:sp>
    </p:spTree>
    <p:extLst>
      <p:ext uri="{BB962C8B-B14F-4D97-AF65-F5344CB8AC3E}">
        <p14:creationId xmlns="" xmlns:p14="http://schemas.microsoft.com/office/powerpoint/2010/main" val="1913332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sz="1200" dirty="0" smtClean="0"/>
              <a:t>TDL-A with  1000  </a:t>
            </a:r>
            <a:r>
              <a:rPr lang="en-GB" altLang="zh-CN" sz="1200" dirty="0" err="1" smtClean="0"/>
              <a:t>nsec</a:t>
            </a:r>
            <a:endParaRPr lang="zh-CN" altLang="en-US" dirty="0"/>
          </a:p>
        </p:txBody>
      </p:sp>
      <p:sp>
        <p:nvSpPr>
          <p:cNvPr id="4" name="灯片编号占位符 3"/>
          <p:cNvSpPr>
            <a:spLocks noGrp="1"/>
          </p:cNvSpPr>
          <p:nvPr>
            <p:ph type="sldNum" sz="quarter" idx="10"/>
          </p:nvPr>
        </p:nvSpPr>
        <p:spPr/>
        <p:txBody>
          <a:bodyPr/>
          <a:lstStyle/>
          <a:p>
            <a:fld id="{0829D71E-8D7F-428E-961A-100D488D7EBB}" type="slidenum">
              <a:rPr lang="zh-CN" altLang="en-US" smtClean="0"/>
              <a:pPr/>
              <a:t>4</a:t>
            </a:fld>
            <a:endParaRPr lang="zh-CN" altLang="en-US"/>
          </a:p>
        </p:txBody>
      </p:sp>
    </p:spTree>
    <p:extLst>
      <p:ext uri="{BB962C8B-B14F-4D97-AF65-F5344CB8AC3E}">
        <p14:creationId xmlns="" xmlns:p14="http://schemas.microsoft.com/office/powerpoint/2010/main" val="19133327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p:nvPicPr>
        <p:blipFill>
          <a:blip r:embed="rId2" cstate="print"/>
          <a:stretch>
            <a:fillRect/>
          </a:stretch>
        </p:blipFill>
        <p:spPr>
          <a:xfrm>
            <a:off x="0" y="0"/>
            <a:ext cx="9144000" cy="6858000"/>
          </a:xfrm>
          <a:prstGeom prst="rect">
            <a:avLst/>
          </a:prstGeom>
        </p:spPr>
      </p:pic>
      <p:pic>
        <p:nvPicPr>
          <p:cNvPr id="3" name="图片 2" descr="ppt模板-01.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p:nvPicPr>
        <p:blipFill>
          <a:blip r:embed="rId2" cstate="print"/>
          <a:stretch>
            <a:fillRect/>
          </a:stretch>
        </p:blipFill>
        <p:spPr>
          <a:xfrm>
            <a:off x="0" y="0"/>
            <a:ext cx="9144000" cy="6858000"/>
          </a:xfrm>
          <a:prstGeom prst="rect">
            <a:avLst/>
          </a:prstGeom>
        </p:spPr>
      </p:pic>
      <p:sp>
        <p:nvSpPr>
          <p:cNvPr id="8" name="TextBox 7"/>
          <p:cNvSpPr txBox="1"/>
          <p:nvPr/>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pic>
        <p:nvPicPr>
          <p:cNvPr id="4" name="图片 3"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5"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sp>
        <p:nvSpPr>
          <p:cNvPr id="6" name="内容占位符 2"/>
          <p:cNvSpPr>
            <a:spLocks noGrp="1"/>
          </p:cNvSpPr>
          <p:nvPr>
            <p:ph idx="1"/>
          </p:nvPr>
        </p:nvSpPr>
        <p:spPr>
          <a:xfrm>
            <a:off x="457200" y="1052736"/>
            <a:ext cx="8229600" cy="504056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9" name="标题 1"/>
          <p:cNvSpPr>
            <a:spLocks noGrp="1"/>
          </p:cNvSpPr>
          <p:nvPr>
            <p:ph type="title"/>
          </p:nvPr>
        </p:nvSpPr>
        <p:spPr>
          <a:xfrm>
            <a:off x="179512" y="116632"/>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7" name="图片 6" descr="ppt模板-03.jpg"/>
          <p:cNvPicPr>
            <a:picLocks noChangeAspect="1"/>
          </p:cNvPicPr>
          <p:nvPr/>
        </p:nvPicPr>
        <p:blipFill>
          <a:blip r:embed="rId2" cstate="print"/>
          <a:stretch>
            <a:fillRect/>
          </a:stretch>
        </p:blipFill>
        <p:spPr>
          <a:xfrm>
            <a:off x="0" y="0"/>
            <a:ext cx="9144000" cy="6858000"/>
          </a:xfrm>
          <a:prstGeom prst="rect">
            <a:avLst/>
          </a:prstGeom>
        </p:spPr>
      </p:pic>
      <p:pic>
        <p:nvPicPr>
          <p:cNvPr id="3" name="图片 2" descr="ppt模板-03.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316416" y="6608385"/>
            <a:ext cx="827584"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7" name="图片 6" descr="ppt模板-03.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a:stretch>
            <a:fillRect/>
          </a:stretch>
        </p:blipFill>
        <p:spPr bwMode="auto">
          <a:xfrm>
            <a:off x="0" y="3175"/>
            <a:ext cx="9144000" cy="1339850"/>
          </a:xfrm>
          <a:prstGeom prst="rect">
            <a:avLst/>
          </a:prstGeom>
          <a:noFill/>
          <a:ln w="9525">
            <a:noFill/>
            <a:miter lim="800000"/>
            <a:headEnd/>
            <a:tailEnd/>
          </a:ln>
        </p:spPr>
      </p:pic>
      <p:pic>
        <p:nvPicPr>
          <p:cNvPr id="5" name="Picture 2" descr="C:\Documents and Settings\guoliang_liu\桌面\中国移动通信logo.png"/>
          <p:cNvPicPr>
            <a:picLocks noChangeAspect="1" noChangeArrowheads="1"/>
          </p:cNvPicPr>
          <p:nvPr userDrawn="1"/>
        </p:nvPicPr>
        <p:blipFill>
          <a:blip r:embed="rId3" cstate="print"/>
          <a:srcRect/>
          <a:stretch>
            <a:fillRect/>
          </a:stretch>
        </p:blipFill>
        <p:spPr bwMode="auto">
          <a:xfrm>
            <a:off x="8007350" y="90488"/>
            <a:ext cx="1101725" cy="385762"/>
          </a:xfrm>
          <a:prstGeom prst="rect">
            <a:avLst/>
          </a:prstGeom>
          <a:noFill/>
          <a:ln w="9525">
            <a:noFill/>
            <a:miter lim="800000"/>
            <a:headEnd/>
            <a:tailEnd/>
          </a:ln>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49" r:id="rId4"/>
    <p:sldLayoutId id="2147483650" r:id="rId5"/>
    <p:sldLayoutId id="2147483651" r:id="rId6"/>
    <p:sldLayoutId id="2147483656"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9"/>
          <p:cNvSpPr txBox="1">
            <a:spLocks noChangeArrowheads="1"/>
          </p:cNvSpPr>
          <p:nvPr/>
        </p:nvSpPr>
        <p:spPr bwMode="auto">
          <a:xfrm>
            <a:off x="755576" y="2204864"/>
            <a:ext cx="7632848" cy="295267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spcBef>
                <a:spcPct val="0"/>
              </a:spcBef>
              <a:defRPr/>
            </a:pPr>
            <a:r>
              <a:rPr lang="en-US" altLang="zh-CN" sz="3200" dirty="0"/>
              <a:t>Discussion on the necessity of applying 60KHz SCS with ECP for High speed train </a:t>
            </a:r>
            <a:r>
              <a:rPr lang="en-US" altLang="zh-CN" sz="3200" dirty="0" smtClean="0"/>
              <a:t>network</a:t>
            </a:r>
          </a:p>
          <a:p>
            <a:pPr algn="ctr">
              <a:spcBef>
                <a:spcPct val="0"/>
              </a:spcBef>
              <a:defRPr/>
            </a:pPr>
            <a:endParaRPr lang="en-US" altLang="zh-CN" sz="2400" b="1" dirty="0" smtClean="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2400" b="1" dirty="0" smtClean="0">
                <a:latin typeface="微软雅黑" pitchFamily="34" charset="-122"/>
                <a:ea typeface="微软雅黑" pitchFamily="34" charset="-122"/>
                <a:cs typeface="+mj-cs"/>
              </a:rPr>
              <a:t>CMCC</a:t>
            </a:r>
          </a:p>
        </p:txBody>
      </p:sp>
      <p:sp>
        <p:nvSpPr>
          <p:cNvPr id="3" name="Subtitle 4"/>
          <p:cNvSpPr txBox="1">
            <a:spLocks/>
          </p:cNvSpPr>
          <p:nvPr/>
        </p:nvSpPr>
        <p:spPr>
          <a:xfrm>
            <a:off x="2843808" y="224825"/>
            <a:ext cx="5832648" cy="13319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dirty="0">
                <a:latin typeface="Arial" pitchFamily="34" charset="0"/>
                <a:cs typeface="Arial" pitchFamily="34" charset="0"/>
              </a:rPr>
              <a:t>3GPP TSG RAN Meeting #</a:t>
            </a:r>
            <a:r>
              <a:rPr lang="en-US" altLang="zh-CN" sz="1800" dirty="0" smtClean="0">
                <a:latin typeface="Arial" pitchFamily="34" charset="0"/>
                <a:cs typeface="Arial" pitchFamily="34" charset="0"/>
              </a:rPr>
              <a:t>79                     </a:t>
            </a:r>
            <a:r>
              <a:rPr lang="zh-CN" altLang="en-US" sz="1800" dirty="0" smtClean="0">
                <a:latin typeface="Arial" pitchFamily="34" charset="0"/>
                <a:cs typeface="Arial" pitchFamily="34" charset="0"/>
              </a:rPr>
              <a:t> </a:t>
            </a:r>
            <a:r>
              <a:rPr lang="en-US" altLang="zh-CN" sz="1800" dirty="0" smtClean="0">
                <a:latin typeface="Arial" pitchFamily="34" charset="0"/>
                <a:cs typeface="Arial" pitchFamily="34" charset="0"/>
              </a:rPr>
              <a:t>RP-180308</a:t>
            </a:r>
            <a:endParaRPr lang="en-US" altLang="zh-CN" sz="1800" dirty="0">
              <a:latin typeface="Arial" pitchFamily="34" charset="0"/>
              <a:cs typeface="Arial" pitchFamily="34" charset="0"/>
            </a:endParaRPr>
          </a:p>
          <a:p>
            <a:pPr marL="0" indent="0">
              <a:buNone/>
            </a:pPr>
            <a:r>
              <a:rPr lang="it-IT" altLang="zh-CN" sz="1800" dirty="0">
                <a:latin typeface="Arial" pitchFamily="34" charset="0"/>
                <a:cs typeface="Arial" pitchFamily="34" charset="0"/>
              </a:rPr>
              <a:t>Chennai, India, March 19 - 22, 2018 </a:t>
            </a:r>
          </a:p>
          <a:p>
            <a:pPr marL="0" indent="0">
              <a:buNone/>
            </a:pPr>
            <a:r>
              <a:rPr lang="en-US" altLang="zh-CN" sz="1800" dirty="0">
                <a:latin typeface="Arial" pitchFamily="34" charset="0"/>
                <a:cs typeface="Arial" pitchFamily="34" charset="0"/>
              </a:rPr>
              <a:t>Agenda </a:t>
            </a:r>
            <a:r>
              <a:rPr lang="en-US" altLang="zh-CN" sz="1800" dirty="0">
                <a:latin typeface="Arial" pitchFamily="34" charset="0"/>
                <a:cs typeface="Arial" pitchFamily="34" charset="0"/>
              </a:rPr>
              <a:t>Item: </a:t>
            </a:r>
            <a:r>
              <a:rPr lang="en-US" altLang="zh-CN" sz="1800" dirty="0" smtClean="0">
                <a:latin typeface="Arial" pitchFamily="34" charset="0"/>
                <a:cs typeface="Arial" pitchFamily="34" charset="0"/>
              </a:rPr>
              <a:t>9.1</a:t>
            </a:r>
            <a:endParaRPr lang="zh-CN" altLang="en-US" sz="1800" dirty="0">
              <a:latin typeface="Arial" pitchFamily="34" charset="0"/>
              <a:cs typeface="Arial" pitchFamily="34" charset="0"/>
            </a:endParaRPr>
          </a:p>
        </p:txBody>
      </p:sp>
    </p:spTree>
    <p:extLst>
      <p:ext uri="{BB962C8B-B14F-4D97-AF65-F5344CB8AC3E}">
        <p14:creationId xmlns="" xmlns:p14="http://schemas.microsoft.com/office/powerpoint/2010/main" val="2880582783"/>
      </p:ext>
    </p:extLst>
  </p:cSld>
  <p:clrMapOvr>
    <a:masterClrMapping/>
  </p:clrMapOvr>
  <p:timing>
    <p:tnLst>
      <p:par>
        <p:cTn id="1" dur="indefinite" restart="never" nodeType="tmRoot"/>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3" grpId="1"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3" grpId="2"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3" grpId="3"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714356"/>
            <a:ext cx="8229600" cy="5643602"/>
          </a:xfrm>
        </p:spPr>
        <p:txBody>
          <a:bodyPr/>
          <a:lstStyle/>
          <a:p>
            <a:r>
              <a:rPr lang="en-US" altLang="zh-CN" sz="1400" dirty="0" smtClean="0"/>
              <a:t>Enhancements of NR compared to LTE for high speed scenario :</a:t>
            </a:r>
          </a:p>
          <a:p>
            <a:pPr lvl="1"/>
            <a:r>
              <a:rPr lang="en-US" altLang="zh-CN" sz="1200" dirty="0" smtClean="0"/>
              <a:t>Scalable subcarrier spacing for below 6GHz:15KHz, 30KHz, 60KHz</a:t>
            </a:r>
          </a:p>
          <a:p>
            <a:pPr lvl="2"/>
            <a:r>
              <a:rPr lang="en-US" altLang="zh-CN" sz="1100" dirty="0" smtClean="0"/>
              <a:t>LTE</a:t>
            </a:r>
            <a:r>
              <a:rPr lang="zh-CN" altLang="en-US" sz="1100" dirty="0" smtClean="0"/>
              <a:t>：</a:t>
            </a:r>
            <a:r>
              <a:rPr lang="en-US" altLang="zh-CN" sz="1100" dirty="0" smtClean="0"/>
              <a:t>15KHz, 350km/h</a:t>
            </a:r>
          </a:p>
          <a:p>
            <a:pPr lvl="2"/>
            <a:r>
              <a:rPr lang="en-US" altLang="zh-CN" sz="1100" dirty="0" smtClean="0"/>
              <a:t>NR</a:t>
            </a:r>
            <a:r>
              <a:rPr lang="zh-CN" altLang="en-US" sz="1100" dirty="0" smtClean="0"/>
              <a:t>：</a:t>
            </a:r>
            <a:r>
              <a:rPr lang="en-US" altLang="zh-CN" sz="1100" dirty="0" smtClean="0"/>
              <a:t>30KHz, 60KHz, 500km/h</a:t>
            </a:r>
          </a:p>
          <a:p>
            <a:pPr lvl="2"/>
            <a:r>
              <a:rPr lang="en-US" altLang="zh-CN" sz="1100" dirty="0" smtClean="0"/>
              <a:t>If deployment carrier frequency is doubled</a:t>
            </a:r>
            <a:r>
              <a:rPr lang="zh-CN" altLang="en-US" sz="1100" dirty="0" smtClean="0"/>
              <a:t> </a:t>
            </a:r>
            <a:r>
              <a:rPr lang="en-US" altLang="zh-CN" sz="1100" dirty="0" smtClean="0"/>
              <a:t>for</a:t>
            </a:r>
            <a:r>
              <a:rPr lang="zh-CN" altLang="en-US" sz="1100" dirty="0" smtClean="0"/>
              <a:t> </a:t>
            </a:r>
            <a:r>
              <a:rPr lang="en-US" altLang="zh-CN" sz="1100" dirty="0" smtClean="0"/>
              <a:t>NR, e.g. from around 2GHz </a:t>
            </a:r>
            <a:r>
              <a:rPr lang="en-US" altLang="zh-CN" sz="1100" dirty="0"/>
              <a:t>to approximately </a:t>
            </a:r>
            <a:r>
              <a:rPr lang="en-US" altLang="zh-CN" sz="1100" dirty="0" smtClean="0"/>
              <a:t>around 4GHz,  then the</a:t>
            </a:r>
            <a:r>
              <a:rPr lang="zh-CN" altLang="en-US" sz="1100" dirty="0" smtClean="0"/>
              <a:t> </a:t>
            </a:r>
            <a:r>
              <a:rPr lang="en-US" altLang="zh-CN" sz="1100" dirty="0" smtClean="0"/>
              <a:t>ICI</a:t>
            </a:r>
            <a:r>
              <a:rPr lang="zh-CN" altLang="en-US" sz="1100" dirty="0" smtClean="0"/>
              <a:t> </a:t>
            </a:r>
            <a:r>
              <a:rPr lang="en-US" altLang="zh-CN" sz="1100" dirty="0" smtClean="0"/>
              <a:t>caused by</a:t>
            </a:r>
            <a:r>
              <a:rPr lang="zh-CN" altLang="en-US" sz="1100" dirty="0" smtClean="0"/>
              <a:t> </a:t>
            </a:r>
            <a:r>
              <a:rPr lang="en-US" altLang="zh-CN" sz="1100" dirty="0" smtClean="0"/>
              <a:t>by</a:t>
            </a:r>
            <a:r>
              <a:rPr lang="zh-CN" altLang="en-US" sz="1100" dirty="0" smtClean="0"/>
              <a:t> </a:t>
            </a:r>
            <a:r>
              <a:rPr lang="en-US" altLang="zh-CN" sz="1100" dirty="0" smtClean="0"/>
              <a:t>Doppler frequency shift is even</a:t>
            </a:r>
            <a:r>
              <a:rPr lang="zh-CN" altLang="en-US" sz="1100" dirty="0" smtClean="0"/>
              <a:t> </a:t>
            </a:r>
            <a:r>
              <a:rPr lang="en-US" altLang="zh-CN" sz="1100" dirty="0" smtClean="0"/>
              <a:t> larger</a:t>
            </a:r>
            <a:r>
              <a:rPr lang="zh-CN" altLang="en-US" sz="1100" dirty="0" smtClean="0"/>
              <a:t> </a:t>
            </a:r>
            <a:r>
              <a:rPr lang="en-US" altLang="zh-CN" sz="1100" dirty="0" smtClean="0"/>
              <a:t>for</a:t>
            </a:r>
            <a:r>
              <a:rPr lang="zh-CN" altLang="en-US" sz="1100" dirty="0" smtClean="0"/>
              <a:t> </a:t>
            </a:r>
            <a:r>
              <a:rPr lang="en-US" altLang="zh-CN" sz="1100" dirty="0" smtClean="0"/>
              <a:t>NR 30KHz SCS than LTE.</a:t>
            </a:r>
          </a:p>
          <a:p>
            <a:pPr lvl="2"/>
            <a:endParaRPr lang="en-US" altLang="zh-CN" sz="1100" dirty="0" smtClean="0"/>
          </a:p>
          <a:p>
            <a:pPr lvl="2"/>
            <a:endParaRPr lang="en-US" altLang="zh-CN" sz="1100" dirty="0" smtClean="0"/>
          </a:p>
          <a:p>
            <a:pPr lvl="2"/>
            <a:endParaRPr lang="en-US" altLang="zh-CN" sz="1100" dirty="0" smtClean="0"/>
          </a:p>
          <a:p>
            <a:pPr lvl="2"/>
            <a:endParaRPr lang="en-US" altLang="zh-CN" sz="1100" dirty="0" smtClean="0"/>
          </a:p>
          <a:p>
            <a:pPr lvl="1"/>
            <a:r>
              <a:rPr lang="en-US" altLang="zh-CN" sz="1200" dirty="0" smtClean="0"/>
              <a:t>Additional DMRS symbol</a:t>
            </a:r>
            <a:endParaRPr lang="en-US" altLang="zh-CN" sz="1200" dirty="0"/>
          </a:p>
          <a:p>
            <a:pPr lvl="1"/>
            <a:endParaRPr lang="en-US" altLang="zh-CN" sz="1200" dirty="0" smtClean="0"/>
          </a:p>
          <a:p>
            <a:pPr lvl="1"/>
            <a:endParaRPr lang="en-US" altLang="zh-CN" sz="1200" dirty="0" smtClean="0"/>
          </a:p>
          <a:p>
            <a:pPr lvl="1"/>
            <a:endParaRPr lang="en-US" altLang="zh-CN" sz="1200" dirty="0"/>
          </a:p>
          <a:p>
            <a:r>
              <a:rPr lang="en-US" altLang="zh-CN" sz="1400" dirty="0" smtClean="0"/>
              <a:t>Numerology(combination) should be carefully examined considering high speed user experience</a:t>
            </a:r>
          </a:p>
          <a:p>
            <a:pPr lvl="1"/>
            <a:r>
              <a:rPr lang="en-US" sz="1000" dirty="0" smtClean="0"/>
              <a:t>60KHz SCS will be better than 30KHz if only from SCS point of view, but in the concatenated RRU cell as below that referred from TS36.101 v15.5.0 B.3A (also required in TR38.913), the delay spread maybe special, CP may not be sufficient in 60KHz, but for 30KHz, CP maybe fine while the SCS may not be robust enough</a:t>
            </a:r>
            <a:endParaRPr lang="en-US" altLang="zh-CN" dirty="0" smtClean="0"/>
          </a:p>
          <a:p>
            <a:pPr lvl="1"/>
            <a:endParaRPr lang="en-US" altLang="zh-CN" dirty="0" smtClean="0"/>
          </a:p>
          <a:p>
            <a:pPr lvl="1"/>
            <a:endParaRPr lang="zh-CN" altLang="en-US" dirty="0"/>
          </a:p>
        </p:txBody>
      </p:sp>
      <p:sp>
        <p:nvSpPr>
          <p:cNvPr id="3" name="标题 2"/>
          <p:cNvSpPr>
            <a:spLocks noGrp="1"/>
          </p:cNvSpPr>
          <p:nvPr>
            <p:ph type="title"/>
          </p:nvPr>
        </p:nvSpPr>
        <p:spPr/>
        <p:txBody>
          <a:bodyPr/>
          <a:lstStyle/>
          <a:p>
            <a:r>
              <a:rPr lang="en-US" altLang="zh-CN" dirty="0" smtClean="0"/>
              <a:t>Introduction</a:t>
            </a:r>
            <a:endParaRPr lang="zh-CN" altLang="en-US" dirty="0"/>
          </a:p>
        </p:txBody>
      </p:sp>
      <p:pic>
        <p:nvPicPr>
          <p:cNvPr id="4" name="Picture 1"/>
          <p:cNvPicPr/>
          <p:nvPr/>
        </p:nvPicPr>
        <p:blipFill>
          <a:blip r:embed="rId3" cstate="print"/>
          <a:srcRect/>
          <a:stretch>
            <a:fillRect/>
          </a:stretch>
        </p:blipFill>
        <p:spPr bwMode="auto">
          <a:xfrm>
            <a:off x="1643042" y="3929066"/>
            <a:ext cx="6048672" cy="936104"/>
          </a:xfrm>
          <a:prstGeom prst="rect">
            <a:avLst/>
          </a:prstGeom>
          <a:noFill/>
          <a:ln w="9525">
            <a:noFill/>
            <a:miter lim="800000"/>
            <a:headEnd/>
            <a:tailEnd/>
          </a:ln>
        </p:spPr>
      </p:pic>
      <p:graphicFrame>
        <p:nvGraphicFramePr>
          <p:cNvPr id="5" name="表格 4"/>
          <p:cNvGraphicFramePr>
            <a:graphicFrameLocks noGrp="1"/>
          </p:cNvGraphicFramePr>
          <p:nvPr>
            <p:extLst>
              <p:ext uri="{D42A27DB-BD31-4B8C-83A1-F6EECF244321}">
                <p14:modId xmlns="" xmlns:p14="http://schemas.microsoft.com/office/powerpoint/2010/main" val="2754793745"/>
              </p:ext>
            </p:extLst>
          </p:nvPr>
        </p:nvGraphicFramePr>
        <p:xfrm>
          <a:off x="2463800" y="2500306"/>
          <a:ext cx="4216400" cy="1173480"/>
        </p:xfrm>
        <a:graphic>
          <a:graphicData uri="http://schemas.openxmlformats.org/drawingml/2006/table">
            <a:tbl>
              <a:tblPr>
                <a:tableStyleId>{5940675A-B579-460E-94D1-54222C63F5DA}</a:tableStyleId>
              </a:tblPr>
              <a:tblGrid>
                <a:gridCol w="1866900">
                  <a:extLst>
                    <a:ext uri="{9D8B030D-6E8A-4147-A177-3AD203B41FA5}">
                      <a16:colId xmlns="" xmlns:a16="http://schemas.microsoft.com/office/drawing/2014/main" val="20000"/>
                    </a:ext>
                  </a:extLst>
                </a:gridCol>
                <a:gridCol w="1181100">
                  <a:extLst>
                    <a:ext uri="{9D8B030D-6E8A-4147-A177-3AD203B41FA5}">
                      <a16:colId xmlns="" xmlns:a16="http://schemas.microsoft.com/office/drawing/2014/main" val="20001"/>
                    </a:ext>
                  </a:extLst>
                </a:gridCol>
                <a:gridCol w="1168400">
                  <a:extLst>
                    <a:ext uri="{9D8B030D-6E8A-4147-A177-3AD203B41FA5}">
                      <a16:colId xmlns="" xmlns:a16="http://schemas.microsoft.com/office/drawing/2014/main" val="20002"/>
                    </a:ext>
                  </a:extLst>
                </a:gridCol>
              </a:tblGrid>
              <a:tr h="195580">
                <a:tc>
                  <a:txBody>
                    <a:bodyPr/>
                    <a:lstStyle/>
                    <a:p>
                      <a:pPr algn="l" fontAlgn="b"/>
                      <a:endParaRPr lang="zh-CN" altLang="en-US" sz="1200" b="0" i="0" u="none" strike="noStrike" dirty="0">
                        <a:solidFill>
                          <a:srgbClr val="000000"/>
                        </a:solidFill>
                        <a:effectLst/>
                        <a:latin typeface="宋体"/>
                      </a:endParaRPr>
                    </a:p>
                  </a:txBody>
                  <a:tcPr marL="12700" marR="12700" marT="12700" marB="0" anchor="b"/>
                </a:tc>
                <a:tc>
                  <a:txBody>
                    <a:bodyPr/>
                    <a:lstStyle/>
                    <a:p>
                      <a:pPr algn="l" fontAlgn="b"/>
                      <a:r>
                        <a:rPr lang="en-US" sz="1200" u="none" strike="noStrike">
                          <a:effectLst/>
                        </a:rPr>
                        <a:t>LTE</a:t>
                      </a:r>
                      <a:endParaRPr lang="en-US" sz="1200" b="0" i="0" u="none" strike="noStrike">
                        <a:solidFill>
                          <a:srgbClr val="000000"/>
                        </a:solidFill>
                        <a:effectLst/>
                        <a:latin typeface="宋体"/>
                      </a:endParaRPr>
                    </a:p>
                  </a:txBody>
                  <a:tcPr marL="12700" marR="12700" marT="12700" marB="0" anchor="b"/>
                </a:tc>
                <a:tc>
                  <a:txBody>
                    <a:bodyPr/>
                    <a:lstStyle/>
                    <a:p>
                      <a:pPr algn="l" fontAlgn="b"/>
                      <a:r>
                        <a:rPr lang="en-US" sz="1200" u="none" strike="noStrike" dirty="0">
                          <a:effectLst/>
                        </a:rPr>
                        <a:t>NR</a:t>
                      </a:r>
                      <a:endParaRPr lang="en-US" sz="1200" b="0" i="0" u="none" strike="noStrike" dirty="0">
                        <a:solidFill>
                          <a:srgbClr val="000000"/>
                        </a:solidFill>
                        <a:effectLst/>
                        <a:latin typeface="宋体"/>
                      </a:endParaRPr>
                    </a:p>
                  </a:txBody>
                  <a:tcPr marL="12700" marR="12700" marT="12700" marB="0" anchor="b"/>
                </a:tc>
                <a:extLst>
                  <a:ext uri="{0D108BD9-81ED-4DB2-BD59-A6C34878D82A}">
                    <a16:rowId xmlns="" xmlns:a16="http://schemas.microsoft.com/office/drawing/2014/main" val="10000"/>
                  </a:ext>
                </a:extLst>
              </a:tr>
              <a:tr h="190500">
                <a:tc>
                  <a:txBody>
                    <a:bodyPr/>
                    <a:lstStyle/>
                    <a:p>
                      <a:pPr algn="l" fontAlgn="b"/>
                      <a:r>
                        <a:rPr lang="en-US" sz="1200" u="none" strike="noStrike">
                          <a:effectLst/>
                        </a:rPr>
                        <a:t>speed,kmh</a:t>
                      </a:r>
                      <a:endParaRPr lang="en-US" sz="1200" b="0" i="0" u="none" strike="noStrike">
                        <a:solidFill>
                          <a:srgbClr val="000000"/>
                        </a:solidFill>
                        <a:effectLst/>
                        <a:latin typeface="宋体"/>
                      </a:endParaRPr>
                    </a:p>
                  </a:txBody>
                  <a:tcPr marL="12700" marR="12700" marT="12700" marB="0" anchor="b"/>
                </a:tc>
                <a:tc>
                  <a:txBody>
                    <a:bodyPr/>
                    <a:lstStyle/>
                    <a:p>
                      <a:pPr algn="r" fontAlgn="b"/>
                      <a:r>
                        <a:rPr lang="en-US" altLang="zh-CN" sz="1200" u="none" strike="noStrike">
                          <a:effectLst/>
                        </a:rPr>
                        <a:t>350.00 </a:t>
                      </a:r>
                      <a:endParaRPr lang="en-US" altLang="zh-CN" sz="1200" b="0" i="0" u="none" strike="noStrike">
                        <a:solidFill>
                          <a:srgbClr val="000000"/>
                        </a:solidFill>
                        <a:effectLst/>
                        <a:latin typeface="宋体"/>
                      </a:endParaRPr>
                    </a:p>
                  </a:txBody>
                  <a:tcPr marL="12700" marR="12700" marT="12700" marB="0" anchor="b"/>
                </a:tc>
                <a:tc>
                  <a:txBody>
                    <a:bodyPr/>
                    <a:lstStyle/>
                    <a:p>
                      <a:pPr algn="r" fontAlgn="b"/>
                      <a:r>
                        <a:rPr lang="en-US" altLang="zh-CN" sz="1200" u="none" strike="noStrike">
                          <a:effectLst/>
                        </a:rPr>
                        <a:t>500.00 </a:t>
                      </a:r>
                      <a:endParaRPr lang="en-US" altLang="zh-CN" sz="1200" b="0" i="0" u="none" strike="noStrike">
                        <a:solidFill>
                          <a:srgbClr val="000000"/>
                        </a:solidFill>
                        <a:effectLst/>
                        <a:latin typeface="宋体"/>
                      </a:endParaRPr>
                    </a:p>
                  </a:txBody>
                  <a:tcPr marL="12700" marR="12700" marT="12700" marB="0" anchor="b"/>
                </a:tc>
                <a:extLst>
                  <a:ext uri="{0D108BD9-81ED-4DB2-BD59-A6C34878D82A}">
                    <a16:rowId xmlns="" xmlns:a16="http://schemas.microsoft.com/office/drawing/2014/main" val="10001"/>
                  </a:ext>
                </a:extLst>
              </a:tr>
              <a:tr h="190500">
                <a:tc>
                  <a:txBody>
                    <a:bodyPr/>
                    <a:lstStyle/>
                    <a:p>
                      <a:pPr algn="l" fontAlgn="b"/>
                      <a:r>
                        <a:rPr lang="en-US" sz="1200" u="none" strike="noStrike">
                          <a:effectLst/>
                        </a:rPr>
                        <a:t>carrier frequency,GHz</a:t>
                      </a:r>
                      <a:endParaRPr lang="en-US" sz="1200" b="0" i="0" u="none" strike="noStrike">
                        <a:solidFill>
                          <a:srgbClr val="000000"/>
                        </a:solidFill>
                        <a:effectLst/>
                        <a:latin typeface="宋体"/>
                      </a:endParaRPr>
                    </a:p>
                  </a:txBody>
                  <a:tcPr marL="12700" marR="12700" marT="12700" marB="0" anchor="b"/>
                </a:tc>
                <a:tc>
                  <a:txBody>
                    <a:bodyPr/>
                    <a:lstStyle/>
                    <a:p>
                      <a:pPr algn="r" fontAlgn="b"/>
                      <a:r>
                        <a:rPr lang="en-US" altLang="zh-CN" sz="1200" u="none" strike="noStrike">
                          <a:effectLst/>
                        </a:rPr>
                        <a:t>2.00 </a:t>
                      </a:r>
                      <a:endParaRPr lang="en-US" altLang="zh-CN" sz="1200" b="0" i="0" u="none" strike="noStrike">
                        <a:solidFill>
                          <a:srgbClr val="000000"/>
                        </a:solidFill>
                        <a:effectLst/>
                        <a:latin typeface="宋体"/>
                      </a:endParaRPr>
                    </a:p>
                  </a:txBody>
                  <a:tcPr marL="12700" marR="12700" marT="12700" marB="0" anchor="b"/>
                </a:tc>
                <a:tc>
                  <a:txBody>
                    <a:bodyPr/>
                    <a:lstStyle/>
                    <a:p>
                      <a:pPr algn="r" fontAlgn="b"/>
                      <a:r>
                        <a:rPr lang="en-US" altLang="zh-CN" sz="1200" u="none" strike="noStrike">
                          <a:effectLst/>
                        </a:rPr>
                        <a:t>4.00 </a:t>
                      </a:r>
                      <a:endParaRPr lang="en-US" altLang="zh-CN" sz="1200" b="0" i="0" u="none" strike="noStrike">
                        <a:solidFill>
                          <a:srgbClr val="000000"/>
                        </a:solidFill>
                        <a:effectLst/>
                        <a:latin typeface="宋体"/>
                      </a:endParaRPr>
                    </a:p>
                  </a:txBody>
                  <a:tcPr marL="12700" marR="12700" marT="12700" marB="0" anchor="b"/>
                </a:tc>
                <a:extLst>
                  <a:ext uri="{0D108BD9-81ED-4DB2-BD59-A6C34878D82A}">
                    <a16:rowId xmlns="" xmlns:a16="http://schemas.microsoft.com/office/drawing/2014/main" val="10002"/>
                  </a:ext>
                </a:extLst>
              </a:tr>
              <a:tr h="190500">
                <a:tc>
                  <a:txBody>
                    <a:bodyPr/>
                    <a:lstStyle/>
                    <a:p>
                      <a:pPr algn="l" fontAlgn="b"/>
                      <a:r>
                        <a:rPr lang="en-US" sz="1200" u="none" strike="noStrike">
                          <a:effectLst/>
                        </a:rPr>
                        <a:t>fd,Hz</a:t>
                      </a:r>
                      <a:endParaRPr lang="en-US" sz="1200" b="0" i="0" u="none" strike="noStrike">
                        <a:solidFill>
                          <a:srgbClr val="000000"/>
                        </a:solidFill>
                        <a:effectLst/>
                        <a:latin typeface="宋体"/>
                      </a:endParaRPr>
                    </a:p>
                  </a:txBody>
                  <a:tcPr marL="12700" marR="12700" marT="12700" marB="0" anchor="b"/>
                </a:tc>
                <a:tc>
                  <a:txBody>
                    <a:bodyPr/>
                    <a:lstStyle/>
                    <a:p>
                      <a:pPr algn="r" fontAlgn="b"/>
                      <a:r>
                        <a:rPr lang="en-US" altLang="zh-CN" sz="1200" u="none" strike="noStrike">
                          <a:effectLst/>
                        </a:rPr>
                        <a:t>648.15 </a:t>
                      </a:r>
                      <a:endParaRPr lang="en-US" altLang="zh-CN" sz="1200" b="0" i="0" u="none" strike="noStrike">
                        <a:solidFill>
                          <a:srgbClr val="000000"/>
                        </a:solidFill>
                        <a:effectLst/>
                        <a:latin typeface="宋体"/>
                      </a:endParaRPr>
                    </a:p>
                  </a:txBody>
                  <a:tcPr marL="12700" marR="12700" marT="12700" marB="0" anchor="b"/>
                </a:tc>
                <a:tc>
                  <a:txBody>
                    <a:bodyPr/>
                    <a:lstStyle/>
                    <a:p>
                      <a:pPr algn="r" fontAlgn="b"/>
                      <a:r>
                        <a:rPr lang="en-US" altLang="zh-CN" sz="1200" u="none" strike="noStrike">
                          <a:effectLst/>
                        </a:rPr>
                        <a:t>1851.85 </a:t>
                      </a:r>
                      <a:endParaRPr lang="en-US" altLang="zh-CN" sz="1200" b="0" i="0" u="none" strike="noStrike">
                        <a:solidFill>
                          <a:srgbClr val="000000"/>
                        </a:solidFill>
                        <a:effectLst/>
                        <a:latin typeface="宋体"/>
                      </a:endParaRPr>
                    </a:p>
                  </a:txBody>
                  <a:tcPr marL="12700" marR="12700" marT="12700" marB="0" anchor="b"/>
                </a:tc>
                <a:extLst>
                  <a:ext uri="{0D108BD9-81ED-4DB2-BD59-A6C34878D82A}">
                    <a16:rowId xmlns="" xmlns:a16="http://schemas.microsoft.com/office/drawing/2014/main" val="10003"/>
                  </a:ext>
                </a:extLst>
              </a:tr>
              <a:tr h="190500">
                <a:tc>
                  <a:txBody>
                    <a:bodyPr/>
                    <a:lstStyle/>
                    <a:p>
                      <a:pPr algn="l" fontAlgn="b"/>
                      <a:r>
                        <a:rPr lang="en-US" altLang="zh-CN" sz="1200" u="none" strike="noStrike">
                          <a:effectLst/>
                        </a:rPr>
                        <a:t>SCS</a:t>
                      </a:r>
                      <a:r>
                        <a:rPr lang="zh-CN" altLang="en-US" sz="1200" u="none" strike="noStrike">
                          <a:effectLst/>
                        </a:rPr>
                        <a:t>，</a:t>
                      </a:r>
                      <a:r>
                        <a:rPr lang="en-US" altLang="zh-CN" sz="1200" u="none" strike="noStrike">
                          <a:effectLst/>
                        </a:rPr>
                        <a:t>KHz</a:t>
                      </a:r>
                      <a:endParaRPr lang="en-US" altLang="zh-CN" sz="1200" b="0" i="0" u="none" strike="noStrike">
                        <a:solidFill>
                          <a:srgbClr val="000000"/>
                        </a:solidFill>
                        <a:effectLst/>
                        <a:latin typeface="宋体"/>
                      </a:endParaRPr>
                    </a:p>
                  </a:txBody>
                  <a:tcPr marL="12700" marR="12700" marT="12700" marB="0" anchor="b"/>
                </a:tc>
                <a:tc>
                  <a:txBody>
                    <a:bodyPr/>
                    <a:lstStyle/>
                    <a:p>
                      <a:pPr algn="r" fontAlgn="b"/>
                      <a:r>
                        <a:rPr lang="en-US" altLang="zh-CN" sz="1200" u="none" strike="noStrike">
                          <a:effectLst/>
                        </a:rPr>
                        <a:t>15.00 </a:t>
                      </a:r>
                      <a:endParaRPr lang="en-US" altLang="zh-CN" sz="1200" b="0" i="0" u="none" strike="noStrike">
                        <a:solidFill>
                          <a:srgbClr val="000000"/>
                        </a:solidFill>
                        <a:effectLst/>
                        <a:latin typeface="宋体"/>
                      </a:endParaRPr>
                    </a:p>
                  </a:txBody>
                  <a:tcPr marL="12700" marR="12700" marT="12700" marB="0" anchor="b"/>
                </a:tc>
                <a:tc>
                  <a:txBody>
                    <a:bodyPr/>
                    <a:lstStyle/>
                    <a:p>
                      <a:pPr algn="r" fontAlgn="b"/>
                      <a:r>
                        <a:rPr lang="en-US" altLang="zh-CN" sz="1200" u="none" strike="noStrike">
                          <a:effectLst/>
                        </a:rPr>
                        <a:t>30.00 </a:t>
                      </a:r>
                      <a:endParaRPr lang="en-US" altLang="zh-CN" sz="1200" b="0" i="0" u="none" strike="noStrike">
                        <a:solidFill>
                          <a:srgbClr val="000000"/>
                        </a:solidFill>
                        <a:effectLst/>
                        <a:latin typeface="宋体"/>
                      </a:endParaRPr>
                    </a:p>
                  </a:txBody>
                  <a:tcPr marL="12700" marR="12700" marT="12700" marB="0" anchor="b"/>
                </a:tc>
                <a:extLst>
                  <a:ext uri="{0D108BD9-81ED-4DB2-BD59-A6C34878D82A}">
                    <a16:rowId xmlns="" xmlns:a16="http://schemas.microsoft.com/office/drawing/2014/main" val="10004"/>
                  </a:ext>
                </a:extLst>
              </a:tr>
              <a:tr h="190500">
                <a:tc>
                  <a:txBody>
                    <a:bodyPr/>
                    <a:lstStyle/>
                    <a:p>
                      <a:pPr algn="l" fontAlgn="b"/>
                      <a:r>
                        <a:rPr lang="en-US" sz="1200" u="none" strike="noStrike" dirty="0" err="1">
                          <a:effectLst/>
                        </a:rPr>
                        <a:t>fd</a:t>
                      </a:r>
                      <a:r>
                        <a:rPr lang="en-US" sz="1200" u="none" strike="noStrike" dirty="0">
                          <a:effectLst/>
                        </a:rPr>
                        <a:t>/SCS</a:t>
                      </a:r>
                      <a:endParaRPr lang="en-US" sz="1200" b="0" i="0" u="none" strike="noStrike" dirty="0">
                        <a:solidFill>
                          <a:srgbClr val="000000"/>
                        </a:solidFill>
                        <a:effectLst/>
                        <a:latin typeface="宋体"/>
                      </a:endParaRPr>
                    </a:p>
                  </a:txBody>
                  <a:tcPr marL="12700" marR="12700" marT="12700" marB="0" anchor="b"/>
                </a:tc>
                <a:tc>
                  <a:txBody>
                    <a:bodyPr/>
                    <a:lstStyle/>
                    <a:p>
                      <a:pPr algn="r" fontAlgn="b"/>
                      <a:r>
                        <a:rPr lang="en-US" altLang="zh-CN" sz="1200" u="none" strike="noStrike" dirty="0">
                          <a:effectLst/>
                        </a:rPr>
                        <a:t>0.04 </a:t>
                      </a:r>
                      <a:endParaRPr lang="en-US" altLang="zh-CN" sz="1200" b="0" i="0" u="none" strike="noStrike" dirty="0">
                        <a:solidFill>
                          <a:srgbClr val="000000"/>
                        </a:solidFill>
                        <a:effectLst/>
                        <a:latin typeface="宋体"/>
                      </a:endParaRPr>
                    </a:p>
                  </a:txBody>
                  <a:tcPr marL="12700" marR="12700" marT="12700" marB="0" anchor="b"/>
                </a:tc>
                <a:tc>
                  <a:txBody>
                    <a:bodyPr/>
                    <a:lstStyle/>
                    <a:p>
                      <a:pPr algn="r" fontAlgn="b"/>
                      <a:r>
                        <a:rPr lang="en-US" altLang="zh-CN" sz="1200" u="none" strike="noStrike" dirty="0">
                          <a:effectLst/>
                        </a:rPr>
                        <a:t>0.06 </a:t>
                      </a:r>
                      <a:endParaRPr lang="en-US" altLang="zh-CN" sz="1200" b="0" i="0" u="none" strike="noStrike" dirty="0">
                        <a:solidFill>
                          <a:srgbClr val="000000"/>
                        </a:solidFill>
                        <a:effectLst/>
                        <a:latin typeface="宋体"/>
                      </a:endParaRPr>
                    </a:p>
                  </a:txBody>
                  <a:tcPr marL="12700" marR="12700" marT="12700" marB="0" anchor="b"/>
                </a:tc>
                <a:extLst>
                  <a:ext uri="{0D108BD9-81ED-4DB2-BD59-A6C34878D82A}">
                    <a16:rowId xmlns="" xmlns:a16="http://schemas.microsoft.com/office/drawing/2014/main" val="10005"/>
                  </a:ext>
                </a:extLst>
              </a:tr>
            </a:tbl>
          </a:graphicData>
        </a:graphic>
      </p:graphicFrame>
    </p:spTree>
    <p:extLst>
      <p:ext uri="{BB962C8B-B14F-4D97-AF65-F5344CB8AC3E}">
        <p14:creationId xmlns="" xmlns:p14="http://schemas.microsoft.com/office/powerpoint/2010/main" val="42267394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85720" y="714356"/>
            <a:ext cx="8676455" cy="6143644"/>
          </a:xfrm>
        </p:spPr>
        <p:txBody>
          <a:bodyPr/>
          <a:lstStyle/>
          <a:p>
            <a:r>
              <a:rPr lang="en-US" altLang="zh-CN" sz="1800" dirty="0" smtClean="0"/>
              <a:t>No consensus in WGs on the benefit of 60kHz and ECP, and no common knowledge about the optimal numerology  options for high speed scenarios, at least from existing evaluation results submitted in RAN1, e.g.,</a:t>
            </a:r>
          </a:p>
          <a:p>
            <a:pPr lvl="1"/>
            <a:r>
              <a:rPr lang="en-US" altLang="zh-CN" sz="1600" dirty="0" smtClean="0"/>
              <a:t>For high Doppler spread with 300ns or even less delay spread, some results show that 60KHz NCP provides the best performance comparing to 30KHz and </a:t>
            </a:r>
            <a:r>
              <a:rPr lang="en-US" altLang="zh-CN" sz="1600" dirty="0"/>
              <a:t>60KHz </a:t>
            </a:r>
            <a:r>
              <a:rPr lang="en-US" altLang="zh-CN" sz="1600" dirty="0" smtClean="0"/>
              <a:t>ECP, while </a:t>
            </a:r>
          </a:p>
          <a:p>
            <a:pPr lvl="1"/>
            <a:r>
              <a:rPr lang="en-US" altLang="zh-CN" sz="1600" dirty="0" smtClean="0"/>
              <a:t>For </a:t>
            </a:r>
            <a:r>
              <a:rPr lang="en-US" altLang="zh-CN" sz="1600" dirty="0"/>
              <a:t>high Doppler </a:t>
            </a:r>
            <a:r>
              <a:rPr lang="en-US" altLang="zh-CN" sz="1600" dirty="0" smtClean="0"/>
              <a:t>spread and larger delay spread, e.g., 1000ns,</a:t>
            </a:r>
          </a:p>
          <a:p>
            <a:pPr lvl="2"/>
            <a:r>
              <a:rPr lang="en-US" altLang="zh-CN" sz="1600" dirty="0" smtClean="0"/>
              <a:t>30KHz NCP shows best performance for  TDL-C</a:t>
            </a:r>
            <a:r>
              <a:rPr lang="zh-CN" altLang="en-US" sz="1600" dirty="0" smtClean="0"/>
              <a:t> </a:t>
            </a:r>
            <a:r>
              <a:rPr lang="en-US" altLang="zh-CN" sz="1600" dirty="0" smtClean="0"/>
              <a:t>channel</a:t>
            </a:r>
          </a:p>
          <a:p>
            <a:pPr lvl="2"/>
            <a:r>
              <a:rPr lang="zh-CN" altLang="zh-CN" sz="1600" dirty="0" smtClean="0"/>
              <a:t>6</a:t>
            </a:r>
            <a:r>
              <a:rPr lang="en-US" altLang="zh-CN" sz="1600" dirty="0" smtClean="0"/>
              <a:t>0KHz</a:t>
            </a:r>
            <a:r>
              <a:rPr lang="zh-CN" altLang="en-US" sz="1600" dirty="0" smtClean="0"/>
              <a:t> </a:t>
            </a:r>
            <a:r>
              <a:rPr lang="en-US" altLang="zh-CN" sz="1600" dirty="0" smtClean="0"/>
              <a:t>ECP</a:t>
            </a:r>
            <a:r>
              <a:rPr lang="zh-CN" altLang="en-US" sz="1600" dirty="0" smtClean="0"/>
              <a:t> </a:t>
            </a:r>
            <a:r>
              <a:rPr lang="en-US" altLang="zh-CN" sz="1600" dirty="0" smtClean="0"/>
              <a:t>shows</a:t>
            </a:r>
            <a:r>
              <a:rPr lang="zh-CN" altLang="en-US" sz="1600" dirty="0" smtClean="0"/>
              <a:t> </a:t>
            </a:r>
            <a:r>
              <a:rPr lang="en-US" altLang="zh-CN" sz="1600" dirty="0" smtClean="0"/>
              <a:t>best</a:t>
            </a:r>
            <a:r>
              <a:rPr lang="zh-CN" altLang="en-US" sz="1600" dirty="0" smtClean="0"/>
              <a:t> </a:t>
            </a:r>
            <a:r>
              <a:rPr lang="en-US" altLang="zh-CN" sz="1600" dirty="0" smtClean="0"/>
              <a:t>performance</a:t>
            </a:r>
            <a:r>
              <a:rPr lang="zh-CN" altLang="en-US" sz="1600" dirty="0" smtClean="0"/>
              <a:t> </a:t>
            </a:r>
            <a:r>
              <a:rPr lang="en-US" altLang="zh-CN" sz="1600" dirty="0" smtClean="0"/>
              <a:t>for TDL-A channel</a:t>
            </a:r>
            <a:r>
              <a:rPr lang="zh-CN" altLang="en-US" sz="1600" dirty="0" smtClean="0"/>
              <a:t> </a:t>
            </a:r>
            <a:r>
              <a:rPr lang="zh-CN" altLang="zh-CN" sz="1600" dirty="0" smtClean="0"/>
              <a:t>;</a:t>
            </a:r>
            <a:endParaRPr lang="en-US" altLang="zh-CN" sz="1600" dirty="0" smtClean="0"/>
          </a:p>
          <a:p>
            <a:pPr lvl="2"/>
            <a:r>
              <a:rPr lang="en-US" altLang="zh-CN" sz="1600" dirty="0" err="1" smtClean="0"/>
              <a:t>Beamforming</a:t>
            </a:r>
            <a:r>
              <a:rPr lang="zh-CN" altLang="en-US" sz="1600" dirty="0" smtClean="0"/>
              <a:t> </a:t>
            </a:r>
            <a:r>
              <a:rPr lang="en-US" altLang="zh-CN" sz="1600" dirty="0" smtClean="0"/>
              <a:t>transmission may play key role in numerology selection.</a:t>
            </a:r>
          </a:p>
          <a:p>
            <a:pPr lvl="1"/>
            <a:r>
              <a:rPr lang="en-US" altLang="zh-CN" sz="1600" dirty="0" smtClean="0"/>
              <a:t>Since</a:t>
            </a:r>
            <a:r>
              <a:rPr lang="zh-CN" altLang="en-US" sz="1600" dirty="0" smtClean="0"/>
              <a:t> </a:t>
            </a:r>
            <a:r>
              <a:rPr lang="en-US" altLang="zh-CN" sz="1600" dirty="0" smtClean="0"/>
              <a:t>delay</a:t>
            </a:r>
            <a:r>
              <a:rPr lang="zh-CN" altLang="en-US" sz="1600" dirty="0" smtClean="0"/>
              <a:t> </a:t>
            </a:r>
            <a:r>
              <a:rPr lang="en-US" altLang="zh-CN" sz="1600" dirty="0" smtClean="0"/>
              <a:t>spread</a:t>
            </a:r>
            <a:r>
              <a:rPr lang="zh-CN" altLang="en-US" sz="1600" dirty="0" smtClean="0"/>
              <a:t> </a:t>
            </a:r>
            <a:r>
              <a:rPr lang="en-US" altLang="zh-CN" sz="1600" dirty="0" smtClean="0"/>
              <a:t>for</a:t>
            </a:r>
            <a:r>
              <a:rPr lang="zh-CN" altLang="en-US" sz="1600" dirty="0" smtClean="0"/>
              <a:t> </a:t>
            </a:r>
            <a:r>
              <a:rPr lang="en-US" altLang="zh-CN" sz="1600" dirty="0" smtClean="0"/>
              <a:t>high</a:t>
            </a:r>
            <a:r>
              <a:rPr lang="zh-CN" altLang="en-US" sz="1600" dirty="0" smtClean="0"/>
              <a:t> </a:t>
            </a:r>
            <a:r>
              <a:rPr lang="en-US" altLang="zh-CN" sz="1600" dirty="0" smtClean="0"/>
              <a:t>speed</a:t>
            </a:r>
            <a:r>
              <a:rPr lang="zh-CN" altLang="en-US" sz="1600" dirty="0" smtClean="0"/>
              <a:t> </a:t>
            </a:r>
            <a:r>
              <a:rPr lang="en-US" altLang="zh-CN" sz="1600" dirty="0" smtClean="0"/>
              <a:t>UEs</a:t>
            </a:r>
            <a:r>
              <a:rPr lang="zh-CN" altLang="en-US" sz="1600" dirty="0" smtClean="0"/>
              <a:t> </a:t>
            </a:r>
            <a:r>
              <a:rPr lang="en-US" altLang="zh-CN" sz="1600" dirty="0" smtClean="0"/>
              <a:t>may</a:t>
            </a:r>
            <a:r>
              <a:rPr lang="zh-CN" altLang="en-US" sz="1600" dirty="0" smtClean="0"/>
              <a:t> </a:t>
            </a:r>
            <a:r>
              <a:rPr lang="en-US" altLang="zh-CN" sz="1600" dirty="0" smtClean="0"/>
              <a:t>span wide variations in SFN scenario ,evaluations on high Doppler spread with SFN channel</a:t>
            </a:r>
            <a:r>
              <a:rPr lang="zh-CN" altLang="zh-CN" sz="1600" dirty="0" smtClean="0"/>
              <a:t> </a:t>
            </a:r>
            <a:r>
              <a:rPr lang="en-US" altLang="zh-CN" sz="1600" dirty="0" smtClean="0"/>
              <a:t>show:</a:t>
            </a:r>
          </a:p>
          <a:p>
            <a:pPr lvl="2"/>
            <a:r>
              <a:rPr lang="en-US" altLang="zh-CN" sz="1600" dirty="0" smtClean="0"/>
              <a:t>For 30KHz NCP, 60KHz NCP</a:t>
            </a:r>
            <a:r>
              <a:rPr lang="zh-CN" altLang="en-US" sz="1600" dirty="0" smtClean="0"/>
              <a:t> </a:t>
            </a:r>
            <a:r>
              <a:rPr lang="en-US" altLang="zh-CN" sz="1600" dirty="0" smtClean="0"/>
              <a:t>and</a:t>
            </a:r>
            <a:r>
              <a:rPr lang="zh-CN" altLang="en-US" sz="1600" dirty="0" smtClean="0"/>
              <a:t> </a:t>
            </a:r>
            <a:r>
              <a:rPr lang="en-US" altLang="zh-CN" sz="1600" dirty="0" smtClean="0"/>
              <a:t>60KHz</a:t>
            </a:r>
            <a:r>
              <a:rPr lang="zh-CN" altLang="en-US" sz="1600" dirty="0" smtClean="0"/>
              <a:t> </a:t>
            </a:r>
            <a:r>
              <a:rPr lang="en-US" altLang="zh-CN" sz="1600" dirty="0" smtClean="0"/>
              <a:t>ECP, </a:t>
            </a:r>
            <a:r>
              <a:rPr lang="zh-CN" altLang="en-US" sz="1600" dirty="0" smtClean="0"/>
              <a:t> </a:t>
            </a:r>
            <a:r>
              <a:rPr lang="en-US" altLang="zh-CN" sz="1600" dirty="0" smtClean="0"/>
              <a:t>each</a:t>
            </a:r>
            <a:r>
              <a:rPr lang="zh-CN" altLang="en-US" sz="1600" dirty="0" smtClean="0"/>
              <a:t> </a:t>
            </a:r>
            <a:r>
              <a:rPr lang="en-US" altLang="zh-CN" sz="1600" dirty="0" smtClean="0"/>
              <a:t>of them has</a:t>
            </a:r>
            <a:r>
              <a:rPr lang="zh-CN" altLang="en-US" sz="1600" dirty="0" smtClean="0"/>
              <a:t> </a:t>
            </a:r>
            <a:r>
              <a:rPr lang="en-US" altLang="zh-CN" sz="1600" dirty="0" smtClean="0"/>
              <a:t>respective advantage on differently special positions</a:t>
            </a:r>
            <a:endParaRPr lang="zh-CN" altLang="en-US" sz="3200" dirty="0"/>
          </a:p>
        </p:txBody>
      </p:sp>
      <p:sp>
        <p:nvSpPr>
          <p:cNvPr id="5" name="Rectangle 2"/>
          <p:cNvSpPr>
            <a:spLocks noChangeArrowheads="1"/>
          </p:cNvSpPr>
          <p:nvPr/>
        </p:nvSpPr>
        <p:spPr bwMode="auto">
          <a:xfrm>
            <a:off x="1303560" y="316351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5179640" y="315399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标题 2"/>
          <p:cNvSpPr txBox="1">
            <a:spLocks/>
          </p:cNvSpPr>
          <p:nvPr/>
        </p:nvSpPr>
        <p:spPr>
          <a:xfrm>
            <a:off x="179512" y="162881"/>
            <a:ext cx="7607198" cy="494928"/>
          </a:xfrm>
          <a:prstGeom prst="rect">
            <a:avLst/>
          </a:prstGeom>
        </p:spPr>
        <p:txBody>
          <a:bodyPr>
            <a:noAutofit/>
          </a:bodyPr>
          <a:lstStyle>
            <a:lvl1pPr algn="l" defTabSz="914400" rtl="0" eaLnBrk="1" latinLnBrk="0" hangingPunct="1">
              <a:spcBef>
                <a:spcPct val="0"/>
              </a:spcBef>
              <a:buNone/>
              <a:defRPr sz="2200" b="1" kern="1200">
                <a:solidFill>
                  <a:schemeClr val="bg1"/>
                </a:solidFill>
                <a:latin typeface="华文中宋" pitchFamily="2" charset="-122"/>
                <a:ea typeface="华文中宋" pitchFamily="2" charset="-122"/>
                <a:cs typeface="+mj-cs"/>
              </a:defRPr>
            </a:lvl1pPr>
          </a:lstStyle>
          <a:p>
            <a:r>
              <a:rPr lang="en-US" altLang="zh-CN" sz="2400" dirty="0" smtClean="0"/>
              <a:t>Observations from WGs</a:t>
            </a:r>
            <a:endParaRPr lang="zh-CN" altLang="en-US" sz="2400" dirty="0"/>
          </a:p>
        </p:txBody>
      </p:sp>
    </p:spTree>
    <p:extLst>
      <p:ext uri="{BB962C8B-B14F-4D97-AF65-F5344CB8AC3E}">
        <p14:creationId xmlns="" xmlns:p14="http://schemas.microsoft.com/office/powerpoint/2010/main" val="27359505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5" y="785794"/>
            <a:ext cx="8347534" cy="5214974"/>
          </a:xfrm>
        </p:spPr>
        <p:txBody>
          <a:bodyPr/>
          <a:lstStyle/>
          <a:p>
            <a:r>
              <a:rPr lang="en-US" altLang="zh-CN" sz="1800" dirty="0" smtClean="0"/>
              <a:t>Numerology 60kHz is optional and ECP is optional base on the current UE feature list discussion, while  no sufficient evaluations from 3GPP on the numerology options for high speed SFN and hence no sufficient guidance  for operator deployments</a:t>
            </a:r>
          </a:p>
          <a:p>
            <a:r>
              <a:rPr lang="en-US" altLang="zh-CN" sz="1800" dirty="0" smtClean="0"/>
              <a:t>Operators need such kind of information to define corresponding requirements/preference on both the network side and UE side </a:t>
            </a:r>
          </a:p>
          <a:p>
            <a:r>
              <a:rPr lang="en-US" altLang="zh-CN" sz="1800" dirty="0" smtClean="0"/>
              <a:t>Proposal</a:t>
            </a:r>
          </a:p>
          <a:p>
            <a:pPr lvl="1"/>
            <a:r>
              <a:rPr lang="en-US" altLang="zh-CN" sz="1800" dirty="0" smtClean="0"/>
              <a:t>More</a:t>
            </a:r>
            <a:r>
              <a:rPr lang="zh-CN" altLang="en-US" sz="1800" dirty="0" smtClean="0"/>
              <a:t> </a:t>
            </a:r>
            <a:r>
              <a:rPr lang="en-US" altLang="zh-CN" sz="1800" dirty="0" smtClean="0"/>
              <a:t>comprehensive evaluations</a:t>
            </a:r>
            <a:r>
              <a:rPr lang="zh-CN" altLang="en-US" sz="1800" dirty="0" smtClean="0"/>
              <a:t> </a:t>
            </a:r>
            <a:r>
              <a:rPr lang="en-US" altLang="zh-CN" sz="1800" dirty="0" smtClean="0"/>
              <a:t>and</a:t>
            </a:r>
            <a:r>
              <a:rPr lang="zh-CN" altLang="en-US" sz="1800" dirty="0" smtClean="0"/>
              <a:t> </a:t>
            </a:r>
            <a:r>
              <a:rPr lang="en-US" altLang="zh-CN" sz="1800" dirty="0" smtClean="0"/>
              <a:t>analysis</a:t>
            </a:r>
            <a:r>
              <a:rPr lang="zh-CN" altLang="en-US" sz="1800" dirty="0" smtClean="0"/>
              <a:t> </a:t>
            </a:r>
            <a:r>
              <a:rPr lang="en-US" altLang="zh-CN" sz="1800" dirty="0" smtClean="0"/>
              <a:t>are</a:t>
            </a:r>
            <a:r>
              <a:rPr lang="zh-CN" altLang="en-US" sz="1800" dirty="0" smtClean="0"/>
              <a:t> </a:t>
            </a:r>
            <a:r>
              <a:rPr lang="en-US" altLang="zh-CN" sz="1800" dirty="0" smtClean="0"/>
              <a:t>needed</a:t>
            </a:r>
            <a:r>
              <a:rPr lang="zh-CN" altLang="en-US" sz="1800" dirty="0" smtClean="0"/>
              <a:t> </a:t>
            </a:r>
            <a:r>
              <a:rPr lang="en-US" altLang="zh-CN" sz="1800" dirty="0" smtClean="0"/>
              <a:t>to</a:t>
            </a:r>
            <a:r>
              <a:rPr lang="zh-CN" altLang="en-US" sz="1800" dirty="0" smtClean="0"/>
              <a:t> </a:t>
            </a:r>
            <a:r>
              <a:rPr lang="en-US" altLang="zh-CN" sz="1800" dirty="0" smtClean="0"/>
              <a:t>derive</a:t>
            </a:r>
            <a:r>
              <a:rPr lang="zh-CN" altLang="en-US" sz="1800" dirty="0" smtClean="0"/>
              <a:t> </a:t>
            </a:r>
            <a:r>
              <a:rPr lang="en-US" altLang="zh-CN" sz="1800" dirty="0" smtClean="0"/>
              <a:t>common understanding on the necessity of some certain</a:t>
            </a:r>
            <a:r>
              <a:rPr lang="zh-CN" altLang="en-US" sz="1800" dirty="0" smtClean="0"/>
              <a:t> </a:t>
            </a:r>
            <a:r>
              <a:rPr lang="en-US" altLang="zh-CN" sz="1800" dirty="0" smtClean="0"/>
              <a:t>numerology</a:t>
            </a:r>
            <a:r>
              <a:rPr lang="zh-CN" altLang="en-US" sz="1800" dirty="0" smtClean="0"/>
              <a:t> </a:t>
            </a:r>
            <a:r>
              <a:rPr lang="en-US" altLang="zh-CN" sz="1800" dirty="0" smtClean="0"/>
              <a:t>option</a:t>
            </a:r>
            <a:r>
              <a:rPr lang="zh-CN" altLang="en-US" sz="1800" dirty="0" smtClean="0"/>
              <a:t> </a:t>
            </a:r>
            <a:r>
              <a:rPr lang="en-US" altLang="zh-CN" sz="1800" dirty="0" smtClean="0"/>
              <a:t>for UE</a:t>
            </a:r>
            <a:r>
              <a:rPr lang="zh-CN" altLang="en-US" sz="1800" dirty="0" smtClean="0"/>
              <a:t> </a:t>
            </a:r>
            <a:r>
              <a:rPr lang="en-US" altLang="zh-CN" sz="1800" dirty="0" smtClean="0"/>
              <a:t>served by SFN high speed network,</a:t>
            </a:r>
            <a:r>
              <a:rPr lang="zh-CN" altLang="en-US" sz="1800" dirty="0" smtClean="0"/>
              <a:t> </a:t>
            </a:r>
            <a:r>
              <a:rPr lang="en-US" altLang="zh-CN" sz="1800" dirty="0" smtClean="0"/>
              <a:t>other</a:t>
            </a:r>
            <a:r>
              <a:rPr lang="zh-CN" altLang="en-US" sz="1800" dirty="0" smtClean="0"/>
              <a:t> </a:t>
            </a:r>
            <a:r>
              <a:rPr lang="en-US" altLang="zh-CN" sz="1800" dirty="0" smtClean="0"/>
              <a:t>than</a:t>
            </a:r>
            <a:r>
              <a:rPr lang="zh-CN" altLang="en-US" sz="1800" dirty="0" smtClean="0"/>
              <a:t> </a:t>
            </a:r>
            <a:r>
              <a:rPr lang="en-US" altLang="zh-CN" sz="1800" dirty="0" smtClean="0"/>
              <a:t>some</a:t>
            </a:r>
            <a:r>
              <a:rPr lang="zh-CN" altLang="en-US" sz="1800" dirty="0" smtClean="0"/>
              <a:t> </a:t>
            </a:r>
            <a:r>
              <a:rPr lang="en-US" altLang="zh-CN" sz="1800" dirty="0" smtClean="0"/>
              <a:t>specific</a:t>
            </a:r>
            <a:r>
              <a:rPr lang="zh-CN" altLang="en-US" sz="1800" dirty="0" smtClean="0"/>
              <a:t> </a:t>
            </a:r>
            <a:r>
              <a:rPr lang="en-US" altLang="zh-CN" sz="1800" dirty="0" smtClean="0"/>
              <a:t>locations</a:t>
            </a:r>
            <a:r>
              <a:rPr lang="zh-CN" altLang="en-US" sz="1800" dirty="0" smtClean="0"/>
              <a:t>.</a:t>
            </a:r>
            <a:endParaRPr lang="en-US" altLang="zh-CN" sz="1800" dirty="0" smtClean="0"/>
          </a:p>
          <a:p>
            <a:pPr lvl="1"/>
            <a:r>
              <a:rPr lang="en-US" altLang="zh-CN" sz="1800" dirty="0" smtClean="0"/>
              <a:t>A RANP SI is built to address this requirements.</a:t>
            </a:r>
          </a:p>
          <a:p>
            <a:pPr lvl="1"/>
            <a:endParaRPr lang="en-US" altLang="zh-CN" sz="1800" dirty="0" smtClean="0"/>
          </a:p>
        </p:txBody>
      </p:sp>
      <p:sp>
        <p:nvSpPr>
          <p:cNvPr id="5" name="Rectangle 2"/>
          <p:cNvSpPr>
            <a:spLocks noChangeArrowheads="1"/>
          </p:cNvSpPr>
          <p:nvPr/>
        </p:nvSpPr>
        <p:spPr bwMode="auto">
          <a:xfrm>
            <a:off x="1303560" y="316351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5179640" y="315399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标题 2"/>
          <p:cNvSpPr txBox="1">
            <a:spLocks/>
          </p:cNvSpPr>
          <p:nvPr/>
        </p:nvSpPr>
        <p:spPr>
          <a:xfrm>
            <a:off x="179512" y="162881"/>
            <a:ext cx="5976664" cy="494928"/>
          </a:xfrm>
          <a:prstGeom prst="rect">
            <a:avLst/>
          </a:prstGeom>
        </p:spPr>
        <p:txBody>
          <a:bodyPr>
            <a:normAutofit fontScale="90000"/>
          </a:bodyPr>
          <a:lstStyle>
            <a:lvl1pPr algn="l" defTabSz="914400" rtl="0" eaLnBrk="1" latinLnBrk="0" hangingPunct="1">
              <a:spcBef>
                <a:spcPct val="0"/>
              </a:spcBef>
              <a:buNone/>
              <a:defRPr sz="2200" b="1" kern="1200">
                <a:solidFill>
                  <a:schemeClr val="bg1"/>
                </a:solidFill>
                <a:latin typeface="华文中宋" pitchFamily="2" charset="-122"/>
                <a:ea typeface="华文中宋" pitchFamily="2" charset="-122"/>
                <a:cs typeface="+mj-cs"/>
              </a:defRPr>
            </a:lvl1pPr>
          </a:lstStyle>
          <a:p>
            <a:r>
              <a:rPr lang="en-US" altLang="zh-CN" sz="2900" dirty="0" smtClean="0"/>
              <a:t>General observations and proposal</a:t>
            </a:r>
            <a:endParaRPr lang="zh-CN" altLang="en-US" dirty="0"/>
          </a:p>
        </p:txBody>
      </p:sp>
    </p:spTree>
    <p:extLst>
      <p:ext uri="{BB962C8B-B14F-4D97-AF65-F5344CB8AC3E}">
        <p14:creationId xmlns="" xmlns:p14="http://schemas.microsoft.com/office/powerpoint/2010/main" val="3043378551"/>
      </p:ext>
    </p:extLst>
  </p:cSld>
  <p:clrMapOvr>
    <a:masterClrMapping/>
  </p:clrMapOvr>
  <p:timing>
    <p:tnLst>
      <p:par>
        <p:cTn id="1" dur="indefinite" restart="never" nodeType="tmRoot"/>
      </p:par>
    </p:tnLst>
  </p:timing>
</p:sld>
</file>

<file path=ppt/theme/theme1.xml><?xml version="1.0" encoding="utf-8"?>
<a:theme xmlns:a="http://schemas.openxmlformats.org/drawingml/2006/main" name="新版PPT演示文稿模板_2014">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新版PPT演示文稿模板_2014.thmx</Template>
  <TotalTime>31536</TotalTime>
  <Words>482</Words>
  <Application>Microsoft Office PowerPoint</Application>
  <PresentationFormat>全屏显示(4:3)</PresentationFormat>
  <Paragraphs>60</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新版PPT演示文稿模板_2014</vt:lpstr>
      <vt:lpstr>幻灯片 1</vt:lpstr>
      <vt:lpstr>Introduction</vt:lpstr>
      <vt:lpstr>幻灯片 3</vt:lpstr>
      <vt:lpstr>幻灯片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任良川</dc:creator>
  <cp:lastModifiedBy>ONECM</cp:lastModifiedBy>
  <cp:revision>1025</cp:revision>
  <dcterms:created xsi:type="dcterms:W3CDTF">2013-11-22T10:39:44Z</dcterms:created>
  <dcterms:modified xsi:type="dcterms:W3CDTF">2018-03-12T08:37:23Z</dcterms:modified>
</cp:coreProperties>
</file>