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
  </p:notesMasterIdLst>
  <p:sldIdLst>
    <p:sldId id="524" r:id="rId2"/>
    <p:sldId id="543" r:id="rId3"/>
    <p:sldId id="525" r:id="rId4"/>
    <p:sldId id="538" r:id="rId5"/>
    <p:sldId id="537" r:id="rId6"/>
    <p:sldId id="259" r:id="rId7"/>
  </p:sldIdLst>
  <p:sldSz cx="9144000" cy="6858000" type="screen4x3"/>
  <p:notesSz cx="7099300"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ueming Pan" initials="pxm" lastIdx="11" clrIdx="0"/>
  <p:cmAuthor id="1" name="CATT" initials="CATT" lastIdx="1" clrIdx="1"/>
  <p:cmAuthor id="2" name="chandrika" initials="c" lastIdx="4"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0386B"/>
    <a:srgbClr val="1915FF"/>
    <a:srgbClr val="FCFFE7"/>
    <a:srgbClr val="00FA71"/>
    <a:srgbClr val="DDE9F7"/>
    <a:srgbClr val="ACF6DA"/>
    <a:srgbClr val="1063A2"/>
    <a:srgbClr val="FA0E12"/>
    <a:srgbClr val="2222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0" autoAdjust="0"/>
    <p:restoredTop sz="79221" autoAdjust="0"/>
  </p:normalViewPr>
  <p:slideViewPr>
    <p:cSldViewPr snapToGrid="0">
      <p:cViewPr varScale="1">
        <p:scale>
          <a:sx n="51" d="100"/>
          <a:sy n="51" d="100"/>
        </p:scale>
        <p:origin x="-1824" y="-96"/>
      </p:cViewPr>
      <p:guideLst>
        <p:guide orient="horz" pos="2160"/>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2013B06-8F13-43AA-80CE-A20C31D31309}" type="datetimeFigureOut">
              <a:rPr lang="zh-CN" altLang="en-US" smtClean="0"/>
              <a:pPr/>
              <a:t>2018/3/12</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59ED260-4EAD-4D2D-81E2-B6A0E2F09DE8}" type="slidenum">
              <a:rPr lang="zh-CN" altLang="en-US" smtClean="0"/>
              <a:pPr/>
              <a:t>‹#›</a:t>
            </a:fld>
            <a:endParaRPr lang="zh-CN" altLang="en-US"/>
          </a:p>
        </p:txBody>
      </p:sp>
    </p:spTree>
    <p:extLst>
      <p:ext uri="{BB962C8B-B14F-4D97-AF65-F5344CB8AC3E}">
        <p14:creationId xmlns:p14="http://schemas.microsoft.com/office/powerpoint/2010/main" xmlns="" val="5271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11968" y="3645024"/>
            <a:ext cx="9032032" cy="1109985"/>
          </a:xfrm>
        </p:spPr>
        <p:txBody>
          <a:bodyPr>
            <a:normAutofit/>
          </a:bodyPr>
          <a:lstStyle/>
          <a:p>
            <a:pPr algn="ctr"/>
            <a:r>
              <a:rPr lang="en-US" altLang="zh-CN" sz="3200" dirty="0" smtClean="0">
                <a:latin typeface="Arial" pitchFamily="34" charset="0"/>
                <a:cs typeface="Arial" pitchFamily="34" charset="0"/>
              </a:rPr>
              <a:t>Consideration on Supporting UDC in NR</a:t>
            </a:r>
            <a:endParaRPr lang="zh-CN" altLang="en-US" sz="3200" dirty="0">
              <a:latin typeface="Arial" pitchFamily="34" charset="0"/>
              <a:cs typeface="Arial" pitchFamily="34" charset="0"/>
            </a:endParaRPr>
          </a:p>
        </p:txBody>
      </p:sp>
      <p:sp>
        <p:nvSpPr>
          <p:cNvPr id="3" name="TextBox 2"/>
          <p:cNvSpPr txBox="1"/>
          <p:nvPr/>
        </p:nvSpPr>
        <p:spPr>
          <a:xfrm>
            <a:off x="5299788" y="5085184"/>
            <a:ext cx="3575481" cy="523220"/>
          </a:xfrm>
          <a:prstGeom prst="rect">
            <a:avLst/>
          </a:prstGeom>
          <a:noFill/>
        </p:spPr>
        <p:txBody>
          <a:bodyPr wrap="square" rtlCol="0">
            <a:spAutoFit/>
          </a:bodyPr>
          <a:lstStyle/>
          <a:p>
            <a:pPr algn="ctr"/>
            <a:r>
              <a:rPr lang="en-US" altLang="zh-CN" sz="2800" b="1" dirty="0" smtClean="0"/>
              <a:t>CATT, </a:t>
            </a:r>
            <a:r>
              <a:rPr lang="en-GB" altLang="zh-CN" sz="2800" b="1" dirty="0" err="1" smtClean="0"/>
              <a:t>MediaTek</a:t>
            </a:r>
            <a:r>
              <a:rPr lang="en-GB" altLang="zh-CN" sz="2800" b="1" dirty="0" smtClean="0"/>
              <a:t> Inc.</a:t>
            </a:r>
            <a:endParaRPr lang="en-US" altLang="zh-CN" sz="2800" b="1" dirty="0" smtClean="0"/>
          </a:p>
        </p:txBody>
      </p:sp>
      <p:sp>
        <p:nvSpPr>
          <p:cNvPr id="5" name="TextBox 4"/>
          <p:cNvSpPr txBox="1"/>
          <p:nvPr/>
        </p:nvSpPr>
        <p:spPr>
          <a:xfrm>
            <a:off x="7240556" y="671804"/>
            <a:ext cx="1903444" cy="461665"/>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RP-180232</a:t>
            </a:r>
            <a:endParaRPr lang="zh-CN" altLang="en-US" sz="2400" b="1" dirty="0" smtClean="0">
              <a:solidFill>
                <a:schemeClr val="bg1"/>
              </a:solidFill>
            </a:endParaRPr>
          </a:p>
        </p:txBody>
      </p:sp>
      <p:sp>
        <p:nvSpPr>
          <p:cNvPr id="6" name="TextBox 5"/>
          <p:cNvSpPr txBox="1"/>
          <p:nvPr/>
        </p:nvSpPr>
        <p:spPr>
          <a:xfrm>
            <a:off x="317241" y="765109"/>
            <a:ext cx="5710336" cy="193899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3GPP TSG RAN WG Meeting #79</a:t>
            </a:r>
          </a:p>
          <a:p>
            <a:r>
              <a:rPr lang="en-GB" altLang="zh-CN" sz="2400" b="1" dirty="0" smtClean="0">
                <a:solidFill>
                  <a:schemeClr val="bg1"/>
                </a:solidFill>
              </a:rPr>
              <a:t>Chennai, India, March 19-22, 2018 </a:t>
            </a:r>
          </a:p>
          <a:p>
            <a:r>
              <a:rPr lang="en-GB" altLang="zh-CN" sz="2400" b="1" dirty="0" smtClean="0">
                <a:solidFill>
                  <a:schemeClr val="bg1"/>
                </a:solidFill>
              </a:rPr>
              <a:t>Document for: Discussion</a:t>
            </a:r>
          </a:p>
          <a:p>
            <a:r>
              <a:rPr lang="en-GB" altLang="zh-CN" sz="2400" b="1" dirty="0" smtClean="0">
                <a:solidFill>
                  <a:schemeClr val="bg1"/>
                </a:solidFill>
              </a:rPr>
              <a:t>Agenda Item</a:t>
            </a:r>
            <a:r>
              <a:rPr lang="en-US" altLang="zh-CN" sz="2400" b="1" dirty="0" smtClean="0">
                <a:solidFill>
                  <a:schemeClr val="bg1"/>
                </a:solidFill>
              </a:rPr>
              <a:t>:  </a:t>
            </a:r>
            <a:r>
              <a:rPr lang="en-US" altLang="zh-CN" sz="2400" b="1" dirty="0" smtClean="0">
                <a:solidFill>
                  <a:schemeClr val="bg1"/>
                </a:solidFill>
              </a:rPr>
              <a:t>9.2.1</a:t>
            </a:r>
            <a:endParaRPr lang="en-US" altLang="zh-CN" sz="2400" b="1" dirty="0" smtClean="0">
              <a:solidFill>
                <a:schemeClr val="bg1"/>
              </a:solidFill>
            </a:endParaRPr>
          </a:p>
          <a:p>
            <a:endParaRPr lang="zh-CN" altLang="en-US" sz="2400" b="1" dirty="0" smtClean="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WI on UDC in LTE</a:t>
            </a:r>
            <a:endParaRPr lang="zh-CN" altLang="en-US" dirty="0"/>
          </a:p>
        </p:txBody>
      </p:sp>
      <p:sp>
        <p:nvSpPr>
          <p:cNvPr id="3" name="内容占位符 2"/>
          <p:cNvSpPr>
            <a:spLocks noGrp="1"/>
          </p:cNvSpPr>
          <p:nvPr>
            <p:ph idx="1"/>
          </p:nvPr>
        </p:nvSpPr>
        <p:spPr/>
        <p:txBody>
          <a:bodyPr/>
          <a:lstStyle/>
          <a:p>
            <a:r>
              <a:rPr lang="en-US" altLang="zh-CN" dirty="0" smtClean="0"/>
              <a:t>The WI on UDC in LTE is completed 99%. </a:t>
            </a:r>
          </a:p>
          <a:p>
            <a:r>
              <a:rPr lang="en-US" altLang="zh-CN" dirty="0" smtClean="0"/>
              <a:t>All CRs (36.300, 36.323, 36.331, 36.306) are endorsed, and will be updated and approved in June.</a:t>
            </a:r>
          </a:p>
          <a:p>
            <a:r>
              <a:rPr lang="en-US" altLang="zh-CN" dirty="0" smtClean="0"/>
              <a:t>The main changes are:</a:t>
            </a:r>
          </a:p>
          <a:p>
            <a:pPr lvl="1"/>
            <a:r>
              <a:rPr lang="en-US" altLang="zh-CN" dirty="0" smtClean="0"/>
              <a:t>Introduce DEFLATE based UDC solution related configuration;</a:t>
            </a:r>
          </a:p>
          <a:p>
            <a:pPr lvl="1"/>
            <a:r>
              <a:rPr lang="en-US" altLang="zh-CN" dirty="0" smtClean="0"/>
              <a:t>Define PDCP PDU formats with UDC header and error notification control PDU;</a:t>
            </a:r>
          </a:p>
          <a:p>
            <a:pPr lvl="1"/>
            <a:r>
              <a:rPr lang="en-US" altLang="zh-CN" dirty="0" smtClean="0"/>
              <a:t>Define compression procedure and content of UDC header;</a:t>
            </a:r>
          </a:p>
          <a:p>
            <a:pPr lvl="1"/>
            <a:r>
              <a:rPr lang="en-US" altLang="zh-CN" dirty="0" smtClean="0"/>
              <a:t>Support predefined dictionary related capability and configuration.</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US" altLang="zh-CN" sz="2800" kern="1200" dirty="0" smtClean="0">
                <a:solidFill>
                  <a:schemeClr val="tx1"/>
                </a:solidFill>
                <a:latin typeface="Arial Unicode MS" pitchFamily="34" charset="-122"/>
                <a:ea typeface="Arial Unicode MS" pitchFamily="34" charset="-122"/>
                <a:cs typeface="Arial Unicode MS" pitchFamily="34" charset="-122"/>
              </a:rPr>
              <a:t>Motivation to support UDC in NR</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8257592" cy="4857403"/>
          </a:xfrm>
        </p:spPr>
        <p:txBody>
          <a:bodyPr>
            <a:normAutofit/>
          </a:bodyPr>
          <a:lstStyle/>
          <a:p>
            <a:pPr lvl="0" hangingPunct="0"/>
            <a:r>
              <a:rPr lang="en-GB" altLang="zh-CN" sz="2400" dirty="0" smtClean="0"/>
              <a:t>UDC could save more UL resources and reduce transmission latency in LTE which make LTE transmission more efficient, 5G also should provide similar effective transmission;</a:t>
            </a:r>
          </a:p>
          <a:p>
            <a:pPr lvl="0" hangingPunct="0"/>
            <a:r>
              <a:rPr lang="en-GB" altLang="zh-CN" sz="2400" dirty="0" smtClean="0"/>
              <a:t>UDC can improve voice service coverage since it can improve the SIP signalling transmission successfully in the edge of cell, and considering the high frequency 5G used, most cells would be small cells which also have the similar voice coverage issue;</a:t>
            </a:r>
          </a:p>
          <a:p>
            <a:pPr lvl="0" hangingPunct="0"/>
            <a:r>
              <a:rPr lang="en-GB" altLang="zh-CN" sz="2400" dirty="0" smtClean="0"/>
              <a:t>The E-UTRAN connecting to EPC with UDC may has higher throughput than the E-UTRAN connecting to 5GC without UDC. To let 5G better than LTE, supporting UDC in 5G is a good solution. </a:t>
            </a:r>
          </a:p>
          <a:p>
            <a:pPr lvl="0" hangingPunct="0"/>
            <a:endParaRPr lang="en-GB" altLang="zh-CN" dirty="0" smtClean="0"/>
          </a:p>
          <a:p>
            <a:endParaRPr lang="en-US" altLang="zh-CN" sz="2400" dirty="0" smtClean="0"/>
          </a:p>
        </p:txBody>
      </p:sp>
      <p:sp>
        <p:nvSpPr>
          <p:cNvPr id="5" name="灯片编号占位符 9"/>
          <p:cNvSpPr>
            <a:spLocks noGrp="1"/>
          </p:cNvSpPr>
          <p:nvPr>
            <p:ph type="sldNum" sz="quarter" idx="4294967295"/>
          </p:nvPr>
        </p:nvSpPr>
        <p:spPr>
          <a:xfrm>
            <a:off x="8604448" y="6384180"/>
            <a:ext cx="539552" cy="285750"/>
          </a:xfrm>
          <a:prstGeom prst="rect">
            <a:avLst/>
          </a:prstGeom>
          <a:noFill/>
        </p:spPr>
        <p:txBody>
          <a:bodyPr/>
          <a:lstStyle/>
          <a:p>
            <a:pPr algn="l"/>
            <a:fld id="{44AB0156-B226-4A06-8B50-52773A32F8DB}" type="slidenum">
              <a:rPr lang="en-US" altLang="zh-CN" sz="1800" smtClean="0">
                <a:solidFill>
                  <a:schemeClr val="tx1"/>
                </a:solidFill>
              </a:rPr>
              <a:pPr algn="l"/>
              <a:t>3</a:t>
            </a:fld>
            <a:endParaRPr lang="en-US" altLang="zh-CN" sz="1800" dirty="0" smtClean="0">
              <a:solidFill>
                <a:schemeClr val="tx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7" name="Rectangle 3"/>
          <p:cNvSpPr>
            <a:spLocks noChangeArrowheads="1"/>
          </p:cNvSpPr>
          <p:nvPr/>
        </p:nvSpPr>
        <p:spPr bwMode="auto">
          <a:xfrm>
            <a:off x="0" y="8001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内容占位符 2"/>
          <p:cNvSpPr txBox="1">
            <a:spLocks/>
          </p:cNvSpPr>
          <p:nvPr/>
        </p:nvSpPr>
        <p:spPr>
          <a:xfrm>
            <a:off x="500743" y="5936344"/>
            <a:ext cx="8229600" cy="662214"/>
          </a:xfrm>
          <a:prstGeom prst="rect">
            <a:avLst/>
          </a:prstGeom>
        </p:spPr>
        <p:txBody>
          <a:bodyPr vert="horz" lIns="91440" tIns="45720" rIns="91440" bIns="45720" rtlCol="0">
            <a:normAutofit fontScale="55000" lnSpcReduction="20000"/>
          </a:bodyPr>
          <a:lstStyle/>
          <a:p>
            <a:pPr marL="285750" indent="-285750">
              <a:spcBef>
                <a:spcPct val="20000"/>
              </a:spcBef>
              <a:buFont typeface="Arial" pitchFamily="34" charset="0"/>
              <a:buChar char="–"/>
            </a:pPr>
            <a:endParaRPr kumimoji="0" lang="en-US" altLang="zh-CN" sz="19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800" b="1" i="0" u="none" strike="noStrike" kern="1200" cap="none" spc="0" normalizeH="0" baseline="0" noProof="0" dirty="0" smtClean="0">
                <a:ln>
                  <a:noFill/>
                </a:ln>
                <a:solidFill>
                  <a:srgbClr val="0070C0"/>
                </a:solidFill>
                <a:effectLst/>
                <a:uLnTx/>
                <a:uFillTx/>
                <a:latin typeface="+mn-lt"/>
                <a:ea typeface="+mn-ea"/>
                <a:cs typeface="+mn-cs"/>
              </a:rPr>
              <a:t>Saving uplink resource</a:t>
            </a:r>
            <a:r>
              <a:rPr kumimoji="0" lang="en-US" altLang="zh-CN" sz="3800" b="1" i="0" u="none" strike="noStrike" kern="1200" cap="none" spc="0" normalizeH="0" noProof="0" dirty="0" smtClean="0">
                <a:ln>
                  <a:noFill/>
                </a:ln>
                <a:solidFill>
                  <a:srgbClr val="0070C0"/>
                </a:solidFill>
                <a:effectLst/>
                <a:uLnTx/>
                <a:uFillTx/>
                <a:latin typeface="+mn-lt"/>
                <a:ea typeface="+mn-ea"/>
                <a:cs typeface="+mn-cs"/>
              </a:rPr>
              <a:t> is very important for practical networks.</a:t>
            </a:r>
            <a:endParaRPr kumimoji="0" lang="zh-CN" altLang="en-US" sz="3800" b="1"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Effort to support UDC in NR</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7990114" cy="3767697"/>
          </a:xfrm>
        </p:spPr>
        <p:txBody>
          <a:bodyPr>
            <a:normAutofit/>
          </a:bodyPr>
          <a:lstStyle/>
          <a:p>
            <a:pPr hangingPunct="0"/>
            <a:r>
              <a:rPr lang="en-US" altLang="zh-CN" dirty="0" smtClean="0"/>
              <a:t>UDC related function in LTE can be easily reused in NR, most of changes in PDCP can be copied from LTE.</a:t>
            </a:r>
          </a:p>
          <a:p>
            <a:pPr hangingPunct="0"/>
            <a:r>
              <a:rPr lang="en-US" altLang="zh-CN" dirty="0" smtClean="0"/>
              <a:t>further work for NR may be mainly on </a:t>
            </a:r>
            <a:r>
              <a:rPr lang="en-US" altLang="zh-CN" dirty="0" err="1" smtClean="0"/>
              <a:t>signalling</a:t>
            </a:r>
            <a:r>
              <a:rPr lang="en-US" altLang="zh-CN" dirty="0" smtClean="0"/>
              <a:t> design, including the UDC configuration and capabilities in NR which can refer to what has done in LTE.</a:t>
            </a:r>
          </a:p>
          <a:p>
            <a:pPr hangingPunct="0"/>
            <a:r>
              <a:rPr lang="en-US" altLang="zh-CN" dirty="0" smtClean="0"/>
              <a:t>Some new scenarios maybe considered: e.g. Split DRB etc. </a:t>
            </a:r>
          </a:p>
          <a:p>
            <a:pPr lvl="1" hangingPunct="0"/>
            <a:r>
              <a:rPr lang="en-US" altLang="zh-CN" dirty="0" smtClean="0"/>
              <a:t>If no time, can consider in later release.</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
        <p:nvSpPr>
          <p:cNvPr id="6" name="内容占位符 2"/>
          <p:cNvSpPr txBox="1">
            <a:spLocks/>
          </p:cNvSpPr>
          <p:nvPr/>
        </p:nvSpPr>
        <p:spPr>
          <a:xfrm>
            <a:off x="587826" y="5820229"/>
            <a:ext cx="7961088" cy="778329"/>
          </a:xfrm>
          <a:prstGeom prst="rect">
            <a:avLst/>
          </a:prstGeom>
        </p:spPr>
        <p:txBody>
          <a:bodyPr vert="horz" lIns="91440" tIns="45720" rIns="91440" bIns="45720" rtlCol="0">
            <a:normAutofit fontScale="40000" lnSpcReduction="20000"/>
          </a:bodyPr>
          <a:lstStyle/>
          <a:p>
            <a:pPr marL="285750" indent="-285750">
              <a:spcBef>
                <a:spcPct val="20000"/>
              </a:spcBef>
              <a:buFont typeface="Arial" pitchFamily="34" charset="0"/>
              <a:buChar char="–"/>
            </a:pPr>
            <a:endParaRPr kumimoji="0" lang="en-US" altLang="zh-CN" sz="19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5100" b="1" i="0" u="none" strike="noStrike" kern="1200" cap="none" spc="0" normalizeH="0" baseline="0" noProof="0" dirty="0" smtClean="0">
                <a:ln>
                  <a:noFill/>
                </a:ln>
                <a:solidFill>
                  <a:srgbClr val="0070C0"/>
                </a:solidFill>
                <a:effectLst/>
                <a:uLnTx/>
                <a:uFillTx/>
                <a:latin typeface="+mn-lt"/>
                <a:ea typeface="+mn-ea"/>
                <a:cs typeface="+mn-cs"/>
              </a:rPr>
              <a:t>Reducing the message size  is helpful for</a:t>
            </a:r>
            <a:r>
              <a:rPr kumimoji="0" lang="en-US" altLang="zh-CN" sz="5100" b="1" i="0" u="none" strike="noStrike" kern="1200" cap="none" spc="0" normalizeH="0" noProof="0" dirty="0" smtClean="0">
                <a:ln>
                  <a:noFill/>
                </a:ln>
                <a:solidFill>
                  <a:srgbClr val="0070C0"/>
                </a:solidFill>
                <a:effectLst/>
                <a:uLnTx/>
                <a:uFillTx/>
                <a:latin typeface="+mn-lt"/>
                <a:ea typeface="+mn-ea"/>
                <a:cs typeface="+mn-cs"/>
              </a:rPr>
              <a:t> uplink coverage vulnerability case.</a:t>
            </a:r>
            <a:endParaRPr kumimoji="0" lang="zh-CN" altLang="en-US" sz="5100" b="1"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Proposals</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a:bodyPr>
          <a:lstStyle/>
          <a:p>
            <a:r>
              <a:rPr lang="en-US" altLang="zh-CN" sz="2800" dirty="0" smtClean="0"/>
              <a:t>Proposal 1: supporting DEFLATE based UDC in NR, i.e. reuse LTE UDC algorithm and all specifications with adjustment for NR.</a:t>
            </a:r>
          </a:p>
          <a:p>
            <a:r>
              <a:rPr lang="en-US" altLang="zh-CN" sz="2800" dirty="0" smtClean="0"/>
              <a:t>Proposal 2:  RAN2 can analyze how to support UDC in NR in Rel-15. If possible, corresponding CRs should be submitted in June.</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non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22209</TotalTime>
  <Words>383</Words>
  <Application>Microsoft Office PowerPoint</Application>
  <PresentationFormat>全屏显示(4:3)</PresentationFormat>
  <Paragraphs>40</Paragraphs>
  <Slides>6</Slides>
  <Notes>5</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Consideration on Supporting UDC in NR</vt:lpstr>
      <vt:lpstr>WI on UDC in LTE</vt:lpstr>
      <vt:lpstr>Motivation to support UDC in NR</vt:lpstr>
      <vt:lpstr>Effort to support UDC in NR</vt:lpstr>
      <vt:lpstr>Proposals</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创新中心</dc:title>
  <dc:creator>zhangyan1</dc:creator>
  <cp:lastModifiedBy>CATT7</cp:lastModifiedBy>
  <cp:revision>771</cp:revision>
  <dcterms:created xsi:type="dcterms:W3CDTF">2014-01-09T07:41:21Z</dcterms:created>
  <dcterms:modified xsi:type="dcterms:W3CDTF">2018-03-12T14:32:26Z</dcterms:modified>
</cp:coreProperties>
</file>