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5"/>
  </p:notesMasterIdLst>
  <p:handoutMasterIdLst>
    <p:handoutMasterId r:id="rId26"/>
  </p:handoutMasterIdLst>
  <p:sldIdLst>
    <p:sldId id="303" r:id="rId2"/>
    <p:sldId id="839" r:id="rId3"/>
    <p:sldId id="838" r:id="rId4"/>
    <p:sldId id="708" r:id="rId5"/>
    <p:sldId id="709" r:id="rId6"/>
    <p:sldId id="710" r:id="rId7"/>
    <p:sldId id="711" r:id="rId8"/>
    <p:sldId id="712" r:id="rId9"/>
    <p:sldId id="714" r:id="rId10"/>
    <p:sldId id="874" r:id="rId11"/>
    <p:sldId id="717" r:id="rId12"/>
    <p:sldId id="759" r:id="rId13"/>
    <p:sldId id="761" r:id="rId14"/>
    <p:sldId id="760" r:id="rId15"/>
    <p:sldId id="724" r:id="rId16"/>
    <p:sldId id="889" r:id="rId17"/>
    <p:sldId id="882" r:id="rId18"/>
    <p:sldId id="887" r:id="rId19"/>
    <p:sldId id="888" r:id="rId20"/>
    <p:sldId id="891" r:id="rId21"/>
    <p:sldId id="881" r:id="rId22"/>
    <p:sldId id="892" r:id="rId23"/>
    <p:sldId id="614" r:id="rId24"/>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34587" autoAdjust="0"/>
    <p:restoredTop sz="94625" autoAdjust="0"/>
  </p:normalViewPr>
  <p:slideViewPr>
    <p:cSldViewPr snapToGrid="0">
      <p:cViewPr varScale="1">
        <p:scale>
          <a:sx n="122" d="100"/>
          <a:sy n="122" d="100"/>
        </p:scale>
        <p:origin x="-1320" y="-9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3/15/2018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xmlns=""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3/15/2018</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xmlns=""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xmlns=""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xmlns=""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xmlns=""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xmlns=""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xmlns=""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2018</a:t>
            </a:r>
            <a:endParaRPr lang="en-GB" sz="800" dirty="0"/>
          </a:p>
        </p:txBody>
      </p:sp>
      <p:sp>
        <p:nvSpPr>
          <p:cNvPr id="1037" name="Text Box 13"/>
          <p:cNvSpPr txBox="1">
            <a:spLocks noChangeArrowheads="1"/>
          </p:cNvSpPr>
          <p:nvPr/>
        </p:nvSpPr>
        <p:spPr bwMode="auto">
          <a:xfrm>
            <a:off x="5822066" y="177800"/>
            <a:ext cx="146297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SP-180038</a:t>
            </a:r>
            <a:r>
              <a:rPr lang="en-GB" sz="1200" b="1" dirty="0">
                <a:solidFill>
                  <a:schemeClr val="tx1"/>
                </a:solidFill>
              </a:rPr>
              <a:t/>
            </a:r>
            <a:br>
              <a:rPr lang="en-GB" sz="1200" b="1" dirty="0">
                <a:solidFill>
                  <a:schemeClr val="tx1"/>
                </a:solidFill>
              </a:rPr>
            </a:br>
            <a:r>
              <a:rPr lang="en-GB" sz="1200" b="1" dirty="0" smtClean="0">
                <a:solidFill>
                  <a:schemeClr val="tx1"/>
                </a:solidFill>
              </a:rPr>
              <a:t>RP-180017</a:t>
            </a:r>
            <a:br>
              <a:rPr lang="en-GB" sz="1200" b="1" dirty="0" smtClean="0">
                <a:solidFill>
                  <a:schemeClr val="tx1"/>
                </a:solidFill>
              </a:rPr>
            </a:br>
            <a:r>
              <a:rPr lang="en-GB" sz="1200" b="1" dirty="0" smtClean="0">
                <a:solidFill>
                  <a:schemeClr val="tx1"/>
                </a:solidFill>
              </a:rPr>
              <a:t>CP-180008</a:t>
            </a: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Chennai, India, March 2018</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a:t>
            </a:r>
            <a:r>
              <a:rPr lang="sv-SE" sz="1200" b="1" dirty="0" smtClean="0">
                <a:solidFill>
                  <a:schemeClr val="tx1"/>
                </a:solidFill>
                <a:latin typeface="Arial "/>
              </a:rPr>
              <a:t>RAN</a:t>
            </a:r>
            <a:r>
              <a:rPr lang="sv-SE" sz="1200" b="1" dirty="0">
                <a:solidFill>
                  <a:schemeClr val="tx1"/>
                </a:solidFill>
                <a:latin typeface="Arial "/>
              </a:rPr>
              <a:t>, CT, SA </a:t>
            </a:r>
            <a:r>
              <a:rPr lang="sv-SE" sz="1200" b="1" dirty="0" smtClean="0">
                <a:solidFill>
                  <a:schemeClr val="tx1"/>
                </a:solidFill>
                <a:latin typeface="Arial "/>
              </a:rPr>
              <a:t>#79</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 Id="rId4" Type="http://schemas.openxmlformats.org/officeDocument/2006/relationships/image" Target="../media/image16.emf"/></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ftp://ftp.3gpp.org/Email_Discussions/" TargetMode="External"/><Relationship Id="rId2" Type="http://schemas.openxmlformats.org/officeDocument/2006/relationships/hyperlink" Target="ftp://ftp.3gpp.org/Meetings_3GPP_SYNC/"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4.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dirty="0" smtClean="0"/>
              <a:t/>
            </a:r>
            <a:br>
              <a:rPr lang="en-US" sz="2000" dirty="0" smtClean="0"/>
            </a:br>
            <a:r>
              <a:rPr lang="en-US" dirty="0" smtClean="0">
                <a:latin typeface="Arial" panose="020B0604020202020204" pitchFamily="34" charset="0"/>
              </a:rPr>
              <a:t>John M Meredith</a:t>
            </a:r>
          </a:p>
          <a:p>
            <a:pPr>
              <a:lnSpc>
                <a:spcPct val="80000"/>
              </a:lnSpc>
            </a:pPr>
            <a:endParaRPr lang="en-US" sz="2000" dirty="0" smtClean="0">
              <a:latin typeface="Arial" panose="020B0604020202020204" pitchFamily="34" charset="0"/>
            </a:endParaRPr>
          </a:p>
          <a:p>
            <a:pPr>
              <a:lnSpc>
                <a:spcPct val="80000"/>
              </a:lnSpc>
            </a:pPr>
            <a:r>
              <a:rPr lang="en-US" sz="2000" dirty="0" smtClean="0">
                <a:latin typeface="Arial" panose="020B0604020202020204" pitchFamily="34" charset="0"/>
              </a:rPr>
              <a:t>Director, MCC</a:t>
            </a:r>
          </a:p>
          <a:p>
            <a:pPr>
              <a:lnSpc>
                <a:spcPct val="80000"/>
              </a:lnSpc>
            </a:pPr>
            <a:endParaRPr lang="en-GB" sz="2000" dirty="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p:cNvPicPr>
            <a:picLocks noChangeAspect="1" noChangeArrowheads="1"/>
          </p:cNvPicPr>
          <p:nvPr/>
        </p:nvPicPr>
        <p:blipFill>
          <a:blip r:embed="rId2" cstate="print"/>
          <a:srcRect/>
          <a:stretch>
            <a:fillRect/>
          </a:stretch>
        </p:blipFill>
        <p:spPr bwMode="auto">
          <a:xfrm>
            <a:off x="5740400" y="1254858"/>
            <a:ext cx="2743200" cy="4867275"/>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cstate="print"/>
          <a:srcRect/>
          <a:stretch>
            <a:fillRect/>
          </a:stretch>
        </p:blipFill>
        <p:spPr bwMode="auto">
          <a:xfrm>
            <a:off x="3005015" y="1247042"/>
            <a:ext cx="2743200" cy="4867275"/>
          </a:xfrm>
          <a:prstGeom prst="rect">
            <a:avLst/>
          </a:prstGeom>
          <a:noFill/>
          <a:ln w="9525">
            <a:noFill/>
            <a:miter lim="800000"/>
            <a:headEnd/>
            <a:tailEnd/>
          </a:ln>
          <a:effectLst/>
        </p:spPr>
      </p:pic>
      <p:pic>
        <p:nvPicPr>
          <p:cNvPr id="11266" name="Picture 2"/>
          <p:cNvPicPr>
            <a:picLocks noChangeAspect="1" noChangeArrowheads="1"/>
          </p:cNvPicPr>
          <p:nvPr/>
        </p:nvPicPr>
        <p:blipFill>
          <a:blip r:embed="rId4" cstate="print"/>
          <a:srcRect/>
          <a:stretch>
            <a:fillRect/>
          </a:stretch>
        </p:blipFill>
        <p:spPr bwMode="auto">
          <a:xfrm>
            <a:off x="221029" y="1247042"/>
            <a:ext cx="2762250" cy="4867275"/>
          </a:xfrm>
          <a:prstGeom prst="rect">
            <a:avLst/>
          </a:prstGeom>
          <a:noFill/>
          <a:ln w="9525">
            <a:noFill/>
            <a:miter lim="800000"/>
            <a:headEnd/>
            <a:tailEnd/>
          </a:ln>
          <a:effectLst/>
        </p:spPr>
      </p:pic>
      <p:sp>
        <p:nvSpPr>
          <p:cNvPr id="75778" name="Rectangle 2"/>
          <p:cNvSpPr>
            <a:spLocks noChangeArrowheads="1"/>
          </p:cNvSpPr>
          <p:nvPr/>
        </p:nvSpPr>
        <p:spPr bwMode="auto">
          <a:xfrm>
            <a:off x="460521" y="625231"/>
            <a:ext cx="6477000" cy="8966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smtClean="0"/>
              <a:t>Approved CRs per WG per TSG meeting</a:t>
            </a:r>
            <a:endParaRPr lang="en-GB" sz="2800" dirty="0"/>
          </a:p>
        </p:txBody>
      </p:sp>
      <p:sp>
        <p:nvSpPr>
          <p:cNvPr id="10" name="TextBox 9"/>
          <p:cNvSpPr txBox="1"/>
          <p:nvPr/>
        </p:nvSpPr>
        <p:spPr>
          <a:xfrm>
            <a:off x="877667" y="1408332"/>
            <a:ext cx="837027" cy="276999"/>
          </a:xfrm>
          <a:prstGeom prst="rect">
            <a:avLst/>
          </a:prstGeom>
          <a:solidFill>
            <a:schemeClr val="tx1">
              <a:lumMod val="50000"/>
              <a:lumOff val="50000"/>
            </a:schemeClr>
          </a:solidFill>
        </p:spPr>
        <p:txBody>
          <a:bodyPr wrap="square" rtlCol="0">
            <a:spAutoFit/>
          </a:bodyPr>
          <a:lstStyle/>
          <a:p>
            <a:pPr algn="ctr"/>
            <a:r>
              <a:rPr lang="en-GB" sz="1200" b="1" dirty="0" smtClean="0">
                <a:solidFill>
                  <a:srgbClr val="FFFF00"/>
                </a:solidFill>
              </a:rPr>
              <a:t>TSG CT</a:t>
            </a:r>
            <a:endParaRPr lang="en-US" sz="1200" b="1" dirty="0">
              <a:solidFill>
                <a:srgbClr val="FFFF00"/>
              </a:solidFill>
            </a:endParaRPr>
          </a:p>
        </p:txBody>
      </p:sp>
      <p:sp>
        <p:nvSpPr>
          <p:cNvPr id="11" name="TextBox 10"/>
          <p:cNvSpPr txBox="1"/>
          <p:nvPr/>
        </p:nvSpPr>
        <p:spPr>
          <a:xfrm>
            <a:off x="3657600" y="1401299"/>
            <a:ext cx="916744" cy="276999"/>
          </a:xfrm>
          <a:prstGeom prst="rect">
            <a:avLst/>
          </a:prstGeom>
          <a:solidFill>
            <a:schemeClr val="tx1">
              <a:lumMod val="50000"/>
              <a:lumOff val="50000"/>
            </a:schemeClr>
          </a:solidFill>
        </p:spPr>
        <p:txBody>
          <a:bodyPr wrap="square" rtlCol="0">
            <a:spAutoFit/>
          </a:bodyPr>
          <a:lstStyle/>
          <a:p>
            <a:pPr algn="ctr"/>
            <a:r>
              <a:rPr lang="en-GB" sz="1200" b="1" dirty="0" smtClean="0">
                <a:solidFill>
                  <a:srgbClr val="FFFF00"/>
                </a:solidFill>
              </a:rPr>
              <a:t>TSG RAN</a:t>
            </a:r>
            <a:endParaRPr lang="en-US" sz="1200" b="1" dirty="0">
              <a:solidFill>
                <a:srgbClr val="FFFF00"/>
              </a:solidFill>
            </a:endParaRPr>
          </a:p>
        </p:txBody>
      </p:sp>
      <p:sp>
        <p:nvSpPr>
          <p:cNvPr id="12" name="TextBox 11"/>
          <p:cNvSpPr txBox="1"/>
          <p:nvPr/>
        </p:nvSpPr>
        <p:spPr>
          <a:xfrm>
            <a:off x="6496929" y="1391137"/>
            <a:ext cx="787790" cy="276999"/>
          </a:xfrm>
          <a:prstGeom prst="rect">
            <a:avLst/>
          </a:prstGeom>
          <a:solidFill>
            <a:schemeClr val="tx1">
              <a:lumMod val="50000"/>
              <a:lumOff val="50000"/>
            </a:schemeClr>
          </a:solidFill>
        </p:spPr>
        <p:txBody>
          <a:bodyPr wrap="square" rtlCol="0">
            <a:spAutoFit/>
          </a:bodyPr>
          <a:lstStyle/>
          <a:p>
            <a:pPr algn="ctr"/>
            <a:r>
              <a:rPr lang="en-GB" sz="1200" b="1" dirty="0" smtClean="0">
                <a:solidFill>
                  <a:srgbClr val="FFFF00"/>
                </a:solidFill>
              </a:rPr>
              <a:t>TSG SA</a:t>
            </a:r>
            <a:endParaRPr lang="en-US" sz="1200" b="1" dirty="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898036" y="1165469"/>
            <a:ext cx="7410450" cy="2466975"/>
          </a:xfrm>
          <a:prstGeom prst="rect">
            <a:avLst/>
          </a:prstGeom>
          <a:noFill/>
          <a:ln w="9525">
            <a:noFill/>
            <a:miter lim="800000"/>
            <a:headEnd/>
            <a:tailEnd/>
          </a:ln>
          <a:effectLst/>
        </p:spPr>
      </p:pic>
      <p:pic>
        <p:nvPicPr>
          <p:cNvPr id="3" name="Picture 3"/>
          <p:cNvPicPr>
            <a:picLocks noChangeAspect="1" noChangeArrowheads="1"/>
          </p:cNvPicPr>
          <p:nvPr/>
        </p:nvPicPr>
        <p:blipFill>
          <a:blip r:embed="rId3" cstate="print"/>
          <a:srcRect/>
          <a:stretch>
            <a:fillRect/>
          </a:stretch>
        </p:blipFill>
        <p:spPr bwMode="auto">
          <a:xfrm>
            <a:off x="910616" y="3616448"/>
            <a:ext cx="7400925" cy="245745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69167" y="1252050"/>
            <a:ext cx="8096250" cy="502920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322141" y="1197342"/>
            <a:ext cx="8515350" cy="50292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400" baseline="30000" dirty="0">
                <a:latin typeface="Times New Roman" panose="02020603050405020304" pitchFamily="18" charset="0"/>
              </a:rPr>
              <a:t>#</a:t>
            </a:r>
            <a:r>
              <a:rPr lang="en-US" sz="1400" dirty="0">
                <a:latin typeface="Times New Roman" panose="02020603050405020304" pitchFamily="18" charset="0"/>
              </a:rPr>
              <a:t> Greyed Releases are closed.                                  * Figures in the right column are values reported last plenary meeting.</a:t>
            </a:r>
            <a:endParaRPr lang="en-GB" sz="1400" dirty="0">
              <a:latin typeface="Times New Roman" panose="02020603050405020304" pitchFamily="18" charset="0"/>
            </a:endParaRPr>
          </a:p>
        </p:txBody>
      </p:sp>
      <p:pic>
        <p:nvPicPr>
          <p:cNvPr id="9219" name="Picture 3"/>
          <p:cNvPicPr>
            <a:picLocks noChangeAspect="1" noChangeArrowheads="1"/>
          </p:cNvPicPr>
          <p:nvPr/>
        </p:nvPicPr>
        <p:blipFill>
          <a:blip r:embed="rId2" cstate="print"/>
          <a:srcRect/>
          <a:stretch>
            <a:fillRect/>
          </a:stretch>
        </p:blipFill>
        <p:spPr bwMode="auto">
          <a:xfrm>
            <a:off x="4738076" y="2221402"/>
            <a:ext cx="3810000" cy="2762250"/>
          </a:xfrm>
          <a:prstGeom prst="rect">
            <a:avLst/>
          </a:prstGeom>
          <a:noFill/>
          <a:ln w="9525">
            <a:noFill/>
            <a:miter lim="800000"/>
            <a:headEnd/>
            <a:tailEnd/>
          </a:ln>
          <a:effectLst/>
        </p:spPr>
      </p:pic>
      <p:pic>
        <p:nvPicPr>
          <p:cNvPr id="2" name="Picture 2"/>
          <p:cNvPicPr>
            <a:picLocks noChangeAspect="1" noChangeArrowheads="1"/>
          </p:cNvPicPr>
          <p:nvPr/>
        </p:nvPicPr>
        <p:blipFill>
          <a:blip r:embed="rId3" cstate="print"/>
          <a:srcRect/>
          <a:stretch>
            <a:fillRect/>
          </a:stretch>
        </p:blipFill>
        <p:spPr bwMode="auto">
          <a:xfrm>
            <a:off x="932139" y="2319338"/>
            <a:ext cx="3533775" cy="2628900"/>
          </a:xfrm>
          <a:prstGeom prst="rect">
            <a:avLst/>
          </a:prstGeom>
          <a:noFill/>
          <a:ln w="9525">
            <a:noFill/>
            <a:miter lim="800000"/>
            <a:headEnd/>
            <a:tailEnd/>
          </a:ln>
          <a:effectLst/>
        </p:spPr>
      </p:pic>
    </p:spTree>
  </p:cSld>
  <p:clrMapOvr>
    <a:masterClrMapping/>
  </p:clrMapOvr>
  <p:transition spd="slow">
    <p:diamon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title"/>
          </p:nvPr>
        </p:nvSpPr>
        <p:spPr bwMode="auto">
          <a:xfrm>
            <a:off x="263525" y="554892"/>
            <a:ext cx="5232400" cy="830996"/>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dirty="0" smtClean="0"/>
              <a:t>Marketing matters…</a:t>
            </a:r>
          </a:p>
        </p:txBody>
      </p:sp>
      <p:sp>
        <p:nvSpPr>
          <p:cNvPr id="7" name="Content Placeholder 2"/>
          <p:cNvSpPr>
            <a:spLocks noGrp="1"/>
          </p:cNvSpPr>
          <p:nvPr>
            <p:ph idx="1"/>
          </p:nvPr>
        </p:nvSpPr>
        <p:spPr bwMode="auto">
          <a:xfrm>
            <a:off x="255588" y="1609969"/>
            <a:ext cx="8697912" cy="4305056"/>
          </a:xfrm>
          <a:noFill/>
          <a:ln>
            <a:miter lim="800000"/>
            <a:headEnd/>
            <a:tailEnd/>
          </a:ln>
        </p:spPr>
        <p:txBody>
          <a:bodyPr vert="horz" wrap="square" lIns="91440" tIns="45720" rIns="91440" bIns="45720" numCol="1" anchor="t" anchorCtr="0" compatLnSpc="1">
            <a:prstTxWarp prst="textNoShape">
              <a:avLst/>
            </a:prstTxWarp>
          </a:bodyPr>
          <a:lstStyle/>
          <a:p>
            <a:pPr>
              <a:buFontTx/>
              <a:buBlip>
                <a:blip r:embed="rId2"/>
              </a:buBlip>
            </a:pPr>
            <a:endParaRPr lang="en-GB" altLang="en-US" sz="1800" dirty="0" smtClean="0"/>
          </a:p>
          <a:p>
            <a:pPr>
              <a:buFontTx/>
              <a:buBlip>
                <a:blip r:embed="rId2"/>
              </a:buBlip>
            </a:pPr>
            <a:r>
              <a:rPr lang="en-GB" altLang="en-US" sz="1800" dirty="0" smtClean="0"/>
              <a:t>5G branding effort…</a:t>
            </a:r>
          </a:p>
          <a:p>
            <a:pPr lvl="1">
              <a:buFont typeface="Arial" charset="0"/>
              <a:buChar char="•"/>
            </a:pPr>
            <a:r>
              <a:rPr lang="en-GB" altLang="en-US" sz="1400" dirty="0" smtClean="0"/>
              <a:t>Spreading use of the logo to partners and events</a:t>
            </a:r>
          </a:p>
          <a:p>
            <a:pPr lvl="1">
              <a:buFont typeface="Arial" charset="0"/>
              <a:buChar char="•"/>
            </a:pPr>
            <a:r>
              <a:rPr lang="en-GB" altLang="en-US" sz="1400" dirty="0" smtClean="0"/>
              <a:t>Distributing goodies for Delegates and Partners</a:t>
            </a:r>
          </a:p>
          <a:p>
            <a:pPr lvl="1">
              <a:buFont typeface="Arial" charset="0"/>
              <a:buChar char="•"/>
            </a:pPr>
            <a:r>
              <a:rPr lang="en-GB" altLang="en-US" sz="1400" dirty="0" smtClean="0"/>
              <a:t>All aimed at winning the 5G branding race</a:t>
            </a:r>
          </a:p>
          <a:p>
            <a:pPr>
              <a:buFontTx/>
              <a:buBlip>
                <a:blip r:embed="rId2"/>
              </a:buBlip>
            </a:pPr>
            <a:r>
              <a:rPr lang="en-GB" altLang="en-US" sz="1800" dirty="0" smtClean="0"/>
              <a:t>Video interviews from TSG#78 on line.</a:t>
            </a:r>
          </a:p>
          <a:p>
            <a:pPr>
              <a:buFontTx/>
              <a:buBlip>
                <a:blip r:embed="rId2"/>
              </a:buBlip>
            </a:pPr>
            <a:r>
              <a:rPr lang="en-GB" altLang="en-US" sz="1800" dirty="0" smtClean="0"/>
              <a:t>Webinars on </a:t>
            </a:r>
            <a:r>
              <a:rPr lang="en-GB" altLang="en-US" sz="1800" dirty="0" err="1" smtClean="0"/>
              <a:t>Brighttalk</a:t>
            </a:r>
            <a:r>
              <a:rPr lang="en-GB" altLang="en-US" sz="1800" dirty="0" smtClean="0"/>
              <a:t>… 4 completed so far.</a:t>
            </a:r>
          </a:p>
          <a:p>
            <a:pPr>
              <a:buFontTx/>
              <a:buBlip>
                <a:blip r:embed="rId2"/>
              </a:buBlip>
            </a:pPr>
            <a:r>
              <a:rPr lang="en-GB" altLang="en-US" sz="1800" dirty="0" smtClean="0"/>
              <a:t>Web news stories: </a:t>
            </a:r>
            <a:r>
              <a:rPr lang="en-GB" altLang="en-US" sz="1400" dirty="0" smtClean="0"/>
              <a:t>Virtual Reality - Ecosystem &amp; Standards Workshop, First 5G NR Specs Approved, Industry support for 3GPP NR announcement, Satellite components for the 5G system, System architecture milestone of 5G Phase 1 is achieved, Submission of initial 5G description for IMT-2020, 5G device certification.</a:t>
            </a:r>
          </a:p>
          <a:p>
            <a:pPr>
              <a:buFontTx/>
              <a:buBlip>
                <a:blip r:embed="rId2"/>
              </a:buBlip>
            </a:pPr>
            <a:r>
              <a:rPr lang="en-GB" altLang="en-US" sz="1800" dirty="0" smtClean="0"/>
              <a:t>2017 Awards process complete</a:t>
            </a:r>
          </a:p>
          <a:p>
            <a:pPr>
              <a:buFontTx/>
              <a:buBlip>
                <a:blip r:embed="rId2"/>
              </a:buBlip>
            </a:pPr>
            <a:endParaRPr lang="en-GB" altLang="en-US" sz="1800" dirty="0" smtClean="0"/>
          </a:p>
          <a:p>
            <a:pPr>
              <a:buFontTx/>
              <a:buBlip>
                <a:blip r:embed="rId2"/>
              </a:buBlip>
            </a:pPr>
            <a:endParaRPr lang="en-GB" altLang="en-US" sz="1800" dirty="0" smtClean="0"/>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27905" y="91379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800" dirty="0" smtClean="0"/>
              <a:t>Anti-trust law webinars</a:t>
            </a:r>
            <a:endParaRPr lang="en-GB" sz="2800" dirty="0"/>
          </a:p>
        </p:txBody>
      </p:sp>
      <p:sp>
        <p:nvSpPr>
          <p:cNvPr id="4" name="Content Placeholder 2"/>
          <p:cNvSpPr txBox="1">
            <a:spLocks/>
          </p:cNvSpPr>
          <p:nvPr/>
        </p:nvSpPr>
        <p:spPr bwMode="auto">
          <a:xfrm>
            <a:off x="295518" y="1891446"/>
            <a:ext cx="8520236" cy="414984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Four webinars</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 targeted at elected officials and candidates took place in 2017, each timed to be convenient for those in one of the three regions (Americas, Europe, Asia).</a:t>
            </a: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By decision of the PCG, these webinars are now open for participation by any delegate.</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 For logistical reasons, we may have to limit the number of participants in any one webinar, and elected officials and candidates for election will take precedence.</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2000" kern="0" baseline="0" dirty="0" smtClean="0">
                <a:latin typeface="+mn-lt"/>
                <a:cs typeface="+mn-cs"/>
              </a:rPr>
              <a:t>Companies</a:t>
            </a:r>
            <a:r>
              <a:rPr lang="en-GB" altLang="en-US" sz="2000" kern="0" dirty="0" smtClean="0">
                <a:latin typeface="+mn-lt"/>
                <a:cs typeface="+mn-cs"/>
              </a:rPr>
              <a:t> are reminded that all personnel they offer for the chairmanship or vice-chairmanship of 3GPP committees </a:t>
            </a:r>
            <a:r>
              <a:rPr lang="en-GB" altLang="en-US" sz="2000" u="sng" kern="0" dirty="0" smtClean="0">
                <a:latin typeface="+mn-lt"/>
                <a:cs typeface="+mn-cs"/>
              </a:rPr>
              <a:t>must</a:t>
            </a:r>
            <a:r>
              <a:rPr lang="en-GB" altLang="en-US" sz="2000" kern="0" dirty="0" smtClean="0">
                <a:latin typeface="+mn-lt"/>
                <a:cs typeface="+mn-cs"/>
              </a:rPr>
              <a:t> undergo formal training in anti-trust matters, and the letter of support for candidates for election must clearly state this.</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2000" kern="0" dirty="0" smtClean="0">
                <a:latin typeface="+mn-lt"/>
                <a:cs typeface="+mn-cs"/>
              </a:rPr>
              <a:t>We are currently fixing the dates for 2018 webinars.</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27905" y="91379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800" dirty="0" smtClean="0"/>
              <a:t>Use of 3GPP exploder lists (1)</a:t>
            </a:r>
            <a:endParaRPr lang="en-GB" sz="2800" dirty="0"/>
          </a:p>
        </p:txBody>
      </p:sp>
      <p:sp>
        <p:nvSpPr>
          <p:cNvPr id="5" name="Text Box 3"/>
          <p:cNvSpPr txBox="1">
            <a:spLocks noChangeArrowheads="1"/>
          </p:cNvSpPr>
          <p:nvPr/>
        </p:nvSpPr>
        <p:spPr bwMode="auto">
          <a:xfrm>
            <a:off x="588108" y="1781908"/>
            <a:ext cx="8159652"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Delegates will have noticed that the volume of email passing through our Listserv server is ever growing, and for many this means ever lengthening delays. We may now conclude that ...</a:t>
            </a:r>
          </a:p>
          <a:p>
            <a:pPr>
              <a:spcBef>
                <a:spcPct val="50000"/>
              </a:spcBef>
            </a:pPr>
            <a:r>
              <a:rPr lang="en-GB" sz="1600" dirty="0" smtClean="0"/>
              <a:t>3GPP’s email exploders are not suitable for near-real-time information dissemination.</a:t>
            </a:r>
          </a:p>
          <a:p>
            <a:pPr>
              <a:spcBef>
                <a:spcPct val="50000"/>
              </a:spcBef>
            </a:pPr>
            <a:r>
              <a:rPr lang="en-GB" sz="1600" dirty="0" smtClean="0"/>
              <a:t>Instead ...</a:t>
            </a:r>
          </a:p>
        </p:txBody>
      </p:sp>
    </p:spTree>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27905" y="91379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800" dirty="0" smtClean="0"/>
              <a:t>Use of 3GPP exploder lists (2)</a:t>
            </a:r>
            <a:endParaRPr lang="en-GB" sz="2800" dirty="0"/>
          </a:p>
        </p:txBody>
      </p:sp>
      <p:sp>
        <p:nvSpPr>
          <p:cNvPr id="5" name="Text Box 3"/>
          <p:cNvSpPr txBox="1">
            <a:spLocks noChangeArrowheads="1"/>
          </p:cNvSpPr>
          <p:nvPr/>
        </p:nvSpPr>
        <p:spPr bwMode="auto">
          <a:xfrm>
            <a:off x="588108" y="1781908"/>
            <a:ext cx="8159652" cy="39087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 I remind you of the measures we have already put in place:</a:t>
            </a:r>
          </a:p>
          <a:p>
            <a:pPr marL="342900" indent="-342900">
              <a:spcBef>
                <a:spcPct val="50000"/>
              </a:spcBef>
              <a:buFont typeface="+mj-lt"/>
              <a:buAutoNum type="arabicPeriod"/>
            </a:pPr>
            <a:r>
              <a:rPr lang="en-GB" sz="1600" dirty="0" smtClean="0"/>
              <a:t>For discussions during meetings, groups are encouraged to put documents on the Inbox/Drafts folder of the local server. Some groups already have a mechanism of per-topic subfolders each with an identifying name or number which can be cited in an attachment-free email circulated on the existing exploder. Bear in mind that this Drafts folder is mirrored on the public server (folder </a:t>
            </a:r>
            <a:r>
              <a:rPr lang="en-GB" sz="1600" dirty="0" smtClean="0">
                <a:hlinkClick r:id="rId2"/>
              </a:rPr>
              <a:t>ftp://ftp.3gpp.org/Meetings_3GPP_SYNC/</a:t>
            </a:r>
            <a:r>
              <a:rPr lang="en-GB" sz="1600" dirty="0" smtClean="0"/>
              <a:t>) every ten minutes or so, thus allowing folk back home to participate in the discussion.</a:t>
            </a:r>
          </a:p>
          <a:p>
            <a:pPr marL="342900" indent="-342900">
              <a:spcBef>
                <a:spcPct val="50000"/>
              </a:spcBef>
              <a:buFont typeface="+mj-lt"/>
              <a:buAutoNum type="arabicPeriod"/>
            </a:pPr>
            <a:r>
              <a:rPr lang="en-GB" sz="1600" dirty="0" smtClean="0"/>
              <a:t>Outside of meetings, we have provided a folder on the public server where any delegate can put a document: </a:t>
            </a:r>
            <a:r>
              <a:rPr lang="en-GB" sz="1600" dirty="0" smtClean="0">
                <a:hlinkClick r:id="rId3"/>
              </a:rPr>
              <a:t>ftp://ftp.3gpp.org/Email_Discussions/</a:t>
            </a:r>
            <a:r>
              <a:rPr lang="en-GB" sz="1600" dirty="0" smtClean="0"/>
              <a:t>. This folder can of course also be used during a meeting, if the ten-minute mirroring delay is deemed unacceptably long.</a:t>
            </a:r>
          </a:p>
          <a:p>
            <a:pPr>
              <a:spcBef>
                <a:spcPct val="50000"/>
              </a:spcBef>
            </a:pPr>
            <a:r>
              <a:rPr lang="en-GB" sz="1600" dirty="0" smtClean="0"/>
              <a:t>Discussion can take place on the usual exploders but without any bulky and time-consuming attachments, radically speeding up distribution of messages.</a:t>
            </a:r>
          </a:p>
        </p:txBody>
      </p:sp>
    </p:spTree>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230401" y="1957754"/>
            <a:ext cx="4716737" cy="2616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100" dirty="0" smtClean="0"/>
              <a:t>(none)</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spTree>
    <p:extLst>
      <p:ext uri="{BB962C8B-B14F-4D97-AF65-F5344CB8AC3E}">
        <p14:creationId xmlns:p14="http://schemas.microsoft.com/office/powerpoint/2010/main" xmlns="" val="3758086208"/>
      </p:ext>
    </p:extLst>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2" cstate="print"/>
          <a:srcRect/>
          <a:stretch>
            <a:fillRect/>
          </a:stretch>
        </p:blipFill>
        <p:spPr bwMode="auto">
          <a:xfrm>
            <a:off x="238737" y="3602406"/>
            <a:ext cx="5036649" cy="2742343"/>
          </a:xfrm>
          <a:prstGeom prst="rect">
            <a:avLst/>
          </a:prstGeom>
          <a:noFill/>
          <a:ln w="9525">
            <a:noFill/>
            <a:miter lim="800000"/>
            <a:headEnd/>
            <a:tailEnd/>
          </a:ln>
          <a:effectLst/>
        </p:spPr>
      </p:pic>
      <p:sp>
        <p:nvSpPr>
          <p:cNvPr id="30722" name="Rectangle 2"/>
          <p:cNvSpPr>
            <a:spLocks noChangeArrowheads="1"/>
          </p:cNvSpPr>
          <p:nvPr/>
        </p:nvSpPr>
        <p:spPr bwMode="auto">
          <a:xfrm>
            <a:off x="527905" y="91379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800" dirty="0" smtClean="0"/>
              <a:t>Use of 3GPP exploder lists (3)</a:t>
            </a:r>
            <a:endParaRPr lang="en-GB" sz="2800" dirty="0"/>
          </a:p>
        </p:txBody>
      </p:sp>
      <p:sp>
        <p:nvSpPr>
          <p:cNvPr id="5" name="Text Box 3"/>
          <p:cNvSpPr txBox="1">
            <a:spLocks noChangeArrowheads="1"/>
          </p:cNvSpPr>
          <p:nvPr/>
        </p:nvSpPr>
        <p:spPr bwMode="auto">
          <a:xfrm>
            <a:off x="588108" y="1781908"/>
            <a:ext cx="8159652" cy="1077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To avoid the use of mail exploders altogether, consider using the 3GPP wiki instead. It would be easy to set up a thread per working group, or indeed multiple threads. These could be of a short-term or long-term nature, providing an easier record than the email archives.</a:t>
            </a:r>
          </a:p>
        </p:txBody>
      </p:sp>
      <p:pic>
        <p:nvPicPr>
          <p:cNvPr id="10242" name="Picture 2"/>
          <p:cNvPicPr>
            <a:picLocks noChangeAspect="1" noChangeArrowheads="1"/>
          </p:cNvPicPr>
          <p:nvPr/>
        </p:nvPicPr>
        <p:blipFill>
          <a:blip r:embed="rId3" cstate="print"/>
          <a:srcRect/>
          <a:stretch>
            <a:fillRect/>
          </a:stretch>
        </p:blipFill>
        <p:spPr bwMode="auto">
          <a:xfrm>
            <a:off x="5364386" y="3244641"/>
            <a:ext cx="3667803" cy="3101451"/>
          </a:xfrm>
          <a:prstGeom prst="rect">
            <a:avLst/>
          </a:prstGeom>
          <a:noFill/>
          <a:ln w="9525">
            <a:noFill/>
            <a:miter lim="800000"/>
            <a:headEnd/>
            <a:tailEnd/>
          </a:ln>
        </p:spPr>
      </p:pic>
      <p:sp>
        <p:nvSpPr>
          <p:cNvPr id="6" name="Text Box 3"/>
          <p:cNvSpPr txBox="1">
            <a:spLocks noChangeArrowheads="1"/>
          </p:cNvSpPr>
          <p:nvPr/>
        </p:nvSpPr>
        <p:spPr bwMode="auto">
          <a:xfrm>
            <a:off x="638908" y="2895600"/>
            <a:ext cx="7770446"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Find the 3GPP wiki at wiki.3gpp.org or at www.3gpp.org/wiki</a:t>
            </a:r>
          </a:p>
        </p:txBody>
      </p:sp>
      <p:sp>
        <p:nvSpPr>
          <p:cNvPr id="7" name="Right Arrow 6"/>
          <p:cNvSpPr/>
          <p:nvPr/>
        </p:nvSpPr>
        <p:spPr bwMode="auto">
          <a:xfrm rot="18985616">
            <a:off x="2915137" y="5462955"/>
            <a:ext cx="296985" cy="273539"/>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8" name="Cloud Callout 7"/>
          <p:cNvSpPr/>
          <p:nvPr/>
        </p:nvSpPr>
        <p:spPr bwMode="auto">
          <a:xfrm>
            <a:off x="883139" y="3196493"/>
            <a:ext cx="1438031" cy="1101969"/>
          </a:xfrm>
          <a:prstGeom prst="cloudCallout">
            <a:avLst>
              <a:gd name="adj1" fmla="val 94384"/>
              <a:gd name="adj2" fmla="val 173138"/>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1200" dirty="0" smtClean="0">
                <a:latin typeface="Arial" charset="0"/>
              </a:rPr>
              <a:t>o</a:t>
            </a:r>
            <a:r>
              <a:rPr kumimoji="0" lang="en-GB" sz="1200" b="0" i="0" u="none" strike="noStrike" cap="none" normalizeH="0" baseline="0" dirty="0" smtClean="0">
                <a:ln>
                  <a:noFill/>
                </a:ln>
                <a:solidFill>
                  <a:schemeClr val="tx1"/>
                </a:solidFill>
                <a:effectLst/>
                <a:latin typeface="Arial" charset="0"/>
              </a:rPr>
              <a:t>r via the main menu on the web site</a:t>
            </a:r>
          </a:p>
        </p:txBody>
      </p:sp>
    </p:spTree>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Reminder – official contact persons</a:t>
            </a:r>
          </a:p>
        </p:txBody>
      </p:sp>
      <p:sp>
        <p:nvSpPr>
          <p:cNvPr id="82947" name="Text Box 3"/>
          <p:cNvSpPr txBox="1">
            <a:spLocks noChangeArrowheads="1"/>
          </p:cNvSpPr>
          <p:nvPr/>
        </p:nvSpPr>
        <p:spPr bwMode="auto">
          <a:xfrm>
            <a:off x="588108" y="1479666"/>
            <a:ext cx="6915628" cy="37856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In order for MCC (or PCG, OPs, …) to make official communications with 3GPP members, </a:t>
            </a:r>
            <a:r>
              <a:rPr lang="en-GB" sz="1600" b="1" dirty="0" smtClean="0">
                <a:solidFill>
                  <a:srgbClr val="FF0000"/>
                </a:solidFill>
              </a:rPr>
              <a:t>it is essential that all organizations identify at least one person to act as the designated contact point for all matters relating to 3GPP business</a:t>
            </a:r>
            <a:r>
              <a:rPr lang="en-GB" sz="1600" dirty="0" smtClean="0"/>
              <a:t>, and that this be regularly reviewed by members and kept up to date in case of personnel moves and departures.</a:t>
            </a:r>
          </a:p>
          <a:p>
            <a:pPr>
              <a:spcBef>
                <a:spcPct val="50000"/>
              </a:spcBef>
            </a:pPr>
            <a:r>
              <a:rPr lang="en-GB" sz="1600" dirty="0" smtClean="0"/>
              <a:t>I had undertaken to make these designated contact people visible in the membership area of the 3GPP web site. However, I am informed that such practice may not accord with the new legislation coming into force in Europe concerning protection of personal data (GDPR). I will get back to you when it is clear what the precise restrictions on publishing of data will be.</a:t>
            </a:r>
          </a:p>
          <a:p>
            <a:pPr>
              <a:spcBef>
                <a:spcPct val="50000"/>
              </a:spcBef>
            </a:pPr>
            <a:r>
              <a:rPr lang="en-GB" sz="1600" dirty="0" smtClean="0"/>
              <a:t>Meanwhile, feel free to ask us who are your organization’s contact people, and do please keep that information up to date. All enquiries and updates </a:t>
            </a:r>
            <a:r>
              <a:rPr lang="en-GB" sz="1600" smtClean="0"/>
              <a:t>to </a:t>
            </a:r>
            <a:r>
              <a:rPr lang="en-GB" sz="1600" smtClean="0">
                <a:hlinkClick r:id="rId2"/>
              </a:rPr>
              <a:t>3gppMembership@etsi.org</a:t>
            </a:r>
            <a:r>
              <a:rPr lang="en-GB" sz="1600" smtClean="0"/>
              <a:t>.</a:t>
            </a:r>
            <a:endParaRPr lang="en-GB" sz="1600" dirty="0" smtClean="0"/>
          </a:p>
        </p:txBody>
      </p:sp>
    </p:spTree>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smtClean="0"/>
              <a:t>Stop press !</a:t>
            </a:r>
          </a:p>
        </p:txBody>
      </p:sp>
      <p:sp>
        <p:nvSpPr>
          <p:cNvPr id="82947" name="Text Box 3"/>
          <p:cNvSpPr txBox="1">
            <a:spLocks noChangeArrowheads="1"/>
          </p:cNvSpPr>
          <p:nvPr/>
        </p:nvSpPr>
        <p:spPr bwMode="auto">
          <a:xfrm>
            <a:off x="588108" y="1479666"/>
            <a:ext cx="8159652" cy="24314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Yes, the rumours are true. 3GPP will gradually move away from MS Office 2000 file format to the newer “x” formats introduced with Office 2007. MCC will, from the second half of 2018, be running Office 2016, but we will strive to maintain documents – in particular, Word files (.</a:t>
            </a:r>
            <a:r>
              <a:rPr lang="en-GB" sz="1600" dirty="0" err="1" smtClean="0"/>
              <a:t>docx</a:t>
            </a:r>
            <a:r>
              <a:rPr lang="en-GB" sz="1600" dirty="0" smtClean="0"/>
              <a:t>) – in 2007 format to allow them to be opened in Office 2007 onwards, and we strongly urge delegates to do the same. This requires an explicit setting in Word, and other Office tools, to maintain 2007 file format compatibility rather than the native format for Office 2010, 2013, 2016, etc of the tool actually in use.</a:t>
            </a:r>
          </a:p>
          <a:p>
            <a:pPr>
              <a:spcBef>
                <a:spcPct val="50000"/>
              </a:spcBef>
            </a:pPr>
            <a:r>
              <a:rPr lang="en-GB" sz="1600" dirty="0" smtClean="0"/>
              <a:t>We will be updating the 3GPP drafting rules with this information in the June 2018 meeting.</a:t>
            </a:r>
          </a:p>
        </p:txBody>
      </p:sp>
    </p:spTree>
  </p:cSld>
  <p:clrMapOvr>
    <a:masterClrMapping/>
  </p:clrMapOvr>
  <p:transition spd="slow">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smtClean="0">
                <a:cs typeface="+mn-cs"/>
                <a:hlinkClick r:id="rId3"/>
              </a:rPr>
              <a:t>www.3gpp.org</a:t>
            </a:r>
            <a:endParaRPr lang="en-GB" sz="2800" b="1" dirty="0" smtClean="0">
              <a:cs typeface="+mn-cs"/>
            </a:endParaRPr>
          </a:p>
          <a:p>
            <a:pPr algn="ctr" eaLnBrk="0" hangingPunct="0">
              <a:defRPr/>
            </a:pPr>
            <a:r>
              <a:rPr lang="en-GB" sz="2800" b="1" dirty="0" smtClean="0">
                <a:cs typeface="+mn-cs"/>
                <a:hlinkClick r:id="rId4"/>
              </a:rPr>
              <a:t>portal.3gpp.org</a:t>
            </a:r>
            <a:endParaRPr lang="en-GB" sz="2800" b="1" dirty="0" smtClean="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xmlns="" w="12700">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a:t>
            </a:r>
            <a:r>
              <a:rPr lang="en-US" sz="800" dirty="0" smtClean="0"/>
              <a:t>Kooistra</a:t>
            </a:r>
            <a:br>
              <a:rPr lang="en-US" sz="800" dirty="0" smtClean="0"/>
            </a:br>
            <a:r>
              <a:rPr lang="en-US" sz="800" dirty="0" smtClean="0"/>
              <a:t>(liaisons, membership, …)</a:t>
            </a:r>
            <a:endParaRPr lang="en-US" sz="800" dirty="0"/>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a:t>
            </a:r>
            <a:r>
              <a:rPr lang="en-US" sz="800" dirty="0" smtClean="0"/>
              <a:t>Riondet</a:t>
            </a:r>
            <a:br>
              <a:rPr lang="en-US" sz="800" dirty="0" smtClean="0"/>
            </a:br>
            <a:r>
              <a:rPr lang="en-US" sz="800" dirty="0" smtClean="0"/>
              <a:t>(general admin)</a:t>
            </a:r>
            <a:endParaRPr lang="en-US" sz="800" dirty="0"/>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a:t>
            </a:r>
            <a:r>
              <a:rPr lang="en-US" sz="800" dirty="0" smtClean="0"/>
              <a:t>Wurffel</a:t>
            </a:r>
            <a:br>
              <a:rPr lang="en-US" sz="800" dirty="0" smtClean="0"/>
            </a:br>
            <a:r>
              <a:rPr lang="en-US" sz="800" dirty="0" smtClean="0"/>
              <a:t>(meetings, …)</a:t>
            </a:r>
            <a:endParaRPr lang="en-US" sz="800" dirty="0"/>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3</a:t>
            </a:r>
            <a:endParaRPr lang="en-GB" sz="800" dirty="0"/>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smtClean="0"/>
              <a:t>RAN 2</a:t>
            </a:r>
            <a:endParaRPr lang="en-GB" sz="800" dirty="0"/>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Issam Toufik</a:t>
            </a:r>
            <a:endParaRPr lang="en-US" sz="800" dirty="0"/>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4</a:t>
            </a:r>
            <a:endParaRPr lang="en-GB" sz="800" dirty="0"/>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a:t>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Bernt Mattsson</a:t>
            </a:r>
            <a:endParaRPr lang="en-US" sz="800" dirty="0"/>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2015-09-01</a:t>
            </a:r>
            <a:endParaRPr lang="en-GB" sz="800" dirty="0"/>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Saurav Arora</a:t>
            </a:r>
            <a:endParaRPr lang="en-US" sz="800" dirty="0"/>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3-LI</a:t>
            </a:r>
            <a:endParaRPr lang="en-GB" sz="800" dirty="0"/>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Carmine (Lino) Rizzo</a:t>
            </a:r>
            <a:endParaRPr lang="en-US" sz="800" dirty="0"/>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2016-06-01</a:t>
            </a:r>
            <a:endParaRPr lang="en-GB" sz="800" dirty="0"/>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6</a:t>
            </a:r>
            <a:endParaRPr lang="en-GB" sz="800" dirty="0"/>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Kyoungseok Oh</a:t>
            </a:r>
            <a:endParaRPr lang="en-US" sz="800" dirty="0"/>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Hakim Mkinsi</a:t>
            </a:r>
            <a:endParaRPr lang="en-US" sz="800" dirty="0"/>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2017-11-02</a:t>
            </a:r>
            <a:endParaRPr lang="en-GB" sz="800" dirty="0"/>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Kai-Erik </a:t>
            </a:r>
            <a:r>
              <a:rPr lang="en-US" sz="800" dirty="0" err="1" smtClean="0"/>
              <a:t>Sunell</a:t>
            </a:r>
            <a:endParaRPr lang="en-US" sz="800" dirty="0"/>
          </a:p>
        </p:txBody>
      </p:sp>
    </p:spTree>
    <p:extLst>
      <p:ext uri="{BB962C8B-B14F-4D97-AF65-F5344CB8AC3E}">
        <p14:creationId xmlns:p14="http://schemas.microsoft.com/office/powerpoint/2010/main" xmlns=""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15 </a:t>
            </a:r>
            <a:r>
              <a:rPr lang="en-GB" sz="1800" i="1" dirty="0">
                <a:latin typeface="Times New Roman" panose="02020603050405020304" pitchFamily="18" charset="0"/>
              </a:rPr>
              <a:t>if you are not </a:t>
            </a:r>
            <a:r>
              <a:rPr lang="en-GB" sz="1800" i="1" dirty="0" smtClean="0">
                <a:latin typeface="Times New Roman" panose="02020603050405020304" pitchFamily="18" charset="0"/>
              </a:rPr>
              <a:t>moved by statistics.</a:t>
            </a:r>
            <a:endParaRPr lang="en-GB" sz="1800" i="1" dirty="0">
              <a:latin typeface="Times New Roman" panose="02020603050405020304" pitchFamily="18" charset="0"/>
            </a:endParaRP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smtClean="0"/>
              <a:t>It is the mark of a truly intelligent person to be moved by statistics.</a:t>
            </a:r>
          </a:p>
          <a:p>
            <a:r>
              <a:rPr lang="en-GB" i="1" dirty="0"/>
              <a:t> </a:t>
            </a:r>
            <a:r>
              <a:rPr lang="en-GB" i="1" dirty="0" smtClean="0"/>
              <a:t>- George Bernard Shaw</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590550" y="1320800"/>
            <a:ext cx="7962900" cy="4219575"/>
          </a:xfrm>
          <a:prstGeom prst="rect">
            <a:avLst/>
          </a:prstGeom>
          <a:noFill/>
          <a:ln w="9525">
            <a:noFill/>
            <a:miter lim="800000"/>
            <a:headEnd/>
            <a:tailEnd/>
          </a:ln>
          <a:effectLst/>
        </p:spPr>
      </p:pic>
      <p:sp>
        <p:nvSpPr>
          <p:cNvPr id="4" name="Striped Right Arrow 3"/>
          <p:cNvSpPr/>
          <p:nvPr/>
        </p:nvSpPr>
        <p:spPr bwMode="auto">
          <a:xfrm rot="17877168">
            <a:off x="8115148" y="1300763"/>
            <a:ext cx="991772" cy="414997"/>
          </a:xfrm>
          <a:prstGeom prst="striped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85788" y="1316038"/>
            <a:ext cx="7972425" cy="4229100"/>
          </a:xfrm>
          <a:prstGeom prst="rect">
            <a:avLst/>
          </a:prstGeom>
          <a:noFill/>
          <a:ln w="9525">
            <a:noFill/>
            <a:miter lim="800000"/>
            <a:headEnd/>
            <a:tailEnd/>
          </a:ln>
          <a:effectLst/>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cstate="print"/>
          <a:srcRect/>
          <a:stretch>
            <a:fillRect/>
          </a:stretch>
        </p:blipFill>
        <p:spPr bwMode="auto">
          <a:xfrm>
            <a:off x="3899877" y="3902188"/>
            <a:ext cx="5244123" cy="2490798"/>
          </a:xfrm>
          <a:prstGeom prst="rect">
            <a:avLst/>
          </a:prstGeom>
          <a:noFill/>
          <a:ln w="9525">
            <a:noFill/>
            <a:miter lim="800000"/>
            <a:headEnd/>
            <a:tailEnd/>
          </a:ln>
          <a:effectLst/>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screen">
            <a:clrChange>
              <a:clrFrom>
                <a:srgbClr val="000000"/>
              </a:clrFrom>
              <a:clrTo>
                <a:srgbClr val="000000">
                  <a:alpha val="0"/>
                </a:srgbClr>
              </a:clrTo>
            </a:clrChange>
            <a:extLst>
              <a:ext uri="{BEBA8EAE-BF5A-486C-A8C5-ECC9F3942E4B}">
                <a14:imgProps xmlns:a14="http://schemas.microsoft.com/office/drawing/2010/main" xmlns="">
                  <a14:imgLayer r:embed="rId4">
                    <a14:imgEffect>
                      <a14:brightnessContrast bright="75000"/>
                    </a14:imgEffect>
                  </a14:imgLayer>
                </a14:imgProps>
              </a:ext>
              <a:ext uri="{28A0092B-C50C-407E-A947-70E740481C1C}">
                <a14:useLocalDpi xmlns:a14="http://schemas.microsoft.com/office/drawing/2010/main" xmlns="" val="0"/>
              </a:ext>
            </a:extLst>
          </a:blip>
          <a:stretch>
            <a:fillRect/>
          </a:stretch>
        </p:blipFill>
        <p:spPr>
          <a:xfrm>
            <a:off x="350046" y="1284364"/>
            <a:ext cx="1561176" cy="926948"/>
          </a:xfrm>
          <a:prstGeom prst="rect">
            <a:avLst/>
          </a:prstGeom>
          <a:noFill/>
          <a:ln>
            <a:noFill/>
          </a:ln>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pic>
        <p:nvPicPr>
          <p:cNvPr id="3074" name="Picture 2"/>
          <p:cNvPicPr>
            <a:picLocks noChangeAspect="1" noChangeArrowheads="1"/>
          </p:cNvPicPr>
          <p:nvPr/>
        </p:nvPicPr>
        <p:blipFill>
          <a:blip r:embed="rId5" cstate="print"/>
          <a:srcRect/>
          <a:stretch>
            <a:fillRect/>
          </a:stretch>
        </p:blipFill>
        <p:spPr bwMode="auto">
          <a:xfrm>
            <a:off x="6877076" y="1252172"/>
            <a:ext cx="2266924" cy="2936874"/>
          </a:xfrm>
          <a:prstGeom prst="rect">
            <a:avLst/>
          </a:prstGeom>
          <a:noFill/>
          <a:ln w="9525">
            <a:noFill/>
            <a:miter lim="800000"/>
            <a:headEnd/>
            <a:tailEnd/>
          </a:ln>
          <a:effectLst/>
        </p:spPr>
      </p:pic>
      <p:pic>
        <p:nvPicPr>
          <p:cNvPr id="3075" name="Picture 3"/>
          <p:cNvPicPr>
            <a:picLocks noChangeAspect="1" noChangeArrowheads="1"/>
          </p:cNvPicPr>
          <p:nvPr/>
        </p:nvPicPr>
        <p:blipFill>
          <a:blip r:embed="rId6" cstate="print"/>
          <a:srcRect/>
          <a:stretch>
            <a:fillRect/>
          </a:stretch>
        </p:blipFill>
        <p:spPr bwMode="auto">
          <a:xfrm>
            <a:off x="3891132" y="1239349"/>
            <a:ext cx="3003258" cy="3020036"/>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710091" y="1969598"/>
            <a:ext cx="4433909" cy="3462093"/>
          </a:xfrm>
          <a:prstGeom prst="rect">
            <a:avLst/>
          </a:prstGeom>
          <a:noFill/>
          <a:ln w="9525">
            <a:noFill/>
            <a:miter lim="800000"/>
            <a:headEnd/>
            <a:tailEnd/>
          </a:ln>
          <a:effectLst/>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773737" y="4703152"/>
            <a:ext cx="349408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371 </a:t>
            </a:r>
            <a:r>
              <a:rPr lang="en-US" sz="2400" i="1" dirty="0" smtClean="0">
                <a:solidFill>
                  <a:srgbClr val="969696"/>
                </a:solidFill>
              </a:rPr>
              <a:t>(386)</a:t>
            </a:r>
            <a:endParaRPr lang="en-US" sz="2400" i="1" dirty="0">
              <a:solidFill>
                <a:srgbClr val="969696"/>
              </a:solidFill>
            </a:endParaRPr>
          </a:p>
        </p:txBody>
      </p:sp>
      <p:sp>
        <p:nvSpPr>
          <p:cNvPr id="18437" name="Text Box 5"/>
          <p:cNvSpPr txBox="1">
            <a:spLocks noChangeArrowheads="1"/>
          </p:cNvSpPr>
          <p:nvPr/>
        </p:nvSpPr>
        <p:spPr bwMode="auto">
          <a:xfrm>
            <a:off x="2453236" y="3628355"/>
            <a:ext cx="3294062" cy="4572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42 </a:t>
            </a:r>
            <a:r>
              <a:rPr lang="en-US" sz="2400" i="1" dirty="0" smtClean="0">
                <a:solidFill>
                  <a:srgbClr val="969696"/>
                </a:solidFill>
              </a:rPr>
              <a:t>(47)</a:t>
            </a:r>
            <a:endParaRPr lang="en-US" sz="2400" i="1" dirty="0">
              <a:solidFill>
                <a:srgbClr val="969696"/>
              </a:solidFill>
            </a:endParaRPr>
          </a:p>
        </p:txBody>
      </p:sp>
      <p:sp>
        <p:nvSpPr>
          <p:cNvPr id="18438" name="Text Box 6"/>
          <p:cNvSpPr txBox="1">
            <a:spLocks noChangeArrowheads="1"/>
          </p:cNvSpPr>
          <p:nvPr/>
        </p:nvSpPr>
        <p:spPr bwMode="auto">
          <a:xfrm>
            <a:off x="2725127" y="2636106"/>
            <a:ext cx="3298825" cy="4572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153 </a:t>
            </a:r>
            <a:r>
              <a:rPr lang="en-US" sz="2400" i="1" dirty="0" smtClean="0">
                <a:solidFill>
                  <a:srgbClr val="969696"/>
                </a:solidFill>
              </a:rPr>
              <a:t>(154)</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screen">
            <a:extLst>
              <a:ext uri="{28A0092B-C50C-407E-A947-70E740481C1C}">
                <a14:useLocalDpi xmlns:a14="http://schemas.microsoft.com/office/drawing/2010/main" xmlns=""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600" i="1" dirty="0">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566 </a:t>
            </a:r>
            <a:r>
              <a:rPr lang="en-US" sz="2400" i="1" dirty="0" smtClean="0">
                <a:solidFill>
                  <a:srgbClr val="969696"/>
                </a:solidFill>
              </a:rPr>
              <a:t>(587)</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19   </a:t>
            </a:r>
            <a:r>
              <a:rPr lang="en-US" sz="2400" i="1" dirty="0" smtClean="0">
                <a:solidFill>
                  <a:srgbClr val="969696"/>
                </a:solidFill>
              </a:rPr>
              <a:t>(14)</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800" dirty="0">
                <a:solidFill>
                  <a:schemeClr val="bg1">
                    <a:lumMod val="95000"/>
                  </a:schemeClr>
                </a:solidFill>
              </a:rPr>
              <a:t>* To date, excluding current TSG meetings</a:t>
            </a:r>
          </a:p>
        </p:txBody>
      </p:sp>
      <p:pic>
        <p:nvPicPr>
          <p:cNvPr id="5122" name="Picture 2"/>
          <p:cNvPicPr>
            <a:picLocks noChangeAspect="1" noChangeArrowheads="1"/>
          </p:cNvPicPr>
          <p:nvPr/>
        </p:nvPicPr>
        <p:blipFill>
          <a:blip r:embed="rId2" cstate="print"/>
          <a:srcRect/>
          <a:stretch>
            <a:fillRect/>
          </a:stretch>
        </p:blipFill>
        <p:spPr bwMode="auto">
          <a:xfrm>
            <a:off x="1603986" y="1559660"/>
            <a:ext cx="7540014" cy="1808752"/>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cstate="print"/>
          <a:srcRect/>
          <a:stretch>
            <a:fillRect/>
          </a:stretch>
        </p:blipFill>
        <p:spPr bwMode="auto">
          <a:xfrm>
            <a:off x="5554228" y="3540368"/>
            <a:ext cx="3589772" cy="2821355"/>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cstate="print"/>
          <a:srcRect/>
          <a:stretch>
            <a:fillRect/>
          </a:stretch>
        </p:blipFill>
        <p:spPr bwMode="auto">
          <a:xfrm>
            <a:off x="0" y="3391875"/>
            <a:ext cx="5216981" cy="2986821"/>
          </a:xfrm>
          <a:prstGeom prst="rect">
            <a:avLst/>
          </a:prstGeom>
          <a:noFill/>
          <a:ln w="9525">
            <a:noFill/>
            <a:miter lim="800000"/>
            <a:headEnd/>
            <a:tailEnd/>
          </a:ln>
          <a:effectLst/>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36530</TotalTime>
  <Words>1200</Words>
  <Application>Microsoft Office PowerPoint</Application>
  <PresentationFormat>On-screen Show (4:3)</PresentationFormat>
  <Paragraphs>143</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    Support Team Report    </vt:lpstr>
      <vt:lpstr>Changes of personnel</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Marketing matters…</vt:lpstr>
      <vt:lpstr>Slide 17</vt:lpstr>
      <vt:lpstr>Slide 18</vt:lpstr>
      <vt:lpstr>Slide 19</vt:lpstr>
      <vt:lpstr>Slide 20</vt:lpstr>
      <vt:lpstr>Reminder – official contact persons</vt:lpstr>
      <vt:lpstr>Stop press !</vt:lpstr>
      <vt:lpstr>Slide 23</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2017  All rights reserved</dc:description>
  <cp:lastModifiedBy>John M Meredith</cp:lastModifiedBy>
  <cp:revision>1385</cp:revision>
  <dcterms:created xsi:type="dcterms:W3CDTF">2008-08-30T09:32:10Z</dcterms:created>
  <dcterms:modified xsi:type="dcterms:W3CDTF">2018-03-15T14:18:39Z</dcterms:modified>
</cp:coreProperties>
</file>