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477" r:id="rId2"/>
    <p:sldId id="1035" r:id="rId3"/>
    <p:sldId id="1037" r:id="rId4"/>
    <p:sldId id="1039" r:id="rId5"/>
    <p:sldId id="1041" r:id="rId6"/>
    <p:sldId id="1047" r:id="rId7"/>
    <p:sldId id="1045" r:id="rId8"/>
    <p:sldId id="902" r:id="rId9"/>
    <p:sldId id="1046" r:id="rId10"/>
    <p:sldId id="1043" r:id="rId11"/>
    <p:sldId id="918" r:id="rId12"/>
  </p:sldIdLst>
  <p:sldSz cx="9144000" cy="6858000" type="screen4x3"/>
  <p:notesSz cx="6797675" cy="987425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E923A2"/>
    <a:srgbClr val="B1D254"/>
    <a:srgbClr val="C0504D"/>
    <a:srgbClr val="72AF2F"/>
    <a:srgbClr val="72732F"/>
    <a:srgbClr val="16D1F6"/>
    <a:srgbClr val="37F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86410" autoAdjust="0"/>
  </p:normalViewPr>
  <p:slideViewPr>
    <p:cSldViewPr>
      <p:cViewPr varScale="1">
        <p:scale>
          <a:sx n="102" d="100"/>
          <a:sy n="102" d="100"/>
        </p:scale>
        <p:origin x="155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3" d="100"/>
          <a:sy n="83" d="100"/>
        </p:scale>
        <p:origin x="3948"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0640B80-B386-4D4E-9F68-1AB12861F8FF}" type="slidenum">
              <a:rPr lang="en-GB" altLang="en-US"/>
              <a:pPr>
                <a:defRPr/>
              </a:pPr>
              <a:t>‹#›</a:t>
            </a:fld>
            <a:endParaRPr lang="en-GB" altLang="en-US"/>
          </a:p>
        </p:txBody>
      </p:sp>
    </p:spTree>
    <p:extLst>
      <p:ext uri="{BB962C8B-B14F-4D97-AF65-F5344CB8AC3E}">
        <p14:creationId xmlns:p14="http://schemas.microsoft.com/office/powerpoint/2010/main" val="3744020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F82CE59-4785-4CD8-8819-B5C73D069CE4}" type="slidenum">
              <a:rPr lang="en-GB" altLang="en-US"/>
              <a:pPr>
                <a:defRPr/>
              </a:pPr>
              <a:t>‹#›</a:t>
            </a:fld>
            <a:endParaRPr lang="en-GB" altLang="en-US"/>
          </a:p>
        </p:txBody>
      </p:sp>
    </p:spTree>
    <p:extLst>
      <p:ext uri="{BB962C8B-B14F-4D97-AF65-F5344CB8AC3E}">
        <p14:creationId xmlns:p14="http://schemas.microsoft.com/office/powerpoint/2010/main" val="24267480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928688" y="738188"/>
            <a:ext cx="4941887" cy="3706812"/>
          </a:xfrm>
          <a:ln/>
        </p:spPr>
      </p:sp>
      <p:sp>
        <p:nvSpPr>
          <p:cNvPr id="5123" name="Rectangle 3"/>
          <p:cNvSpPr>
            <a:spLocks noGrp="1" noChangeArrowheads="1"/>
          </p:cNvSpPr>
          <p:nvPr>
            <p:ph type="body" idx="1"/>
          </p:nvPr>
        </p:nvSpPr>
        <p:spPr>
          <a:xfrm>
            <a:off x="904875" y="4692650"/>
            <a:ext cx="4987925"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542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2</a:t>
            </a:fld>
            <a:endParaRPr lang="en-GB" altLang="en-US"/>
          </a:p>
        </p:txBody>
      </p:sp>
    </p:spTree>
    <p:extLst>
      <p:ext uri="{BB962C8B-B14F-4D97-AF65-F5344CB8AC3E}">
        <p14:creationId xmlns:p14="http://schemas.microsoft.com/office/powerpoint/2010/main" val="652270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3</a:t>
            </a:fld>
            <a:endParaRPr lang="en-GB" altLang="en-US"/>
          </a:p>
        </p:txBody>
      </p:sp>
    </p:spTree>
    <p:extLst>
      <p:ext uri="{BB962C8B-B14F-4D97-AF65-F5344CB8AC3E}">
        <p14:creationId xmlns:p14="http://schemas.microsoft.com/office/powerpoint/2010/main" val="3939279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4</a:t>
            </a:fld>
            <a:endParaRPr lang="en-GB" altLang="en-US"/>
          </a:p>
        </p:txBody>
      </p:sp>
    </p:spTree>
    <p:extLst>
      <p:ext uri="{BB962C8B-B14F-4D97-AF65-F5344CB8AC3E}">
        <p14:creationId xmlns:p14="http://schemas.microsoft.com/office/powerpoint/2010/main" val="3475029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5</a:t>
            </a:fld>
            <a:endParaRPr lang="en-GB" altLang="en-US"/>
          </a:p>
        </p:txBody>
      </p:sp>
    </p:spTree>
    <p:extLst>
      <p:ext uri="{BB962C8B-B14F-4D97-AF65-F5344CB8AC3E}">
        <p14:creationId xmlns:p14="http://schemas.microsoft.com/office/powerpoint/2010/main" val="529216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200BE11-4BAA-438C-8C42-CDCF7C724025}" type="slidenum">
              <a:rPr lang="en-GB" altLang="en-US" sz="1200" smtClean="0">
                <a:latin typeface="Times New Roman" panose="02020603050405020304" pitchFamily="18" charset="0"/>
              </a:rPr>
              <a:pPr/>
              <a:t>8</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410557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6CD1D6B-43A6-4E3A-ACA8-9D353813E9A6}" type="slidenum">
              <a:rPr lang="en-GB" altLang="en-US" sz="1200">
                <a:latin typeface="Times New Roman" panose="02020603050405020304" pitchFamily="18" charset="0"/>
              </a:rPr>
              <a:pPr eaLnBrk="1" hangingPunct="1"/>
              <a:t>10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26877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11</a:t>
            </a:fld>
            <a:endParaRPr lang="en-GB" altLang="en-US"/>
          </a:p>
        </p:txBody>
      </p:sp>
    </p:spTree>
    <p:extLst>
      <p:ext uri="{BB962C8B-B14F-4D97-AF65-F5344CB8AC3E}">
        <p14:creationId xmlns:p14="http://schemas.microsoft.com/office/powerpoint/2010/main" val="219098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6834188" cy="710952"/>
          </a:xfrm>
        </p:spPr>
        <p:txBody>
          <a:bodyPr/>
          <a:lstStyle>
            <a:lvl1pPr>
              <a:defRPr sz="4000"/>
            </a:lvl1pPr>
          </a:lstStyle>
          <a:p>
            <a:r>
              <a:rPr lang="en-US" dirty="0" smtClean="0"/>
              <a:t>Click to edit Master title style</a:t>
            </a:r>
            <a:endParaRPr lang="en-US" dirty="0"/>
          </a:p>
        </p:txBody>
      </p:sp>
      <p:sp>
        <p:nvSpPr>
          <p:cNvPr id="3" name="Text Placeholder 2"/>
          <p:cNvSpPr>
            <a:spLocks noGrp="1"/>
          </p:cNvSpPr>
          <p:nvPr>
            <p:ph type="subTitle" idx="1"/>
          </p:nvPr>
        </p:nvSpPr>
        <p:spPr>
          <a:xfrm>
            <a:off x="467544" y="3140968"/>
            <a:ext cx="6840760" cy="1752600"/>
          </a:xfrm>
        </p:spPr>
        <p:txBody>
          <a:bodyPr/>
          <a:lstStyle>
            <a:lvl1pPr marL="0" indent="0" algn="l">
              <a:buFontTx/>
              <a:buNone/>
              <a:defRPr sz="1800" smtClean="0"/>
            </a:lvl1pPr>
          </a:lstStyle>
          <a:p>
            <a:r>
              <a:rPr lang="en-US" dirty="0" smtClean="0"/>
              <a:t>Click to edit Master subtitle style</a:t>
            </a:r>
          </a:p>
        </p:txBody>
      </p:sp>
    </p:spTree>
    <p:extLst>
      <p:ext uri="{BB962C8B-B14F-4D97-AF65-F5344CB8AC3E}">
        <p14:creationId xmlns:p14="http://schemas.microsoft.com/office/powerpoint/2010/main" val="31323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er +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79390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er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16982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556792"/>
            <a:ext cx="8291513" cy="475193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770685"/>
            <a:ext cx="6817739" cy="792162"/>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288253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I title (long)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988840"/>
            <a:ext cx="8291513" cy="43198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1268759"/>
            <a:ext cx="6817739" cy="720081"/>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4106029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pic>
        <p:nvPicPr>
          <p:cNvPr id="1028"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8" descr="green.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7200" y="6426200"/>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59151"/>
            <a:ext cx="7178675" cy="276999"/>
          </a:xfrm>
          <a:prstGeom prst="rect">
            <a:avLst/>
          </a:prstGeom>
          <a:noFill/>
          <a:ln>
            <a:noFill/>
          </a:ln>
          <a:extLst/>
        </p:spPr>
        <p:txBody>
          <a:bodyPr anchor="ct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smtClean="0">
                <a:solidFill>
                  <a:schemeClr val="bg1"/>
                </a:solidFill>
              </a:rPr>
              <a:t>© 3GPP 2018 RP-180005</a:t>
            </a:r>
            <a:r>
              <a:rPr lang="en-US" altLang="en-US" sz="1200" b="1" dirty="0" smtClean="0">
                <a:solidFill>
                  <a:schemeClr val="bg1"/>
                </a:solidFill>
              </a:rPr>
              <a:t> - RAN2 Status Report to RAN#79</a:t>
            </a:r>
          </a:p>
        </p:txBody>
      </p:sp>
      <p:sp>
        <p:nvSpPr>
          <p:cNvPr id="1038" name="Slide Number Placeholder 4"/>
          <p:cNvSpPr txBox="1">
            <a:spLocks noGrp="1"/>
          </p:cNvSpPr>
          <p:nvPr/>
        </p:nvSpPr>
        <p:spPr bwMode="auto">
          <a:xfrm>
            <a:off x="8532813" y="6486525"/>
            <a:ext cx="395287" cy="222250"/>
          </a:xfrm>
          <a:prstGeom prst="rect">
            <a:avLst/>
          </a:prstGeom>
          <a:noFill/>
          <a:ln>
            <a:noFill/>
          </a:ln>
          <a:extLst/>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defRPr/>
            </a:pPr>
            <a:fld id="{AA28F4F4-A8B4-4AAE-BABA-D79D9217C2BA}" type="slidenum">
              <a:rPr lang="en-GB" altLang="en-US" sz="1100" smtClean="0">
                <a:solidFill>
                  <a:schemeClr val="bg1"/>
                </a:solidFill>
              </a:rPr>
              <a:pPr algn="ctr" eaLnBrk="1" hangingPunct="1">
                <a:defRPr/>
              </a:pPr>
              <a:t>‹#›</a:t>
            </a:fld>
            <a:endParaRPr lang="en-GB" altLang="en-US"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3300"/>
          </a:solidFill>
          <a:latin typeface="+mj-lt"/>
          <a:ea typeface="+mj-ea"/>
          <a:cs typeface="+mj-cs"/>
        </a:defRPr>
      </a:lvl1pPr>
      <a:lvl2pPr algn="l" rtl="0" eaLnBrk="0" fontAlgn="base" hangingPunct="0">
        <a:spcBef>
          <a:spcPct val="0"/>
        </a:spcBef>
        <a:spcAft>
          <a:spcPct val="0"/>
        </a:spcAft>
        <a:defRPr sz="3200">
          <a:solidFill>
            <a:srgbClr val="FF3300"/>
          </a:solidFill>
          <a:latin typeface="Calibri" pitchFamily="34" charset="0"/>
        </a:defRPr>
      </a:lvl2pPr>
      <a:lvl3pPr algn="l" rtl="0" eaLnBrk="0" fontAlgn="base" hangingPunct="0">
        <a:spcBef>
          <a:spcPct val="0"/>
        </a:spcBef>
        <a:spcAft>
          <a:spcPct val="0"/>
        </a:spcAft>
        <a:defRPr sz="3200">
          <a:solidFill>
            <a:srgbClr val="FF3300"/>
          </a:solidFill>
          <a:latin typeface="Calibri" pitchFamily="34" charset="0"/>
        </a:defRPr>
      </a:lvl3pPr>
      <a:lvl4pPr algn="l" rtl="0" eaLnBrk="0" fontAlgn="base" hangingPunct="0">
        <a:spcBef>
          <a:spcPct val="0"/>
        </a:spcBef>
        <a:spcAft>
          <a:spcPct val="0"/>
        </a:spcAft>
        <a:defRPr sz="3200">
          <a:solidFill>
            <a:srgbClr val="FF3300"/>
          </a:solidFill>
          <a:latin typeface="Calibri" pitchFamily="34" charset="0"/>
        </a:defRPr>
      </a:lvl4pPr>
      <a:lvl5pPr algn="l" rtl="0" eaLnBrk="0" fontAlgn="base" hangingPunct="0">
        <a:spcBef>
          <a:spcPct val="0"/>
        </a:spcBef>
        <a:spcAft>
          <a:spcPct val="0"/>
        </a:spcAft>
        <a:defRPr sz="3200">
          <a:solidFill>
            <a:srgbClr val="FF33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35000"/>
        </a:spcBef>
        <a:spcAft>
          <a:spcPct val="0"/>
        </a:spcAft>
        <a:buSzPct val="70000"/>
        <a:buBlip>
          <a:blip r:embed="rId10"/>
        </a:buBlip>
        <a:defRPr sz="2000">
          <a:solidFill>
            <a:schemeClr val="tx1"/>
          </a:solidFill>
          <a:latin typeface="+mn-lt"/>
          <a:ea typeface="+mn-ea"/>
          <a:cs typeface="+mn-cs"/>
        </a:defRPr>
      </a:lvl1pPr>
      <a:lvl2pPr marL="742950" indent="-285750" algn="l" rtl="0" eaLnBrk="0" fontAlgn="base" hangingPunct="0">
        <a:spcBef>
          <a:spcPct val="10000"/>
        </a:spcBef>
        <a:spcAft>
          <a:spcPct val="0"/>
        </a:spcAft>
        <a:buClr>
          <a:srgbClr val="C00000"/>
        </a:buClr>
        <a:buSzPct val="70000"/>
        <a:buFont typeface="Arial" panose="020B0604020202020204" pitchFamily="34" charset="0"/>
        <a:buChar char="•"/>
        <a:defRPr>
          <a:solidFill>
            <a:schemeClr val="tx1"/>
          </a:solidFill>
          <a:latin typeface="+mn-lt"/>
        </a:defRPr>
      </a:lvl2pPr>
      <a:lvl3pPr marL="1143000" indent="-228600" algn="l" rtl="0" eaLnBrk="0" fontAlgn="base" hangingPunct="0">
        <a:spcBef>
          <a:spcPct val="10000"/>
        </a:spcBef>
        <a:spcAft>
          <a:spcPct val="0"/>
        </a:spcAft>
        <a:buSzPct val="70000"/>
        <a:buFont typeface="Arial" panose="020B0604020202020204" pitchFamily="34" charset="0"/>
        <a:buChar char="•"/>
        <a:defRPr sz="1600">
          <a:solidFill>
            <a:schemeClr val="tx1"/>
          </a:solidFill>
          <a:latin typeface="+mn-lt"/>
        </a:defRPr>
      </a:lvl3pPr>
      <a:lvl4pPr marL="1600200" indent="-228600" algn="l" rtl="0" eaLnBrk="0" fontAlgn="base" hangingPunct="0">
        <a:spcBef>
          <a:spcPct val="5000"/>
        </a:spcBef>
        <a:spcAft>
          <a:spcPct val="0"/>
        </a:spcAft>
        <a:buSzPct val="70000"/>
        <a:buFont typeface="Arial" panose="020B0604020202020204" pitchFamily="34" charset="0"/>
        <a:buChar char="–"/>
        <a:defRPr sz="1600">
          <a:solidFill>
            <a:schemeClr val="tx1"/>
          </a:solidFill>
          <a:latin typeface="+mn-lt"/>
        </a:defRPr>
      </a:lvl4pPr>
      <a:lvl5pPr marL="2057400" indent="-228600" algn="l" rtl="0" eaLnBrk="0" fontAlgn="base" hangingPunct="0">
        <a:spcBef>
          <a:spcPct val="5000"/>
        </a:spcBef>
        <a:spcAft>
          <a:spcPct val="0"/>
        </a:spcAft>
        <a:buSzPct val="70000"/>
        <a:buFont typeface="Arial" panose="020B0604020202020204" pitchFamily="34" charset="0"/>
        <a:buChar char="»"/>
        <a:defRPr sz="14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55576" y="168592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title"/>
          </p:nvPr>
        </p:nvSpPr>
        <p:spPr/>
        <p:txBody>
          <a:bodyPr/>
          <a:lstStyle/>
          <a:p>
            <a:r>
              <a:rPr lang="en-US" altLang="en-US" sz="4000" dirty="0" smtClean="0"/>
              <a:t/>
            </a:r>
            <a:br>
              <a:rPr lang="en-US" altLang="en-US" sz="4000" dirty="0" smtClean="0"/>
            </a:br>
            <a:r>
              <a:rPr lang="en-US" altLang="en-US" sz="4000" dirty="0" smtClean="0"/>
              <a:t/>
            </a:r>
            <a:br>
              <a:rPr lang="en-US" altLang="en-US" sz="4000" dirty="0" smtClean="0"/>
            </a:br>
            <a:endParaRPr lang="en-GB" altLang="en-US" sz="4000" dirty="0" smtClean="0"/>
          </a:p>
        </p:txBody>
      </p:sp>
      <p:sp>
        <p:nvSpPr>
          <p:cNvPr id="12351" name="Text Box 63"/>
          <p:cNvSpPr txBox="1">
            <a:spLocks noChangeArrowheads="1"/>
          </p:cNvSpPr>
          <p:nvPr/>
        </p:nvSpPr>
        <p:spPr bwMode="auto">
          <a:xfrm>
            <a:off x="539552" y="2459038"/>
            <a:ext cx="7704856" cy="1446550"/>
          </a:xfrm>
          <a:prstGeom prst="rect">
            <a:avLst/>
          </a:prstGeom>
          <a:noFill/>
          <a:ln w="9525">
            <a:noFill/>
            <a:miter lim="800000"/>
            <a:headEnd/>
            <a:tailEnd/>
          </a:ln>
          <a:effectLst/>
        </p:spPr>
        <p:txBody>
          <a:bodyPr wrap="square">
            <a:spAutoFit/>
          </a:bodyPr>
          <a:lstStyle/>
          <a:p>
            <a:pPr algn="ctr">
              <a:defRPr/>
            </a:pPr>
            <a:r>
              <a:rPr lang="en-GB" sz="4400" dirty="0">
                <a:solidFill>
                  <a:srgbClr val="FF3300"/>
                </a:solidFill>
                <a:effectLst>
                  <a:outerShdw blurRad="38100" dist="38100" dir="2700000" algn="tl">
                    <a:srgbClr val="C0C0C0"/>
                  </a:outerShdw>
                </a:effectLst>
                <a:latin typeface="Arial" charset="0"/>
                <a:cs typeface="Arial" charset="0"/>
              </a:rPr>
              <a:t>Status Report </a:t>
            </a:r>
            <a:r>
              <a:rPr lang="en-GB" sz="4400" dirty="0" smtClean="0">
                <a:solidFill>
                  <a:srgbClr val="FF3300"/>
                </a:solidFill>
                <a:effectLst>
                  <a:outerShdw blurRad="38100" dist="38100" dir="2700000" algn="tl">
                    <a:srgbClr val="C0C0C0"/>
                  </a:outerShdw>
                </a:effectLst>
                <a:latin typeface="Arial" charset="0"/>
                <a:cs typeface="Arial" charset="0"/>
              </a:rPr>
              <a:t>of RAN </a:t>
            </a:r>
            <a:r>
              <a:rPr lang="en-GB" sz="4400" dirty="0">
                <a:solidFill>
                  <a:srgbClr val="FF3300"/>
                </a:solidFill>
                <a:effectLst>
                  <a:outerShdw blurRad="38100" dist="38100" dir="2700000" algn="tl">
                    <a:srgbClr val="C0C0C0"/>
                  </a:outerShdw>
                </a:effectLst>
                <a:latin typeface="Arial" charset="0"/>
                <a:cs typeface="Arial" charset="0"/>
              </a:rPr>
              <a:t>WG2</a:t>
            </a:r>
            <a:br>
              <a:rPr lang="en-GB" sz="4400" dirty="0">
                <a:solidFill>
                  <a:srgbClr val="FF3300"/>
                </a:solidFill>
                <a:effectLst>
                  <a:outerShdw blurRad="38100" dist="38100" dir="2700000" algn="tl">
                    <a:srgbClr val="C0C0C0"/>
                  </a:outerShdw>
                </a:effectLst>
                <a:latin typeface="Arial" charset="0"/>
                <a:cs typeface="Arial" charset="0"/>
              </a:rPr>
            </a:br>
            <a:r>
              <a:rPr lang="en-GB" sz="4400" dirty="0">
                <a:solidFill>
                  <a:srgbClr val="FF3300"/>
                </a:solidFill>
                <a:effectLst>
                  <a:outerShdw blurRad="38100" dist="38100" dir="2700000" algn="tl">
                    <a:srgbClr val="C0C0C0"/>
                  </a:outerShdw>
                </a:effectLst>
                <a:latin typeface="Arial" charset="0"/>
                <a:cs typeface="Arial" charset="0"/>
              </a:rPr>
              <a:t>to TSG-RAN #</a:t>
            </a:r>
            <a:r>
              <a:rPr lang="en-GB" sz="4400" dirty="0" smtClean="0">
                <a:solidFill>
                  <a:srgbClr val="FF3300"/>
                </a:solidFill>
                <a:effectLst>
                  <a:outerShdw blurRad="38100" dist="38100" dir="2700000" algn="tl">
                    <a:srgbClr val="C0C0C0"/>
                  </a:outerShdw>
                </a:effectLst>
                <a:latin typeface="Arial" charset="0"/>
                <a:cs typeface="Arial" charset="0"/>
              </a:rPr>
              <a:t>79</a:t>
            </a:r>
            <a:endParaRPr lang="en-US" sz="4400" dirty="0">
              <a:solidFill>
                <a:srgbClr val="FF3300"/>
              </a:solidFill>
              <a:effectLst>
                <a:outerShdw blurRad="38100" dist="38100" dir="2700000" algn="tl">
                  <a:srgbClr val="C0C0C0"/>
                </a:outerShdw>
              </a:effectLst>
              <a:latin typeface="Arial" charset="0"/>
              <a:cs typeface="Arial" charset="0"/>
            </a:endParaRPr>
          </a:p>
        </p:txBody>
      </p:sp>
      <p:sp>
        <p:nvSpPr>
          <p:cNvPr id="4101" name="Text Box 65"/>
          <p:cNvSpPr txBox="1">
            <a:spLocks noChangeArrowheads="1"/>
          </p:cNvSpPr>
          <p:nvPr/>
        </p:nvSpPr>
        <p:spPr bwMode="auto">
          <a:xfrm>
            <a:off x="361950" y="288925"/>
            <a:ext cx="58467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spcBef>
                <a:spcPct val="50000"/>
              </a:spcBef>
              <a:buSzTx/>
              <a:buFontTx/>
              <a:buNone/>
            </a:pPr>
            <a:r>
              <a:rPr lang="en-US" altLang="en-US" b="1" i="1" dirty="0">
                <a:latin typeface="Arial" panose="020B0604020202020204" pitchFamily="34" charset="0"/>
                <a:cs typeface="Times New Roman" panose="02020603050405020304" pitchFamily="18" charset="0"/>
              </a:rPr>
              <a:t>3GPP TSG </a:t>
            </a:r>
            <a:r>
              <a:rPr lang="en-US" altLang="en-US" b="1" i="1" dirty="0" smtClean="0">
                <a:latin typeface="Arial" panose="020B0604020202020204" pitchFamily="34" charset="0"/>
                <a:cs typeface="Times New Roman" panose="02020603050405020304" pitchFamily="18" charset="0"/>
              </a:rPr>
              <a:t>RAN#79</a:t>
            </a:r>
            <a:r>
              <a:rPr lang="en-US" altLang="en-US" b="1" i="1" dirty="0">
                <a:latin typeface="Arial" panose="020B0604020202020204" pitchFamily="34" charset="0"/>
                <a:cs typeface="Times New Roman" panose="02020603050405020304" pitchFamily="18" charset="0"/>
              </a:rPr>
              <a:t/>
            </a:r>
            <a:br>
              <a:rPr lang="en-US" altLang="en-US" b="1" i="1" dirty="0">
                <a:latin typeface="Arial" panose="020B0604020202020204" pitchFamily="34" charset="0"/>
                <a:cs typeface="Times New Roman" panose="02020603050405020304" pitchFamily="18" charset="0"/>
              </a:rPr>
            </a:br>
            <a:r>
              <a:rPr lang="en-US" altLang="en-US" b="1" i="1" dirty="0" smtClean="0">
                <a:latin typeface="Arial" panose="020B0604020202020204" pitchFamily="34" charset="0"/>
                <a:cs typeface="Times New Roman" panose="02020603050405020304" pitchFamily="18" charset="0"/>
              </a:rPr>
              <a:t>Chennai, India</a:t>
            </a:r>
            <a:r>
              <a:rPr lang="sv-SE" altLang="en-US" b="1" i="1" dirty="0" smtClean="0">
                <a:latin typeface="Arial" panose="020B0604020202020204" pitchFamily="34" charset="0"/>
                <a:cs typeface="Times New Roman" panose="02020603050405020304" pitchFamily="18" charset="0"/>
              </a:rPr>
              <a:t>, 19th </a:t>
            </a:r>
            <a:r>
              <a:rPr lang="sv-SE" altLang="en-US" b="1" i="1" dirty="0">
                <a:latin typeface="Arial" panose="020B0604020202020204" pitchFamily="34" charset="0"/>
                <a:cs typeface="Times New Roman" panose="02020603050405020304" pitchFamily="18" charset="0"/>
              </a:rPr>
              <a:t>- </a:t>
            </a:r>
            <a:r>
              <a:rPr lang="sv-SE" altLang="en-US" b="1" i="1" dirty="0" smtClean="0">
                <a:latin typeface="Arial" panose="020B0604020202020204" pitchFamily="34" charset="0"/>
                <a:cs typeface="Times New Roman" panose="02020603050405020304" pitchFamily="18" charset="0"/>
              </a:rPr>
              <a:t>22nd March 2018</a:t>
            </a:r>
            <a:r>
              <a:rPr lang="en-US" altLang="en-US" b="1" i="1" dirty="0" smtClean="0">
                <a:latin typeface="Arial" panose="020B0604020202020204" pitchFamily="34" charset="0"/>
                <a:cs typeface="Times New Roman" panose="02020603050405020304" pitchFamily="18" charset="0"/>
              </a:rPr>
              <a:t> </a:t>
            </a:r>
            <a:endParaRPr lang="en-US" altLang="en-US" b="1" i="1" dirty="0">
              <a:latin typeface="Arial" panose="020B0604020202020204" pitchFamily="34" charset="0"/>
              <a:cs typeface="Times New Roman" panose="02020603050405020304" pitchFamily="18" charset="0"/>
            </a:endParaRPr>
          </a:p>
        </p:txBody>
      </p:sp>
      <p:sp>
        <p:nvSpPr>
          <p:cNvPr id="4102" name="TextBox 1"/>
          <p:cNvSpPr txBox="1">
            <a:spLocks noChangeArrowheads="1"/>
          </p:cNvSpPr>
          <p:nvPr/>
        </p:nvSpPr>
        <p:spPr bwMode="auto">
          <a:xfrm>
            <a:off x="2467084" y="4173537"/>
            <a:ext cx="41969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lnSpc>
                <a:spcPct val="120000"/>
              </a:lnSpc>
              <a:spcBef>
                <a:spcPct val="0"/>
              </a:spcBef>
              <a:buSzTx/>
              <a:buFontTx/>
              <a:buNone/>
            </a:pPr>
            <a:r>
              <a:rPr lang="en-GB" altLang="en-US" sz="1600" dirty="0">
                <a:latin typeface="Arial" panose="020B0604020202020204" pitchFamily="34" charset="0"/>
              </a:rPr>
              <a:t>RAN2 Chair: 	Richard </a:t>
            </a:r>
            <a:r>
              <a:rPr lang="en-GB" altLang="en-US" sz="1600" dirty="0" smtClean="0">
                <a:latin typeface="Arial" panose="020B0604020202020204" pitchFamily="34" charset="0"/>
              </a:rPr>
              <a:t>Burbidge (Intel)</a:t>
            </a:r>
            <a:endParaRPr lang="en-GB" altLang="en-US" sz="1600" dirty="0">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en-US" dirty="0" smtClean="0"/>
              <a:t>Rel-15 LTE WI/SI status (RAN2 led)</a:t>
            </a:r>
            <a:br>
              <a:rPr lang="en-GB" altLang="en-US" dirty="0" smtClean="0"/>
            </a:br>
            <a:endParaRPr lang="en-GB" alt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87807107"/>
              </p:ext>
            </p:extLst>
          </p:nvPr>
        </p:nvGraphicFramePr>
        <p:xfrm>
          <a:off x="468313" y="1484313"/>
          <a:ext cx="8229600" cy="4340735"/>
        </p:xfrm>
        <a:graphic>
          <a:graphicData uri="http://schemas.openxmlformats.org/drawingml/2006/table">
            <a:tbl>
              <a:tblPr/>
              <a:tblGrid>
                <a:gridCol w="3394075"/>
                <a:gridCol w="1098550"/>
                <a:gridCol w="1222375"/>
                <a:gridCol w="1281113"/>
                <a:gridCol w="1233487"/>
              </a:tblGrid>
              <a:tr h="6160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cs typeface="Arial" charset="0"/>
                        </a:rPr>
                        <a:t>SI/WI Name</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Status</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Target</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Status report</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cs typeface="Arial" charset="0"/>
                        </a:rPr>
                        <a:t>WID</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2326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1" i="0" u="none" strike="noStrike" cap="none" normalizeH="0" baseline="0" dirty="0" smtClean="0">
                          <a:ln>
                            <a:noFill/>
                          </a:ln>
                          <a:solidFill>
                            <a:srgbClr val="FFFFFF"/>
                          </a:solidFill>
                          <a:effectLst/>
                          <a:latin typeface="Calibri" pitchFamily="34" charset="0"/>
                          <a:cs typeface="Arial" charset="0"/>
                        </a:rPr>
                        <a:t>WI: Signalling reduction to enable light connection for LTE (Huawei)</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79 =&gt; 79%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Rel-16</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RP-180048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RP-171459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423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UE Positioning Accuracy Enhancements for LTE (Nokia)</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40% =&gt; 50%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RP-180186</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RP-172313</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Further video enhancements for LTE (CMCC)</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99% =&gt; 99%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RP-180307</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RP-172726</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5910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Quality of Experience (</a:t>
                      </a:r>
                      <a:r>
                        <a:rPr kumimoji="0" lang="en-GB" sz="1100" b="1" i="0" u="none" strike="noStrike" cap="none" normalizeH="0" baseline="0" dirty="0" err="1" smtClean="0">
                          <a:ln>
                            <a:noFill/>
                          </a:ln>
                          <a:solidFill>
                            <a:srgbClr val="FFFFFF"/>
                          </a:solidFill>
                          <a:effectLst/>
                          <a:latin typeface="Calibri" pitchFamily="34" charset="0"/>
                          <a:ea typeface="Calibri" pitchFamily="34" charset="0"/>
                          <a:cs typeface="Times New Roman" pitchFamily="18" charset="0"/>
                        </a:rPr>
                        <a:t>QoE</a:t>
                      </a: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 Measurement Collection for streaming services in E-UTRAN (China Unicom)</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99% =&gt; 99%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17</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RP-180210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RP-170956</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Enhancing LTE CA Utilization (Nokia)</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40% =&gt; 60%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RP-180044</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RP-170805</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LTE connectivity to 5G-CN (</a:t>
                      </a:r>
                      <a:r>
                        <a:rPr kumimoji="0" lang="en-GB" sz="1100" b="1" i="0" u="none" strike="noStrike" cap="none" normalizeH="0" baseline="0" dirty="0" err="1" smtClean="0">
                          <a:ln>
                            <a:noFill/>
                          </a:ln>
                          <a:solidFill>
                            <a:srgbClr val="FFFFFF"/>
                          </a:solidFill>
                          <a:effectLst/>
                          <a:latin typeface="Calibri" pitchFamily="34" charset="0"/>
                          <a:ea typeface="Calibri" pitchFamily="34" charset="0"/>
                          <a:cs typeface="Times New Roman" pitchFamily="18" charset="0"/>
                        </a:rPr>
                        <a:t>Huawei</a:t>
                      </a: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20% =&gt; 30%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RP-180049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RP-172342</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a:t>
                      </a:r>
                      <a:r>
                        <a:rPr kumimoji="0" lang="it-IT"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UL data compression in LTE (CATT)</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70% =&gt;  99%</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March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cs typeface="Arial" charset="0"/>
                        </a:rPr>
                        <a:t>RP-180230</a:t>
                      </a:r>
                      <a:endPar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RP-172365</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4232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Increased number of E-UTRAN data bearers (Samsung)</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0% =&gt; 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RP-180144</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RP-182835</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4232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Bluetooth/WLAN measurement collection in LTE Minimization of Drive Tests (MDT) (CMCC)</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0% =&gt; 30%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RP-180305</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RP-182820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Enhanced LTE Support for Aerial Vehicles (Ericsson)</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0% =&gt; 15%</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RP-180300</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RP-182826</a:t>
                      </a:r>
                    </a:p>
                  </a:txBody>
                  <a:tcPr marL="87913" marR="87913" marT="43973" marB="4397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bl>
          </a:graphicData>
        </a:graphic>
      </p:graphicFrame>
    </p:spTree>
    <p:extLst>
      <p:ext uri="{BB962C8B-B14F-4D97-AF65-F5344CB8AC3E}">
        <p14:creationId xmlns:p14="http://schemas.microsoft.com/office/powerpoint/2010/main" val="1878736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dirty="0" smtClean="0"/>
              <a:t>Summary and concluding remarks</a:t>
            </a:r>
            <a:br>
              <a:rPr lang="en-GB" altLang="en-US" dirty="0" smtClean="0"/>
            </a:br>
            <a:endParaRPr lang="en-GB" altLang="en-US" dirty="0" smtClean="0"/>
          </a:p>
        </p:txBody>
      </p:sp>
      <p:sp>
        <p:nvSpPr>
          <p:cNvPr id="15363" name="Content Placeholder 2"/>
          <p:cNvSpPr>
            <a:spLocks noGrp="1"/>
          </p:cNvSpPr>
          <p:nvPr>
            <p:ph idx="1"/>
          </p:nvPr>
        </p:nvSpPr>
        <p:spPr/>
        <p:txBody>
          <a:bodyPr/>
          <a:lstStyle/>
          <a:p>
            <a:r>
              <a:rPr lang="en-GB" altLang="en-US" dirty="0" smtClean="0"/>
              <a:t>Extremely busy Q1 2018 and not expected to change for final quarter of release 15.</a:t>
            </a:r>
          </a:p>
          <a:p>
            <a:r>
              <a:rPr lang="en-GB" altLang="en-US" dirty="0" smtClean="0"/>
              <a:t>ASN.1 for EN-DC early drop is ready to freeze.</a:t>
            </a:r>
          </a:p>
          <a:p>
            <a:r>
              <a:rPr lang="en-GB" altLang="en-US" dirty="0" smtClean="0"/>
              <a:t>Zero scope for new Rel-15 LTE WIs to be agreed at RAN#79.</a:t>
            </a:r>
          </a:p>
          <a:p>
            <a:r>
              <a:rPr lang="en-GB" altLang="en-US" dirty="0" smtClean="0"/>
              <a:t>Special thanks to:</a:t>
            </a:r>
          </a:p>
          <a:p>
            <a:pPr lvl="1"/>
            <a:r>
              <a:rPr lang="en-GB" altLang="en-US" dirty="0" smtClean="0"/>
              <a:t>Hu Nan (RAN2 VC) </a:t>
            </a:r>
          </a:p>
          <a:p>
            <a:pPr lvl="1"/>
            <a:r>
              <a:rPr lang="en-GB" altLang="en-US" dirty="0" smtClean="0"/>
              <a:t>Johan Johansson (RAN2 VC)</a:t>
            </a:r>
          </a:p>
          <a:p>
            <a:pPr lvl="1"/>
            <a:r>
              <a:rPr lang="en-GB" altLang="en-US" dirty="0"/>
              <a:t>Diana Pani </a:t>
            </a:r>
            <a:r>
              <a:rPr lang="en-GB" altLang="en-US" dirty="0" smtClean="0"/>
              <a:t>(LTE and NR UP chair)</a:t>
            </a:r>
            <a:endParaRPr lang="en-GB" altLang="en-US" dirty="0"/>
          </a:p>
          <a:p>
            <a:pPr lvl="1"/>
            <a:r>
              <a:rPr lang="en-GB" altLang="en-US" dirty="0" smtClean="0"/>
              <a:t>Nathan Tenny (Rel-15 positioning chair)</a:t>
            </a:r>
          </a:p>
          <a:p>
            <a:pPr lvl="1"/>
            <a:r>
              <a:rPr lang="en-GB" altLang="en-US" dirty="0" smtClean="0"/>
              <a:t>Kyeongin Jeong (Rel-15 V2X chair</a:t>
            </a:r>
          </a:p>
          <a:p>
            <a:pPr lvl="1"/>
            <a:r>
              <a:rPr lang="en-GB" altLang="en-US" dirty="0" smtClean="0"/>
              <a:t>Emre Yavuz (Rel-15 MTC chair)</a:t>
            </a:r>
          </a:p>
          <a:p>
            <a:pPr lvl="1"/>
            <a:r>
              <a:rPr lang="en-GB" altLang="en-US" dirty="0" smtClean="0"/>
              <a:t>Juha Korhonen (MCC support)</a:t>
            </a:r>
          </a:p>
          <a:p>
            <a:pPr lvl="1"/>
            <a:r>
              <a:rPr lang="en-GB" altLang="en-US" dirty="0" smtClean="0"/>
              <a:t>Meeting hosts: European Friends and North American Friends</a:t>
            </a:r>
          </a:p>
          <a:p>
            <a:pPr lvl="1"/>
            <a:r>
              <a:rPr lang="en-GB" altLang="en-US" dirty="0" smtClean="0"/>
              <a:t>Coordinators of the ASN.1 review (named on slide 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EN-DC (option 3) maintenance and ASN.1 freeze </a:t>
            </a:r>
            <a:endParaRPr lang="en-GB" dirty="0"/>
          </a:p>
        </p:txBody>
      </p:sp>
      <p:sp>
        <p:nvSpPr>
          <p:cNvPr id="3" name="Content Placeholder 2"/>
          <p:cNvSpPr>
            <a:spLocks noGrp="1"/>
          </p:cNvSpPr>
          <p:nvPr>
            <p:ph idx="1"/>
          </p:nvPr>
        </p:nvSpPr>
        <p:spPr/>
        <p:txBody>
          <a:bodyPr/>
          <a:lstStyle/>
          <a:p>
            <a:r>
              <a:rPr lang="en-GB" dirty="0" smtClean="0"/>
              <a:t>ASN.1 freeze</a:t>
            </a:r>
          </a:p>
          <a:p>
            <a:pPr lvl="1"/>
            <a:r>
              <a:rPr lang="en-GB" dirty="0" smtClean="0"/>
              <a:t>ASN.1 for EN-DC is ready to freeze</a:t>
            </a:r>
          </a:p>
          <a:p>
            <a:pPr lvl="1"/>
            <a:r>
              <a:rPr lang="en-GB" dirty="0" smtClean="0"/>
              <a:t>Extremely intensive ASN.1 review process undertaken by email, at January ad hoc, and at RAN2#101.</a:t>
            </a:r>
          </a:p>
          <a:p>
            <a:pPr lvl="1"/>
            <a:r>
              <a:rPr lang="en-GB" dirty="0" smtClean="0"/>
              <a:t>The coordinator's of this process deserve special recognition for their efforts:</a:t>
            </a:r>
          </a:p>
          <a:p>
            <a:pPr lvl="2"/>
            <a:r>
              <a:rPr lang="en-GB" dirty="0" smtClean="0"/>
              <a:t>Henning Wiemann, David Lecompte, Nathan Tenny, Riikka Susitaival, Tero Henttonen, Kyeongin Jeong, Hideaki Takahashi, Himke van der Velde, Håkan Palm </a:t>
            </a:r>
          </a:p>
          <a:p>
            <a:r>
              <a:rPr lang="en-GB" dirty="0" smtClean="0"/>
              <a:t>2 CRs too late to be included in the CR packages to plenary and hence are submitted by the </a:t>
            </a:r>
            <a:r>
              <a:rPr lang="en-GB" dirty="0" smtClean="0"/>
              <a:t>rapporteur companies.</a:t>
            </a:r>
            <a:endParaRPr lang="en-GB" dirty="0" smtClean="0"/>
          </a:p>
          <a:p>
            <a:pPr lvl="1"/>
            <a:r>
              <a:rPr lang="en-GB" dirty="0" smtClean="0"/>
              <a:t>CR to 38.331 (RP-180479) submitted by Ericsson. Expected to be agreed via RAN2 reflector on Tuesday morning of plenary week and then submitted to RAN.</a:t>
            </a:r>
          </a:p>
          <a:p>
            <a:pPr lvl="1"/>
            <a:r>
              <a:rPr lang="en-GB" dirty="0" smtClean="0"/>
              <a:t>CR to 36.331 (RP-180491) submitted by Samsung. Agreed via RAN2 reflector.</a:t>
            </a:r>
          </a:p>
          <a:p>
            <a:r>
              <a:rPr lang="en-GB" dirty="0" smtClean="0"/>
              <a:t>High level of corrections expected again during Q2 2018</a:t>
            </a:r>
          </a:p>
          <a:p>
            <a:pPr lvl="1"/>
            <a:r>
              <a:rPr lang="en-GB" dirty="0" smtClean="0"/>
              <a:t>UE capabilities already identified as an area where corrections are likely.</a:t>
            </a:r>
          </a:p>
        </p:txBody>
      </p:sp>
    </p:spTree>
    <p:extLst>
      <p:ext uri="{BB962C8B-B14F-4D97-AF65-F5344CB8AC3E}">
        <p14:creationId xmlns:p14="http://schemas.microsoft.com/office/powerpoint/2010/main" val="912206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Standalone</a:t>
            </a:r>
            <a:endParaRPr lang="en-GB" dirty="0" smtClean="0"/>
          </a:p>
        </p:txBody>
      </p:sp>
      <p:sp>
        <p:nvSpPr>
          <p:cNvPr id="3" name="Content Placeholder 2"/>
          <p:cNvSpPr>
            <a:spLocks noGrp="1"/>
          </p:cNvSpPr>
          <p:nvPr>
            <p:ph idx="1"/>
          </p:nvPr>
        </p:nvSpPr>
        <p:spPr/>
        <p:txBody>
          <a:bodyPr/>
          <a:lstStyle/>
          <a:p>
            <a:pPr lvl="0"/>
            <a:r>
              <a:rPr lang="en-GB" smtClean="0"/>
              <a:t>Good progress made at RAN2#101 in many areas of standalone</a:t>
            </a:r>
          </a:p>
          <a:p>
            <a:pPr lvl="1"/>
            <a:r>
              <a:rPr lang="en-GB" smtClean="0"/>
              <a:t>Option 2 on track to be completed on schedule. Expected to consume the majority of meeting time in Q2 2018 to reach completion.</a:t>
            </a:r>
          </a:p>
          <a:p>
            <a:pPr lvl="1"/>
            <a:r>
              <a:rPr lang="en-GB" smtClean="0"/>
              <a:t>TS 38.305 v1.0.0 (Stage 2 for UE positioning) provided to RAN for information</a:t>
            </a:r>
          </a:p>
          <a:p>
            <a:pPr lvl="1"/>
            <a:r>
              <a:rPr lang="en-GB" smtClean="0"/>
              <a:t>TS 38.304 v1.0.0 (UE procedures in Idle mode and RRC Inactive state) provided to RAN for information</a:t>
            </a:r>
          </a:p>
          <a:p>
            <a:pPr lvl="1"/>
            <a:endParaRPr lang="en-GB" smtClean="0"/>
          </a:p>
          <a:p>
            <a:r>
              <a:rPr lang="en-GB" smtClean="0"/>
              <a:t>Voice over NR</a:t>
            </a:r>
          </a:p>
          <a:p>
            <a:pPr lvl="1"/>
            <a:r>
              <a:rPr lang="en-GB" smtClean="0"/>
              <a:t>RAN2 took agreement to support 2 features related to voice over NR</a:t>
            </a:r>
          </a:p>
          <a:p>
            <a:pPr lvl="2"/>
            <a:r>
              <a:rPr lang="en-GB" smtClean="0"/>
              <a:t>MAC CE based rate adaption and UE reporting of air interface delay budget </a:t>
            </a:r>
          </a:p>
          <a:p>
            <a:pPr lvl="2"/>
            <a:r>
              <a:rPr lang="en-GB" smtClean="0"/>
              <a:t>But to be discussed with lower priority than essential functionality for SA</a:t>
            </a:r>
          </a:p>
          <a:p>
            <a:pPr lvl="1"/>
            <a:r>
              <a:rPr lang="en-GB" smtClean="0"/>
              <a:t>This approach is to be confirmed by RAN</a:t>
            </a:r>
          </a:p>
          <a:p>
            <a:pPr lvl="1"/>
            <a:endParaRPr lang="en-GB" smtClean="0"/>
          </a:p>
          <a:p>
            <a:r>
              <a:rPr lang="en-GB" smtClean="0"/>
              <a:t>IAB Study</a:t>
            </a:r>
          </a:p>
          <a:p>
            <a:pPr lvl="1"/>
            <a:r>
              <a:rPr lang="en-GB" smtClean="0"/>
              <a:t>Initial discussions (0.5 TU) on the IAB study item started in the ad hoc.</a:t>
            </a:r>
          </a:p>
          <a:p>
            <a:endParaRPr lang="en-GB" smtClean="0"/>
          </a:p>
          <a:p>
            <a:endParaRPr lang="en-GB" dirty="0" smtClean="0"/>
          </a:p>
        </p:txBody>
      </p:sp>
    </p:spTree>
    <p:extLst>
      <p:ext uri="{BB962C8B-B14F-4D97-AF65-F5344CB8AC3E}">
        <p14:creationId xmlns:p14="http://schemas.microsoft.com/office/powerpoint/2010/main" val="3581865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LTE: Pre Rel-15</a:t>
            </a:r>
            <a:endParaRPr lang="en-GB" dirty="0"/>
          </a:p>
        </p:txBody>
      </p:sp>
      <p:sp>
        <p:nvSpPr>
          <p:cNvPr id="3" name="Content Placeholder 2"/>
          <p:cNvSpPr>
            <a:spLocks noGrp="1"/>
          </p:cNvSpPr>
          <p:nvPr>
            <p:ph idx="1"/>
          </p:nvPr>
        </p:nvSpPr>
        <p:spPr/>
        <p:txBody>
          <a:bodyPr/>
          <a:lstStyle/>
          <a:p>
            <a:r>
              <a:rPr lang="en-GB" dirty="0" smtClean="0"/>
              <a:t>Introduction of DL category for 1.4Gbps</a:t>
            </a:r>
          </a:p>
          <a:p>
            <a:pPr lvl="1"/>
            <a:r>
              <a:rPr lang="en-GB" dirty="0" smtClean="0"/>
              <a:t>CRs to 36.331 and 36.306 were technically endorsed and are provided to RAN for final decision, as per agreement from RAN#78 (TEI14 work item code) (RP-180448)</a:t>
            </a:r>
          </a:p>
          <a:p>
            <a:pPr lvl="1"/>
            <a:endParaRPr lang="en-GB" dirty="0" smtClean="0"/>
          </a:p>
          <a:p>
            <a:r>
              <a:rPr lang="en-GB" dirty="0" smtClean="0"/>
              <a:t>NB-IoT</a:t>
            </a:r>
          </a:p>
          <a:p>
            <a:pPr lvl="1"/>
            <a:r>
              <a:rPr lang="en-GB" dirty="0" smtClean="0"/>
              <a:t>Rel-14 CRs on "early contention resolution" could not be concluded by email discussion and were postponed to the next RAN2 meeting. As consequence a linked RAN1 CR to 36.213 should also be postponed  (RP-180494). </a:t>
            </a:r>
          </a:p>
          <a:p>
            <a:pPr lvl="1"/>
            <a:endParaRPr lang="en-GB" dirty="0" smtClean="0"/>
          </a:p>
        </p:txBody>
      </p:sp>
    </p:spTree>
    <p:extLst>
      <p:ext uri="{BB962C8B-B14F-4D97-AF65-F5344CB8AC3E}">
        <p14:creationId xmlns:p14="http://schemas.microsoft.com/office/powerpoint/2010/main" val="1473689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 Rel-15 WIs</a:t>
            </a:r>
            <a:endParaRPr lang="en-GB" dirty="0"/>
          </a:p>
        </p:txBody>
      </p:sp>
      <p:sp>
        <p:nvSpPr>
          <p:cNvPr id="3" name="Content Placeholder 2"/>
          <p:cNvSpPr>
            <a:spLocks noGrp="1"/>
          </p:cNvSpPr>
          <p:nvPr>
            <p:ph idx="1"/>
          </p:nvPr>
        </p:nvSpPr>
        <p:spPr/>
        <p:txBody>
          <a:bodyPr/>
          <a:lstStyle/>
          <a:p>
            <a:pPr lvl="0"/>
            <a:r>
              <a:rPr lang="en-GB" sz="2000" dirty="0" smtClean="0">
                <a:solidFill>
                  <a:schemeClr val="tx1"/>
                </a:solidFill>
                <a:effectLst/>
                <a:latin typeface="+mn-lt"/>
                <a:ea typeface="+mn-ea"/>
                <a:cs typeface="+mn-cs"/>
              </a:rPr>
              <a:t>For all these WIs</a:t>
            </a:r>
            <a:r>
              <a:rPr lang="en-GB" sz="2000" baseline="0" dirty="0" smtClean="0">
                <a:solidFill>
                  <a:schemeClr val="tx1"/>
                </a:solidFill>
                <a:effectLst/>
                <a:latin typeface="+mn-lt"/>
                <a:ea typeface="+mn-ea"/>
                <a:cs typeface="+mn-cs"/>
              </a:rPr>
              <a:t> the RAN2 CRs were endorsed but are not provided to RAN#79 for approval as per RAN#78 agreements on handling the early ASN.1 freeze (endorsed in RP-172755)</a:t>
            </a:r>
          </a:p>
          <a:p>
            <a:pPr lvl="0"/>
            <a:r>
              <a:rPr lang="en-GB" sz="2000" dirty="0" smtClean="0">
                <a:solidFill>
                  <a:schemeClr val="tx1"/>
                </a:solidFill>
                <a:effectLst/>
                <a:latin typeface="+mn-lt"/>
                <a:ea typeface="+mn-ea"/>
                <a:cs typeface="+mn-cs"/>
              </a:rPr>
              <a:t>UL data compression in LTE (LTE_UDC)</a:t>
            </a:r>
          </a:p>
          <a:p>
            <a:pPr lvl="1"/>
            <a:r>
              <a:rPr lang="en-GB" dirty="0" smtClean="0"/>
              <a:t>Running CRs to 36.300, 36.323, 36.331, 36.306 to introduce</a:t>
            </a:r>
            <a:r>
              <a:rPr lang="en-GB" baseline="0" dirty="0" smtClean="0"/>
              <a:t> UDC were endorsed.</a:t>
            </a:r>
          </a:p>
          <a:p>
            <a:pPr lvl="1"/>
            <a:r>
              <a:rPr lang="en-GB" baseline="0" dirty="0" smtClean="0"/>
              <a:t>WI can be considered 99% complete from RAN2 point of view</a:t>
            </a:r>
          </a:p>
          <a:p>
            <a:pPr rtl="0" eaLnBrk="0" fontAlgn="base" hangingPunct="0"/>
            <a:r>
              <a:rPr lang="en-GB" sz="2000" dirty="0" smtClean="0">
                <a:solidFill>
                  <a:schemeClr val="tx1"/>
                </a:solidFill>
                <a:effectLst/>
                <a:latin typeface="+mn-lt"/>
                <a:ea typeface="+mn-ea"/>
                <a:cs typeface="+mn-cs"/>
              </a:rPr>
              <a:t>Further enhancements to CoMP for LTE (</a:t>
            </a:r>
            <a:r>
              <a:rPr lang="en-GB" sz="2000" dirty="0" err="1" smtClean="0">
                <a:solidFill>
                  <a:schemeClr val="tx1"/>
                </a:solidFill>
                <a:effectLst/>
                <a:latin typeface="+mn-lt"/>
                <a:ea typeface="+mn-ea"/>
                <a:cs typeface="+mn-cs"/>
              </a:rPr>
              <a:t>feCOMP_LTE</a:t>
            </a:r>
            <a:r>
              <a:rPr lang="en-GB" sz="2000" dirty="0" smtClean="0">
                <a:solidFill>
                  <a:schemeClr val="tx1"/>
                </a:solidFill>
                <a:effectLst/>
                <a:latin typeface="+mn-lt"/>
                <a:ea typeface="+mn-ea"/>
                <a:cs typeface="+mn-cs"/>
              </a:rPr>
              <a:t>)</a:t>
            </a:r>
          </a:p>
          <a:p>
            <a:pPr lvl="1" rtl="0" eaLnBrk="0" fontAlgn="base" hangingPunct="0"/>
            <a:r>
              <a:rPr lang="en-GB" sz="1600" dirty="0" smtClean="0">
                <a:solidFill>
                  <a:schemeClr val="tx1"/>
                </a:solidFill>
                <a:effectLst/>
                <a:latin typeface="+mn-lt"/>
                <a:ea typeface="+mn-ea"/>
                <a:cs typeface="+mn-cs"/>
              </a:rPr>
              <a:t>Running CR to 36.331 to introduce</a:t>
            </a:r>
            <a:r>
              <a:rPr lang="en-GB" sz="1600" baseline="0" dirty="0" smtClean="0">
                <a:solidFill>
                  <a:schemeClr val="tx1"/>
                </a:solidFill>
                <a:effectLst/>
                <a:latin typeface="+mn-lt"/>
                <a:ea typeface="+mn-ea"/>
                <a:cs typeface="+mn-cs"/>
              </a:rPr>
              <a:t> </a:t>
            </a:r>
            <a:r>
              <a:rPr lang="en-GB" sz="1600" baseline="0" dirty="0" err="1" smtClean="0">
                <a:solidFill>
                  <a:schemeClr val="tx1"/>
                </a:solidFill>
                <a:effectLst/>
                <a:latin typeface="+mn-lt"/>
                <a:ea typeface="+mn-ea"/>
                <a:cs typeface="+mn-cs"/>
              </a:rPr>
              <a:t>feCOMP</a:t>
            </a:r>
            <a:r>
              <a:rPr lang="en-GB" sz="1600" baseline="0" dirty="0" smtClean="0">
                <a:solidFill>
                  <a:schemeClr val="tx1"/>
                </a:solidFill>
                <a:effectLst/>
                <a:latin typeface="+mn-lt"/>
                <a:ea typeface="+mn-ea"/>
                <a:cs typeface="+mn-cs"/>
              </a:rPr>
              <a:t> was endorsed</a:t>
            </a:r>
          </a:p>
          <a:p>
            <a:pPr lvl="1" rtl="0" eaLnBrk="0" fontAlgn="base" hangingPunct="0"/>
            <a:r>
              <a:rPr lang="en-GB" sz="1800" baseline="0" dirty="0" smtClean="0">
                <a:solidFill>
                  <a:schemeClr val="tx1"/>
                </a:solidFill>
                <a:effectLst/>
                <a:latin typeface="+mn-lt"/>
                <a:ea typeface="+mn-ea"/>
                <a:cs typeface="+mn-cs"/>
              </a:rPr>
              <a:t>WI can be considered 99% complete from RAN2 point of view</a:t>
            </a:r>
            <a:endParaRPr lang="en-GB" dirty="0" smtClean="0">
              <a:effectLst/>
            </a:endParaRPr>
          </a:p>
          <a:p>
            <a:r>
              <a:rPr lang="en-GB" sz="2000" dirty="0" smtClean="0">
                <a:solidFill>
                  <a:schemeClr val="tx1"/>
                </a:solidFill>
                <a:effectLst/>
                <a:latin typeface="+mn-lt"/>
                <a:ea typeface="+mn-ea"/>
                <a:cs typeface="+mn-cs"/>
              </a:rPr>
              <a:t>High capacity stationary wireless and 1024 QAM</a:t>
            </a:r>
            <a:r>
              <a:rPr lang="en-GB" sz="2000" baseline="0" dirty="0" smtClean="0">
                <a:solidFill>
                  <a:schemeClr val="tx1"/>
                </a:solidFill>
                <a:effectLst/>
                <a:latin typeface="+mn-lt"/>
                <a:ea typeface="+mn-ea"/>
                <a:cs typeface="+mn-cs"/>
              </a:rPr>
              <a:t> (</a:t>
            </a:r>
            <a:r>
              <a:rPr lang="en-GB" sz="2000" dirty="0" smtClean="0">
                <a:solidFill>
                  <a:schemeClr val="tx1"/>
                </a:solidFill>
                <a:effectLst/>
                <a:latin typeface="+mn-lt"/>
                <a:ea typeface="+mn-ea"/>
                <a:cs typeface="+mn-cs"/>
              </a:rPr>
              <a:t>LTE_1024QAM_DL)</a:t>
            </a:r>
          </a:p>
          <a:p>
            <a:pPr lvl="1" rtl="0" eaLnBrk="0" fontAlgn="base" hangingPunct="0"/>
            <a:r>
              <a:rPr lang="en-GB" sz="1800" dirty="0" smtClean="0">
                <a:solidFill>
                  <a:schemeClr val="tx1"/>
                </a:solidFill>
                <a:effectLst/>
                <a:latin typeface="+mn-lt"/>
                <a:ea typeface="+mn-ea"/>
                <a:cs typeface="+mn-cs"/>
              </a:rPr>
              <a:t>CRs to 36.331, 36.306 to introduce 1024</a:t>
            </a:r>
            <a:r>
              <a:rPr lang="en-GB" sz="1800" baseline="0" dirty="0" smtClean="0">
                <a:solidFill>
                  <a:schemeClr val="tx1"/>
                </a:solidFill>
                <a:effectLst/>
                <a:latin typeface="+mn-lt"/>
                <a:ea typeface="+mn-ea"/>
                <a:cs typeface="+mn-cs"/>
              </a:rPr>
              <a:t> QAM were endorsed</a:t>
            </a:r>
            <a:endParaRPr lang="en-GB" dirty="0" smtClean="0">
              <a:effectLst/>
            </a:endParaRPr>
          </a:p>
          <a:p>
            <a:pPr lvl="1" rtl="0" eaLnBrk="0" fontAlgn="base" hangingPunct="0"/>
            <a:r>
              <a:rPr lang="en-GB" sz="1800" baseline="0" dirty="0" smtClean="0">
                <a:solidFill>
                  <a:schemeClr val="tx1"/>
                </a:solidFill>
                <a:effectLst/>
                <a:latin typeface="+mn-lt"/>
                <a:ea typeface="+mn-ea"/>
                <a:cs typeface="+mn-cs"/>
              </a:rPr>
              <a:t>WI can be considered 99% complete from RAN2 point of view</a:t>
            </a:r>
            <a:endParaRPr lang="en-GB" dirty="0" smtClean="0"/>
          </a:p>
        </p:txBody>
      </p:sp>
    </p:spTree>
    <p:extLst>
      <p:ext uri="{BB962C8B-B14F-4D97-AF65-F5344CB8AC3E}">
        <p14:creationId xmlns:p14="http://schemas.microsoft.com/office/powerpoint/2010/main" val="3705823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 Rel-15 WIs	 </a:t>
            </a:r>
            <a:endParaRPr lang="en-GB" dirty="0"/>
          </a:p>
        </p:txBody>
      </p:sp>
      <p:sp>
        <p:nvSpPr>
          <p:cNvPr id="3" name="Content Placeholder 2"/>
          <p:cNvSpPr>
            <a:spLocks noGrp="1"/>
          </p:cNvSpPr>
          <p:nvPr>
            <p:ph idx="1"/>
          </p:nvPr>
        </p:nvSpPr>
        <p:spPr/>
        <p:txBody>
          <a:bodyPr/>
          <a:lstStyle/>
          <a:p>
            <a:r>
              <a:rPr lang="en-GB" dirty="0"/>
              <a:t>Positioning Accuracy </a:t>
            </a:r>
            <a:r>
              <a:rPr lang="en-GB" dirty="0" smtClean="0"/>
              <a:t>Enhancements</a:t>
            </a:r>
          </a:p>
          <a:p>
            <a:pPr lvl="1"/>
            <a:r>
              <a:rPr lang="en-GB" dirty="0" smtClean="0"/>
              <a:t>May have difficulty to complete all objectives by June 2018 given current TU allocation.</a:t>
            </a:r>
            <a:endParaRPr lang="en-GB" dirty="0"/>
          </a:p>
        </p:txBody>
      </p:sp>
    </p:spTree>
    <p:extLst>
      <p:ext uri="{BB962C8B-B14F-4D97-AF65-F5344CB8AC3E}">
        <p14:creationId xmlns:p14="http://schemas.microsoft.com/office/powerpoint/2010/main" val="1943450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General</a:t>
            </a:r>
            <a:endParaRPr lang="en-GB" dirty="0"/>
          </a:p>
        </p:txBody>
      </p:sp>
      <p:sp>
        <p:nvSpPr>
          <p:cNvPr id="3" name="Content Placeholder 2"/>
          <p:cNvSpPr>
            <a:spLocks noGrp="1"/>
          </p:cNvSpPr>
          <p:nvPr>
            <p:ph idx="1"/>
          </p:nvPr>
        </p:nvSpPr>
        <p:spPr/>
        <p:txBody>
          <a:bodyPr/>
          <a:lstStyle/>
          <a:p>
            <a:r>
              <a:rPr lang="en-GB" smtClean="0"/>
              <a:t>General guidance from RAN is requested on the weight that RAN2 should give to requirements that come from external bodies.</a:t>
            </a:r>
          </a:p>
          <a:p>
            <a:pPr lvl="1"/>
            <a:r>
              <a:rPr lang="en-GB" smtClean="0"/>
              <a:t>Background for this question comes from the discussion of RAN2 specification impacting proposals that were aimed at addressing GSMA requirements on 5G indicator.</a:t>
            </a:r>
          </a:p>
          <a:p>
            <a:pPr lvl="1"/>
            <a:r>
              <a:rPr lang="en-GB" smtClean="0"/>
              <a:t>Chair recommendation: RAN2 works to address 3GPP agreed requirements. Everything else is discussed based on usual 3GPP process, with no special weight given to requirements from external bodies (companies supporting those requirements can bring them to the appropriate 3GPP group - e.g. RAN, SA, SA1, etc).</a:t>
            </a:r>
          </a:p>
          <a:p>
            <a:endParaRPr lang="en-GB" dirty="0"/>
          </a:p>
        </p:txBody>
      </p:sp>
    </p:spTree>
    <p:extLst>
      <p:ext uri="{BB962C8B-B14F-4D97-AF65-F5344CB8AC3E}">
        <p14:creationId xmlns:p14="http://schemas.microsoft.com/office/powerpoint/2010/main" val="547355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en-US" dirty="0" smtClean="0"/>
              <a:t>LTE Capacity for Rel-15</a:t>
            </a:r>
          </a:p>
        </p:txBody>
      </p:sp>
      <p:sp>
        <p:nvSpPr>
          <p:cNvPr id="11267" name="Content Placeholder 2"/>
          <p:cNvSpPr>
            <a:spLocks noGrp="1"/>
          </p:cNvSpPr>
          <p:nvPr>
            <p:ph idx="1"/>
          </p:nvPr>
        </p:nvSpPr>
        <p:spPr>
          <a:xfrm>
            <a:off x="490165" y="3861048"/>
            <a:ext cx="8229600" cy="2393405"/>
          </a:xfrm>
        </p:spPr>
        <p:txBody>
          <a:bodyPr/>
          <a:lstStyle/>
          <a:p>
            <a:r>
              <a:rPr lang="en-GB" altLang="en-US" sz="1800" dirty="0" smtClean="0"/>
              <a:t>Legacy, TEI15, Rel-15 open WIs, Spare capacity figures are all taken from the RAN#75 approved time budget (RP-172830)</a:t>
            </a:r>
          </a:p>
          <a:p>
            <a:r>
              <a:rPr lang="en-GB" altLang="en-US" sz="1800" dirty="0" smtClean="0"/>
              <a:t>0.5 TUs spare at RAN2#102. </a:t>
            </a:r>
          </a:p>
          <a:p>
            <a:pPr lvl="1"/>
            <a:r>
              <a:rPr lang="en-GB" altLang="en-US" sz="1600" dirty="0" smtClean="0"/>
              <a:t>Not sufficient for any new WI. </a:t>
            </a:r>
          </a:p>
          <a:p>
            <a:pPr lvl="1"/>
            <a:r>
              <a:rPr lang="en-GB" altLang="en-US" sz="1600" dirty="0" smtClean="0"/>
              <a:t>Proposal not to assign this time to any specific WI but to leave to the chair use as appropriately at the meeting.</a:t>
            </a:r>
            <a:endParaRPr lang="en-GB" altLang="en-US" sz="1600" dirty="0"/>
          </a:p>
          <a:p>
            <a:r>
              <a:rPr lang="en-GB" altLang="en-US" sz="1800" dirty="0" smtClean="0"/>
              <a:t>It remains critical to keep to LTE time budget during Rel-15. Very limited flexibility during RAN2 meeting week. </a:t>
            </a:r>
          </a:p>
        </p:txBody>
      </p:sp>
      <p:graphicFrame>
        <p:nvGraphicFramePr>
          <p:cNvPr id="11268" name="Object 5"/>
          <p:cNvGraphicFramePr>
            <a:graphicFrameLocks noChangeAspect="1"/>
          </p:cNvGraphicFramePr>
          <p:nvPr>
            <p:extLst>
              <p:ext uri="{D42A27DB-BD31-4B8C-83A1-F6EECF244321}">
                <p14:modId xmlns:p14="http://schemas.microsoft.com/office/powerpoint/2010/main" val="2715307180"/>
              </p:ext>
            </p:extLst>
          </p:nvPr>
        </p:nvGraphicFramePr>
        <p:xfrm>
          <a:off x="1835696" y="1421995"/>
          <a:ext cx="5681034" cy="2016399"/>
        </p:xfrm>
        <a:graphic>
          <a:graphicData uri="http://schemas.openxmlformats.org/presentationml/2006/ole">
            <mc:AlternateContent xmlns:mc="http://schemas.openxmlformats.org/markup-compatibility/2006">
              <mc:Choice xmlns:v="urn:schemas-microsoft-com:vml" Requires="v">
                <p:oleObj spid="_x0000_s11376" name="Worksheet" r:id="rId5" imgW="3286065" imgH="1162007" progId="Excel.Sheet.12">
                  <p:embed/>
                </p:oleObj>
              </mc:Choice>
              <mc:Fallback>
                <p:oleObj name="Worksheet" r:id="rId5" imgW="3286065" imgH="1162007" progId="Excel.Sheet.12">
                  <p:embed/>
                  <p:pic>
                    <p:nvPicPr>
                      <p:cNvPr id="0" name="Object 5"/>
                      <p:cNvPicPr>
                        <a:picLocks noChangeAspect="1" noChangeArrowheads="1"/>
                      </p:cNvPicPr>
                      <p:nvPr/>
                    </p:nvPicPr>
                    <p:blipFill>
                      <a:blip r:embed="rId6"/>
                      <a:srcRect/>
                      <a:stretch>
                        <a:fillRect/>
                      </a:stretch>
                    </p:blipFill>
                    <p:spPr bwMode="auto">
                      <a:xfrm>
                        <a:off x="1835696" y="1421995"/>
                        <a:ext cx="5681034" cy="2016399"/>
                      </a:xfrm>
                      <a:prstGeom prst="rect">
                        <a:avLst/>
                      </a:prstGeom>
                      <a:noFill/>
                      <a:ln>
                        <a:noFill/>
                      </a:ln>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and LTE capacity for Rel-16</a:t>
            </a:r>
            <a:endParaRPr lang="en-GB" dirty="0"/>
          </a:p>
        </p:txBody>
      </p:sp>
      <p:sp>
        <p:nvSpPr>
          <p:cNvPr id="3" name="Content Placeholder 2"/>
          <p:cNvSpPr>
            <a:spLocks noGrp="1"/>
          </p:cNvSpPr>
          <p:nvPr>
            <p:ph idx="1"/>
          </p:nvPr>
        </p:nvSpPr>
        <p:spPr/>
        <p:txBody>
          <a:bodyPr/>
          <a:lstStyle/>
          <a:p>
            <a:r>
              <a:rPr lang="en-GB" dirty="0" smtClean="0"/>
              <a:t>Need to conclude at RAN#80 (June 18) on the total RAN2 capacity for Rel-16, for both LTE and NR.</a:t>
            </a:r>
          </a:p>
          <a:p>
            <a:pPr lvl="1"/>
            <a:r>
              <a:rPr lang="en-GB" altLang="en-US" dirty="0" smtClean="0"/>
              <a:t>Total RAN2 capacity includes time for legacy corrections, TEI, etc - it is not all available for new WI/SIs.</a:t>
            </a:r>
          </a:p>
          <a:p>
            <a:r>
              <a:rPr lang="en-GB" dirty="0" smtClean="0"/>
              <a:t>Initial proposal from the chair (can be discussed offline this week):</a:t>
            </a:r>
          </a:p>
          <a:p>
            <a:pPr lvl="1"/>
            <a:r>
              <a:rPr lang="en-GB" altLang="en-US" dirty="0" smtClean="0"/>
              <a:t>Total RAN2 NR capacity = 23 TU per meeting </a:t>
            </a:r>
          </a:p>
          <a:p>
            <a:pPr lvl="2"/>
            <a:r>
              <a:rPr lang="en-GB" altLang="en-US" dirty="0" smtClean="0"/>
              <a:t>Corresponds to 1 NR meeting session from Monday morning (coffee break) until Thursday evening (15 TU), plus 2 day parallel NR WIs</a:t>
            </a:r>
          </a:p>
          <a:p>
            <a:pPr lvl="2"/>
            <a:r>
              <a:rPr lang="en-GB" altLang="en-US" dirty="0" smtClean="0"/>
              <a:t>All time to be budgeted - no 'hidden' TUs in NR user plane session</a:t>
            </a:r>
          </a:p>
          <a:p>
            <a:pPr lvl="2"/>
            <a:r>
              <a:rPr lang="en-GB" altLang="en-US" dirty="0" smtClean="0"/>
              <a:t>No TUs allocated to the July ad hoc - this should be dedicated to ASN.1 review, corrections, completion of any outstanding objectives, progressing SIs, etc and to be flexibly scheduled by the chair.</a:t>
            </a:r>
          </a:p>
          <a:p>
            <a:pPr lvl="1"/>
            <a:r>
              <a:rPr lang="en-GB" altLang="en-US" dirty="0" smtClean="0"/>
              <a:t>Total RAN2 LTE capacity = 15 TU per meeting (reduced by 4 TU compared to Rel-13, 14, 15)</a:t>
            </a:r>
          </a:p>
          <a:p>
            <a:pPr lvl="2"/>
            <a:r>
              <a:rPr lang="en-GB" altLang="en-US" dirty="0" smtClean="0"/>
              <a:t>Corresponds to 1 LTE meeting stream from Monday morning (coffee break) until Thursday evening (15 TU) - no need for parallel LTE WIs</a:t>
            </a:r>
            <a:endParaRPr lang="en-GB" dirty="0" smtClean="0"/>
          </a:p>
          <a:p>
            <a:pPr lvl="1"/>
            <a:endParaRPr lang="en-GB" dirty="0"/>
          </a:p>
        </p:txBody>
      </p:sp>
    </p:spTree>
    <p:extLst>
      <p:ext uri="{BB962C8B-B14F-4D97-AF65-F5344CB8AC3E}">
        <p14:creationId xmlns:p14="http://schemas.microsoft.com/office/powerpoint/2010/main" val="3768611934"/>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111586</TotalTime>
  <Words>1282</Words>
  <Application>Microsoft Office PowerPoint</Application>
  <PresentationFormat>On-screen Show (4:3)</PresentationFormat>
  <Paragraphs>146</Paragraphs>
  <Slides>11</Slides>
  <Notes>8</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6" baseType="lpstr">
      <vt:lpstr>Arial</vt:lpstr>
      <vt:lpstr>Calibri</vt:lpstr>
      <vt:lpstr>Times New Roman</vt:lpstr>
      <vt:lpstr>3gpp</vt:lpstr>
      <vt:lpstr>Worksheet</vt:lpstr>
      <vt:lpstr>  </vt:lpstr>
      <vt:lpstr>NR: EN-DC (option 3) maintenance and ASN.1 freeze </vt:lpstr>
      <vt:lpstr>NR: Standalone</vt:lpstr>
      <vt:lpstr>LTE: Pre Rel-15</vt:lpstr>
      <vt:lpstr>LTE: Rel-15 WIs</vt:lpstr>
      <vt:lpstr>LTE: Rel-15 WIs  </vt:lpstr>
      <vt:lpstr>General</vt:lpstr>
      <vt:lpstr>LTE Capacity for Rel-15</vt:lpstr>
      <vt:lpstr>NR and LTE capacity for Rel-16</vt:lpstr>
      <vt:lpstr>Rel-15 LTE WI/SI status (RAN2 led) </vt:lpstr>
      <vt:lpstr>Summary and concluding remarks </vt:lpstr>
    </vt:vector>
  </TitlesOfParts>
  <Company>Intel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RAN2 status report to RAN</dc:title>
  <dc:creator>richard.c.burbidge@intel.com</dc:creator>
  <cp:keywords>Report; RAN2, CTPClassification=CTP_IC:VisualMarkings=, CTPClassification=CTP_IC</cp:keywords>
  <cp:lastModifiedBy>RB</cp:lastModifiedBy>
  <cp:revision>4809</cp:revision>
  <dcterms:created xsi:type="dcterms:W3CDTF">2009-11-27T05:15:11Z</dcterms:created>
  <dcterms:modified xsi:type="dcterms:W3CDTF">2018-03-18T06:06:26Z</dcterms:modified>
  <cp:category>Report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1322428612</vt:lpwstr>
  </property>
  <property fmtid="{D5CDD505-2E9C-101B-9397-08002B2CF9AE}" pid="3" name="UpdateProcess">
    <vt:lpwstr>End</vt:lpwstr>
  </property>
  <property fmtid="{D5CDD505-2E9C-101B-9397-08002B2CF9AE}" pid="4" name="TitusGUID">
    <vt:lpwstr>16f5c419-6267-4835-8653-c4da3b64ff41</vt:lpwstr>
  </property>
  <property fmtid="{D5CDD505-2E9C-101B-9397-08002B2CF9AE}" pid="5" name="CTP_BU">
    <vt:lpwstr>NEXT GEN AND STANDARDS GROUP</vt:lpwstr>
  </property>
  <property fmtid="{D5CDD505-2E9C-101B-9397-08002B2CF9AE}" pid="6" name="CTP_TimeStamp">
    <vt:lpwstr>2018-03-18 06:06:25Z</vt:lpwstr>
  </property>
  <property fmtid="{D5CDD505-2E9C-101B-9397-08002B2CF9AE}" pid="7" name="CTPClassification">
    <vt:lpwstr>CTP_IC</vt:lpwstr>
  </property>
</Properties>
</file>