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6"/>
  </p:notesMasterIdLst>
  <p:handoutMasterIdLst>
    <p:handoutMasterId r:id="rId17"/>
  </p:handoutMasterIdLst>
  <p:sldIdLst>
    <p:sldId id="452" r:id="rId2"/>
    <p:sldId id="846" r:id="rId3"/>
    <p:sldId id="847" r:id="rId4"/>
    <p:sldId id="701" r:id="rId5"/>
    <p:sldId id="702" r:id="rId6"/>
    <p:sldId id="703" r:id="rId7"/>
    <p:sldId id="853" r:id="rId8"/>
    <p:sldId id="839" r:id="rId9"/>
    <p:sldId id="844" r:id="rId10"/>
    <p:sldId id="852" r:id="rId11"/>
    <p:sldId id="429" r:id="rId12"/>
    <p:sldId id="854" r:id="rId13"/>
    <p:sldId id="353" r:id="rId14"/>
    <p:sldId id="848" r:id="rId15"/>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AF2F"/>
    <a:srgbClr val="B1D254"/>
    <a:srgbClr val="0000FF"/>
    <a:srgbClr val="FF3300"/>
    <a:srgbClr val="FFCC00"/>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4082" autoAdjust="0"/>
    <p:restoredTop sz="94660" autoAdjust="0"/>
  </p:normalViewPr>
  <p:slideViewPr>
    <p:cSldViewPr snapToGrid="0">
      <p:cViewPr varScale="1">
        <p:scale>
          <a:sx n="123" d="100"/>
          <a:sy n="123" d="100"/>
        </p:scale>
        <p:origin x="-158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Delegates</c:v>
                </c:pt>
              </c:strCache>
            </c:strRef>
          </c:tx>
          <c:invertIfNegative val="0"/>
          <c:cat>
            <c:strRef>
              <c:f>Sheet1!$A$2:$A$10</c:f>
              <c:strCache>
                <c:ptCount val="9"/>
                <c:pt idx="0">
                  <c:v>NR#1</c:v>
                </c:pt>
                <c:pt idx="1">
                  <c:v>#82</c:v>
                </c:pt>
                <c:pt idx="2">
                  <c:v>#82bis</c:v>
                </c:pt>
                <c:pt idx="3">
                  <c:v>#83</c:v>
                </c:pt>
                <c:pt idx="4">
                  <c:v>NR #2</c:v>
                </c:pt>
                <c:pt idx="5">
                  <c:v>#84</c:v>
                </c:pt>
                <c:pt idx="6">
                  <c:v>NR #3</c:v>
                </c:pt>
                <c:pt idx="7">
                  <c:v>#84bis</c:v>
                </c:pt>
                <c:pt idx="8">
                  <c:v>#85</c:v>
                </c:pt>
              </c:strCache>
            </c:strRef>
          </c:cat>
          <c:val>
            <c:numRef>
              <c:f>Sheet1!$B$2:$B$10</c:f>
              <c:numCache>
                <c:formatCode>General</c:formatCode>
                <c:ptCount val="9"/>
                <c:pt idx="0">
                  <c:v>94</c:v>
                </c:pt>
                <c:pt idx="1">
                  <c:v>218</c:v>
                </c:pt>
                <c:pt idx="2">
                  <c:v>224</c:v>
                </c:pt>
                <c:pt idx="3">
                  <c:v>240</c:v>
                </c:pt>
                <c:pt idx="4">
                  <c:v>117</c:v>
                </c:pt>
                <c:pt idx="5">
                  <c:v>192</c:v>
                </c:pt>
                <c:pt idx="6">
                  <c:v>133</c:v>
                </c:pt>
                <c:pt idx="7">
                  <c:v>158</c:v>
                </c:pt>
                <c:pt idx="8">
                  <c:v>219</c:v>
                </c:pt>
              </c:numCache>
            </c:numRef>
          </c:val>
        </c:ser>
        <c:dLbls>
          <c:showLegendKey val="0"/>
          <c:showVal val="0"/>
          <c:showCatName val="0"/>
          <c:showSerName val="0"/>
          <c:showPercent val="0"/>
          <c:showBubbleSize val="0"/>
        </c:dLbls>
        <c:gapWidth val="150"/>
        <c:axId val="146177536"/>
        <c:axId val="169234944"/>
      </c:barChart>
      <c:catAx>
        <c:axId val="146177536"/>
        <c:scaling>
          <c:orientation val="minMax"/>
        </c:scaling>
        <c:delete val="0"/>
        <c:axPos val="b"/>
        <c:majorTickMark val="none"/>
        <c:minorTickMark val="none"/>
        <c:tickLblPos val="nextTo"/>
        <c:crossAx val="169234944"/>
        <c:crosses val="autoZero"/>
        <c:auto val="1"/>
        <c:lblAlgn val="ctr"/>
        <c:lblOffset val="100"/>
        <c:noMultiLvlLbl val="0"/>
      </c:catAx>
      <c:valAx>
        <c:axId val="169234944"/>
        <c:scaling>
          <c:orientation val="minMax"/>
        </c:scaling>
        <c:delete val="0"/>
        <c:axPos val="l"/>
        <c:majorGridlines/>
        <c:numFmt formatCode="General" sourceLinked="1"/>
        <c:majorTickMark val="none"/>
        <c:minorTickMark val="none"/>
        <c:tickLblPos val="nextTo"/>
        <c:crossAx val="146177536"/>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Contributions</c:v>
                </c:pt>
              </c:strCache>
            </c:strRef>
          </c:tx>
          <c:invertIfNegative val="0"/>
          <c:cat>
            <c:strRef>
              <c:f>Sheet1!$A$2:$A$10</c:f>
              <c:strCache>
                <c:ptCount val="9"/>
                <c:pt idx="0">
                  <c:v>NR#1</c:v>
                </c:pt>
                <c:pt idx="1">
                  <c:v>#82</c:v>
                </c:pt>
                <c:pt idx="2">
                  <c:v>#82bis</c:v>
                </c:pt>
                <c:pt idx="3">
                  <c:v>#83</c:v>
                </c:pt>
                <c:pt idx="4">
                  <c:v>NR #2</c:v>
                </c:pt>
                <c:pt idx="5">
                  <c:v>#84</c:v>
                </c:pt>
                <c:pt idx="6">
                  <c:v>NR #3</c:v>
                </c:pt>
                <c:pt idx="7">
                  <c:v>#84bis</c:v>
                </c:pt>
                <c:pt idx="8">
                  <c:v>#85</c:v>
                </c:pt>
              </c:strCache>
            </c:strRef>
          </c:cat>
          <c:val>
            <c:numRef>
              <c:f>Sheet1!$B$2:$B$10</c:f>
              <c:numCache>
                <c:formatCode>General</c:formatCode>
                <c:ptCount val="9"/>
                <c:pt idx="0">
                  <c:v>292</c:v>
                </c:pt>
                <c:pt idx="1">
                  <c:v>1879</c:v>
                </c:pt>
                <c:pt idx="2">
                  <c:v>1560</c:v>
                </c:pt>
                <c:pt idx="3">
                  <c:v>1826</c:v>
                </c:pt>
                <c:pt idx="4">
                  <c:v>449</c:v>
                </c:pt>
                <c:pt idx="5">
                  <c:v>2063</c:v>
                </c:pt>
                <c:pt idx="6">
                  <c:v>712</c:v>
                </c:pt>
                <c:pt idx="7">
                  <c:v>1773</c:v>
                </c:pt>
                <c:pt idx="8">
                  <c:v>2329</c:v>
                </c:pt>
              </c:numCache>
            </c:numRef>
          </c:val>
        </c:ser>
        <c:dLbls>
          <c:showLegendKey val="0"/>
          <c:showVal val="0"/>
          <c:showCatName val="0"/>
          <c:showSerName val="0"/>
          <c:showPercent val="0"/>
          <c:showBubbleSize val="0"/>
        </c:dLbls>
        <c:gapWidth val="150"/>
        <c:axId val="163688960"/>
        <c:axId val="163717120"/>
      </c:barChart>
      <c:catAx>
        <c:axId val="163688960"/>
        <c:scaling>
          <c:orientation val="minMax"/>
        </c:scaling>
        <c:delete val="0"/>
        <c:axPos val="b"/>
        <c:majorTickMark val="none"/>
        <c:minorTickMark val="none"/>
        <c:tickLblPos val="nextTo"/>
        <c:crossAx val="163717120"/>
        <c:crosses val="autoZero"/>
        <c:auto val="1"/>
        <c:lblAlgn val="ctr"/>
        <c:lblOffset val="100"/>
        <c:noMultiLvlLbl val="0"/>
      </c:catAx>
      <c:valAx>
        <c:axId val="163717120"/>
        <c:scaling>
          <c:orientation val="minMax"/>
        </c:scaling>
        <c:delete val="0"/>
        <c:axPos val="l"/>
        <c:majorGridlines/>
        <c:numFmt formatCode="General" sourceLinked="1"/>
        <c:majorTickMark val="none"/>
        <c:minorTickMark val="none"/>
        <c:tickLblPos val="nextTo"/>
        <c:crossAx val="163688960"/>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181100" y="695325"/>
            <a:ext cx="4649788" cy="3487738"/>
          </a:xfrm>
          <a:ln/>
        </p:spPr>
      </p:sp>
      <p:sp>
        <p:nvSpPr>
          <p:cNvPr id="6147" name="Rectangle 3"/>
          <p:cNvSpPr>
            <a:spLocks noGrp="1" noChangeArrowheads="1"/>
          </p:cNvSpPr>
          <p:nvPr>
            <p:ph type="body" idx="1"/>
          </p:nvPr>
        </p:nvSpPr>
        <p:spPr>
          <a:xfrm>
            <a:off x="932411" y="4417587"/>
            <a:ext cx="5145581" cy="418248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i-FI"/>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a:p>
        </p:txBody>
      </p:sp>
    </p:spTree>
    <p:extLst>
      <p:ext uri="{BB962C8B-B14F-4D97-AF65-F5344CB8AC3E}">
        <p14:creationId xmlns:p14="http://schemas.microsoft.com/office/powerpoint/2010/main" val="31127077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a:p>
        </p:txBody>
      </p:sp>
    </p:spTree>
    <p:extLst>
      <p:ext uri="{BB962C8B-B14F-4D97-AF65-F5344CB8AC3E}">
        <p14:creationId xmlns:p14="http://schemas.microsoft.com/office/powerpoint/2010/main" val="63565238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a:p>
        </p:txBody>
      </p:sp>
    </p:spTree>
    <p:extLst>
      <p:ext uri="{BB962C8B-B14F-4D97-AF65-F5344CB8AC3E}">
        <p14:creationId xmlns:p14="http://schemas.microsoft.com/office/powerpoint/2010/main" val="19927235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a:p>
        </p:txBody>
      </p:sp>
    </p:spTree>
    <p:extLst>
      <p:ext uri="{BB962C8B-B14F-4D97-AF65-F5344CB8AC3E}">
        <p14:creationId xmlns:p14="http://schemas.microsoft.com/office/powerpoint/2010/main" val="22555285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a:p>
        </p:txBody>
      </p:sp>
    </p:spTree>
    <p:extLst>
      <p:ext uri="{BB962C8B-B14F-4D97-AF65-F5344CB8AC3E}">
        <p14:creationId xmlns:p14="http://schemas.microsoft.com/office/powerpoint/2010/main" val="34096703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Slide Number Placeholder 5"/>
          <p:cNvSpPr>
            <a:spLocks noGrp="1"/>
          </p:cNvSpPr>
          <p:nvPr>
            <p:ph type="sldNum" sz="quarter" idx="10"/>
          </p:nvPr>
        </p:nvSpPr>
        <p:spPr/>
        <p:txBody>
          <a:bodyPr/>
          <a:lstStyle>
            <a:lvl1pPr>
              <a:defRPr>
                <a:ea typeface="MS PGothic" pitchFamily="34" charset="-128"/>
              </a:defRPr>
            </a:lvl1pPr>
          </a:lstStyle>
          <a:p>
            <a:r>
              <a:rPr lang="en-GB" altLang="ja-JP"/>
              <a:t>Slide </a:t>
            </a:r>
            <a:fld id="{2A296FB2-9AA2-4E5F-A6A3-96CB0E081711}" type="slidenum">
              <a:rPr lang="en-GB" altLang="ja-JP"/>
              <a:pPr/>
              <a:t>‹#›</a:t>
            </a:fld>
            <a:endParaRPr lang="en-GB" altLang="ja-JP"/>
          </a:p>
        </p:txBody>
      </p:sp>
    </p:spTree>
    <p:extLst>
      <p:ext uri="{BB962C8B-B14F-4D97-AF65-F5344CB8AC3E}">
        <p14:creationId xmlns:p14="http://schemas.microsoft.com/office/powerpoint/2010/main" val="1202667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a:p>
        </p:txBody>
      </p:sp>
    </p:spTree>
    <p:extLst>
      <p:ext uri="{BB962C8B-B14F-4D97-AF65-F5344CB8AC3E}">
        <p14:creationId xmlns:p14="http://schemas.microsoft.com/office/powerpoint/2010/main" val="9723052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a:p>
        </p:txBody>
      </p:sp>
    </p:spTree>
    <p:extLst>
      <p:ext uri="{BB962C8B-B14F-4D97-AF65-F5344CB8AC3E}">
        <p14:creationId xmlns:p14="http://schemas.microsoft.com/office/powerpoint/2010/main" val="17414780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a:p>
        </p:txBody>
      </p:sp>
    </p:spTree>
    <p:extLst>
      <p:ext uri="{BB962C8B-B14F-4D97-AF65-F5344CB8AC3E}">
        <p14:creationId xmlns:p14="http://schemas.microsoft.com/office/powerpoint/2010/main" val="41713234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a:p>
        </p:txBody>
      </p:sp>
    </p:spTree>
    <p:extLst>
      <p:ext uri="{BB962C8B-B14F-4D97-AF65-F5344CB8AC3E}">
        <p14:creationId xmlns:p14="http://schemas.microsoft.com/office/powerpoint/2010/main" val="2208556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a:p>
        </p:txBody>
      </p:sp>
    </p:spTree>
    <p:extLst>
      <p:ext uri="{BB962C8B-B14F-4D97-AF65-F5344CB8AC3E}">
        <p14:creationId xmlns:p14="http://schemas.microsoft.com/office/powerpoint/2010/main" val="35208191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a:p>
        </p:txBody>
      </p:sp>
    </p:spTree>
    <p:extLst>
      <p:ext uri="{BB962C8B-B14F-4D97-AF65-F5344CB8AC3E}">
        <p14:creationId xmlns:p14="http://schemas.microsoft.com/office/powerpoint/2010/main" val="25711952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a:p>
        </p:txBody>
      </p:sp>
    </p:spTree>
    <p:extLst>
      <p:ext uri="{BB962C8B-B14F-4D97-AF65-F5344CB8AC3E}">
        <p14:creationId xmlns:p14="http://schemas.microsoft.com/office/powerpoint/2010/main" val="16421741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a:p>
        </p:txBody>
      </p:sp>
    </p:spTree>
    <p:extLst>
      <p:ext uri="{BB962C8B-B14F-4D97-AF65-F5344CB8AC3E}">
        <p14:creationId xmlns:p14="http://schemas.microsoft.com/office/powerpoint/2010/main" val="32826682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30" name="Picture 6" descr="3GPP_TM_RD.jp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smtClean="0">
                <a:solidFill>
                  <a:schemeClr val="bg1"/>
                </a:solidFill>
                <a:latin typeface="Arial" panose="020B0604020202020204" pitchFamily="34" charset="0"/>
              </a:rPr>
              <a:t>© 3GPP 2009     Mobile World Congress, Barcelona, 19</a:t>
            </a:r>
            <a:r>
              <a:rPr lang="en-GB" altLang="en-US" sz="1000" baseline="30000" smtClean="0">
                <a:solidFill>
                  <a:schemeClr val="bg1"/>
                </a:solidFill>
                <a:latin typeface="Arial" panose="020B0604020202020204" pitchFamily="34" charset="0"/>
              </a:rPr>
              <a:t>th</a:t>
            </a:r>
            <a:r>
              <a:rPr lang="en-GB" altLang="en-US" sz="1000" smtClean="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smtClean="0">
                <a:solidFill>
                  <a:schemeClr val="bg1"/>
                </a:solidFill>
                <a:latin typeface="Arial" panose="020B0604020202020204" pitchFamily="34" charset="0"/>
              </a:rPr>
              <a:t>© 3GPP 2017     </a:t>
            </a:r>
            <a:r>
              <a:rPr lang="en-GB" altLang="en-US" sz="1200" b="1" dirty="0" smtClean="0">
                <a:solidFill>
                  <a:schemeClr val="bg1"/>
                </a:solidFill>
                <a:latin typeface="Arial" panose="020B0604020202020204" pitchFamily="34" charset="0"/>
              </a:rPr>
              <a:t>RP-172753 </a:t>
            </a:r>
            <a:r>
              <a:rPr lang="en-GB" altLang="en-US" sz="1200" b="1" dirty="0" smtClean="0">
                <a:solidFill>
                  <a:schemeClr val="bg1"/>
                </a:solidFill>
                <a:latin typeface="Arial" panose="020B0604020202020204" pitchFamily="34" charset="0"/>
              </a:rPr>
              <a:t>RAN4 Status Report to RAN#78  xutao.zhou@samsung.com</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 id="2147484568" r:id="rId14"/>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r>
              <a:rPr lang="en-US" altLang="zh-CN" dirty="0" smtClean="0"/>
              <a:t/>
            </a:r>
            <a:br>
              <a:rPr lang="en-US" altLang="zh-CN" dirty="0" smtClean="0"/>
            </a:br>
            <a:r>
              <a:rPr lang="en-US" altLang="zh-CN" dirty="0" smtClean="0"/>
              <a:t/>
            </a:r>
            <a:br>
              <a:rPr lang="en-US" altLang="zh-CN" dirty="0" smtClean="0"/>
            </a:br>
            <a:endParaRPr lang="en-GB" altLang="zh-CN" dirty="0" smtClean="0">
              <a:ea typeface="SimSun" pitchFamily="2" charset="-122"/>
            </a:endParaRPr>
          </a:p>
        </p:txBody>
      </p:sp>
      <p:sp>
        <p:nvSpPr>
          <p:cNvPr id="5124" name="Text Box 65"/>
          <p:cNvSpPr txBox="1">
            <a:spLocks noChangeArrowheads="1"/>
          </p:cNvSpPr>
          <p:nvPr/>
        </p:nvSpPr>
        <p:spPr bwMode="auto">
          <a:xfrm>
            <a:off x="273348" y="258763"/>
            <a:ext cx="71135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50000"/>
              </a:spcBef>
              <a:buFontTx/>
              <a:buNone/>
            </a:pPr>
            <a:r>
              <a:rPr lang="en-GB" altLang="en-US" sz="2000" b="1" i="1" dirty="0">
                <a:latin typeface="Arial" charset="0"/>
                <a:cs typeface="Times New Roman" pitchFamily="18" charset="0"/>
              </a:rPr>
              <a:t>3GPP TSG RAN #</a:t>
            </a:r>
            <a:r>
              <a:rPr lang="en-GB" altLang="en-US" sz="2000" b="1" i="1" dirty="0" smtClean="0">
                <a:latin typeface="Arial" charset="0"/>
                <a:cs typeface="Times New Roman" pitchFamily="18" charset="0"/>
              </a:rPr>
              <a:t>78</a:t>
            </a:r>
            <a:r>
              <a:rPr lang="en-GB" altLang="en-US" sz="2000" b="1" i="1" dirty="0">
                <a:latin typeface="Arial" charset="0"/>
                <a:cs typeface="Times New Roman" pitchFamily="18" charset="0"/>
              </a:rPr>
              <a:t>				</a:t>
            </a:r>
            <a:r>
              <a:rPr lang="en-GB" altLang="en-US" sz="2000" b="1" i="1" dirty="0" smtClean="0">
                <a:solidFill>
                  <a:srgbClr val="0000CC"/>
                </a:solidFill>
                <a:latin typeface="Arial" charset="0"/>
                <a:cs typeface="Times New Roman" pitchFamily="18" charset="0"/>
              </a:rPr>
              <a:t>RP-172753</a:t>
            </a:r>
            <a:endParaRPr lang="en-GB" altLang="en-US" sz="2000" b="1" i="1" dirty="0">
              <a:latin typeface="Arial" charset="0"/>
              <a:cs typeface="Times New Roman" pitchFamily="18" charset="0"/>
            </a:endParaRPr>
          </a:p>
          <a:p>
            <a:pPr eaLnBrk="1" hangingPunct="1">
              <a:spcBef>
                <a:spcPct val="50000"/>
              </a:spcBef>
              <a:buFontTx/>
              <a:buNone/>
            </a:pPr>
            <a:r>
              <a:rPr lang="en-GB" altLang="en-US" sz="2000" b="1" i="1" dirty="0" smtClean="0">
                <a:latin typeface="Arial" charset="0"/>
                <a:cs typeface="Times New Roman" pitchFamily="18" charset="0"/>
              </a:rPr>
              <a:t>Lisbon, PT, 18 </a:t>
            </a:r>
            <a:r>
              <a:rPr lang="en-GB" altLang="en-US" sz="2000" b="1" i="1" dirty="0">
                <a:latin typeface="Arial" charset="0"/>
                <a:cs typeface="Times New Roman" pitchFamily="18" charset="0"/>
              </a:rPr>
              <a:t>– </a:t>
            </a:r>
            <a:r>
              <a:rPr lang="en-GB" altLang="en-US" sz="2000" b="1" i="1" dirty="0" smtClean="0">
                <a:latin typeface="Arial" charset="0"/>
                <a:cs typeface="Times New Roman" pitchFamily="18" charset="0"/>
              </a:rPr>
              <a:t>21 Dec, 2017</a:t>
            </a:r>
            <a:endParaRPr lang="en-GB" altLang="en-US" sz="2000" b="1" i="1" dirty="0">
              <a:latin typeface="Arial" charset="0"/>
              <a:cs typeface="Times New Roman" pitchFamily="18" charset="0"/>
            </a:endParaRPr>
          </a:p>
        </p:txBody>
      </p:sp>
      <p:sp>
        <p:nvSpPr>
          <p:cNvPr id="5125" name="Subtitle 6"/>
          <p:cNvSpPr>
            <a:spLocks noGrp="1"/>
          </p:cNvSpPr>
          <p:nvPr>
            <p:ph type="subTitle" idx="4294967295"/>
          </p:nvPr>
        </p:nvSpPr>
        <p:spPr>
          <a:xfrm>
            <a:off x="2886152" y="4232041"/>
            <a:ext cx="5523328" cy="1249362"/>
          </a:xfrm>
        </p:spPr>
        <p:txBody>
          <a:bodyPr/>
          <a:lstStyle/>
          <a:p>
            <a:pPr marL="0" indent="0">
              <a:buFontTx/>
              <a:buNone/>
            </a:pPr>
            <a:r>
              <a:rPr lang="en-GB" altLang="en-US" sz="1600" dirty="0" smtClean="0">
                <a:latin typeface="Arial" charset="0"/>
              </a:rPr>
              <a:t>RAN4 Chairman:          </a:t>
            </a:r>
            <a:r>
              <a:rPr lang="en-GB" altLang="en-US" sz="1600" dirty="0" err="1" smtClean="0">
                <a:latin typeface="Arial" charset="0"/>
              </a:rPr>
              <a:t>Xutao</a:t>
            </a:r>
            <a:r>
              <a:rPr lang="en-GB" altLang="en-US" sz="1600" dirty="0" smtClean="0">
                <a:latin typeface="Arial" charset="0"/>
              </a:rPr>
              <a:t> Zhou</a:t>
            </a:r>
          </a:p>
          <a:p>
            <a:pPr marL="0" indent="0">
              <a:buFontTx/>
              <a:buNone/>
            </a:pPr>
            <a:r>
              <a:rPr lang="en-GB" altLang="en-US" sz="1600" dirty="0" smtClean="0">
                <a:latin typeface="Arial" charset="0"/>
              </a:rPr>
              <a:t>RAN4 Vice </a:t>
            </a:r>
            <a:r>
              <a:rPr lang="en-GB" altLang="en-US" sz="1600" dirty="0">
                <a:latin typeface="Arial" charset="0"/>
              </a:rPr>
              <a:t>Chairman: </a:t>
            </a:r>
            <a:r>
              <a:rPr lang="en-GB" altLang="en-US" sz="1600" dirty="0" smtClean="0">
                <a:latin typeface="Arial" charset="0"/>
              </a:rPr>
              <a:t> </a:t>
            </a:r>
            <a:r>
              <a:rPr lang="en-GB" altLang="en-US" sz="1600" dirty="0" err="1" smtClean="0">
                <a:latin typeface="Arial" charset="0"/>
              </a:rPr>
              <a:t>Xizeng</a:t>
            </a:r>
            <a:r>
              <a:rPr lang="en-GB" altLang="en-US" sz="1600" dirty="0" smtClean="0">
                <a:latin typeface="Arial" charset="0"/>
              </a:rPr>
              <a:t> </a:t>
            </a:r>
            <a:r>
              <a:rPr lang="en-GB" altLang="en-US" sz="1600" dirty="0">
                <a:latin typeface="Arial" charset="0"/>
              </a:rPr>
              <a:t>Dai</a:t>
            </a:r>
          </a:p>
          <a:p>
            <a:pPr marL="0" indent="0">
              <a:buFontTx/>
              <a:buNone/>
            </a:pPr>
            <a:r>
              <a:rPr lang="en-GB" altLang="en-US" sz="1600" dirty="0">
                <a:latin typeface="Arial" charset="0"/>
              </a:rPr>
              <a:t>RAN4 Vice Chairman: </a:t>
            </a:r>
            <a:r>
              <a:rPr lang="en-GB" altLang="en-US" sz="1600" dirty="0" smtClean="0">
                <a:latin typeface="Arial" charset="0"/>
              </a:rPr>
              <a:t> Hiromasa </a:t>
            </a:r>
            <a:r>
              <a:rPr lang="en-GB" altLang="en-US" sz="1600" dirty="0" err="1">
                <a:latin typeface="Arial" charset="0"/>
              </a:rPr>
              <a:t>Umeda</a:t>
            </a:r>
            <a:endParaRPr lang="en-GB" altLang="en-US" sz="1600" dirty="0">
              <a:latin typeface="Arial" charset="0"/>
            </a:endParaRPr>
          </a:p>
          <a:p>
            <a:pPr marL="0" indent="0">
              <a:buFontTx/>
              <a:buNone/>
            </a:pPr>
            <a:r>
              <a:rPr lang="en-GB" altLang="en-US" sz="1600" dirty="0">
                <a:latin typeface="Arial" charset="0"/>
              </a:rPr>
              <a:t>RAN4 </a:t>
            </a:r>
            <a:r>
              <a:rPr lang="en-GB" altLang="en-US" sz="1600" dirty="0" smtClean="0">
                <a:latin typeface="Arial" charset="0"/>
              </a:rPr>
              <a:t>Secretary</a:t>
            </a:r>
            <a:r>
              <a:rPr lang="en-GB" altLang="en-US" sz="1600" dirty="0">
                <a:latin typeface="Arial" charset="0"/>
              </a:rPr>
              <a:t>:</a:t>
            </a:r>
            <a:r>
              <a:rPr lang="en-GB" altLang="en-US" sz="1600" dirty="0" smtClean="0">
                <a:latin typeface="Arial" charset="0"/>
              </a:rPr>
              <a:t>          Kyoungseok Oh</a:t>
            </a:r>
            <a:r>
              <a:rPr lang="en-GB" altLang="en-US" sz="1600" dirty="0">
                <a:latin typeface="Arial" charset="0"/>
              </a:rPr>
              <a:t>	</a:t>
            </a:r>
          </a:p>
        </p:txBody>
      </p:sp>
      <p:sp>
        <p:nvSpPr>
          <p:cNvPr id="12" name="Text Box 63"/>
          <p:cNvSpPr txBox="1">
            <a:spLocks noChangeArrowheads="1"/>
          </p:cNvSpPr>
          <p:nvPr/>
        </p:nvSpPr>
        <p:spPr bwMode="auto">
          <a:xfrm>
            <a:off x="1182688" y="2459038"/>
            <a:ext cx="6427787" cy="1446212"/>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WG4</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a:t>
            </a:r>
            <a:r>
              <a:rPr lang="en-GB" altLang="zh-CN" sz="4400" dirty="0" smtClean="0">
                <a:solidFill>
                  <a:srgbClr val="FF3300"/>
                </a:solidFill>
                <a:effectLst>
                  <a:outerShdw blurRad="38100" dist="38100" dir="2700000" algn="tl">
                    <a:srgbClr val="C0C0C0"/>
                  </a:outerShdw>
                </a:effectLst>
                <a:latin typeface="Arial" charset="0"/>
                <a:ea typeface="SimSun" pitchFamily="2" charset="-122"/>
              </a:rPr>
              <a:t>#78</a:t>
            </a:r>
            <a:endParaRPr lang="en-US" altLang="zh-CN" sz="4400" dirty="0">
              <a:solidFill>
                <a:srgbClr val="FF3300"/>
              </a:solidFill>
              <a:effectLst>
                <a:outerShdw blurRad="38100" dist="38100" dir="2700000" algn="tl">
                  <a:srgbClr val="C0C0C0"/>
                </a:outerShdw>
              </a:effectLst>
              <a:latin typeface="Arial"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NR Items (2/2) </a:t>
            </a:r>
            <a:endParaRPr lang="en-US" dirty="0"/>
          </a:p>
        </p:txBody>
      </p:sp>
      <p:sp>
        <p:nvSpPr>
          <p:cNvPr id="3" name="Content Placeholder 2"/>
          <p:cNvSpPr>
            <a:spLocks noGrp="1"/>
          </p:cNvSpPr>
          <p:nvPr>
            <p:ph idx="1"/>
          </p:nvPr>
        </p:nvSpPr>
        <p:spPr>
          <a:xfrm>
            <a:off x="495945" y="1214126"/>
            <a:ext cx="8229600" cy="4525963"/>
          </a:xfrm>
        </p:spPr>
        <p:txBody>
          <a:bodyPr/>
          <a:lstStyle/>
          <a:p>
            <a:r>
              <a:rPr lang="en-US" sz="2000" dirty="0" smtClean="0"/>
              <a:t>Handling of band and band combinations for NR</a:t>
            </a:r>
          </a:p>
          <a:p>
            <a:pPr lvl="1"/>
            <a:r>
              <a:rPr lang="en-US" sz="1600" dirty="0" smtClean="0"/>
              <a:t>In current NR WID, the number of band and band combination is summarized as </a:t>
            </a:r>
          </a:p>
          <a:p>
            <a:pPr lvl="2"/>
            <a:r>
              <a:rPr lang="en-US" sz="1200" dirty="0" smtClean="0"/>
              <a:t>29 NR bands</a:t>
            </a:r>
          </a:p>
          <a:p>
            <a:pPr lvl="2"/>
            <a:r>
              <a:rPr lang="en-US" sz="1200" dirty="0" smtClean="0"/>
              <a:t>477 DC NR-LTE band combinations</a:t>
            </a:r>
          </a:p>
          <a:p>
            <a:pPr lvl="2"/>
            <a:r>
              <a:rPr lang="en-US" sz="1200" dirty="0" smtClean="0"/>
              <a:t>29 NR CA band combinations</a:t>
            </a:r>
          </a:p>
          <a:p>
            <a:pPr lvl="1"/>
            <a:r>
              <a:rPr lang="en-US" sz="1600" dirty="0" smtClean="0"/>
              <a:t>The procedure of band and band combination proposals in Rel-15 was well defined and latest version can be found in R4-1714535</a:t>
            </a:r>
          </a:p>
          <a:p>
            <a:pPr lvl="1"/>
            <a:r>
              <a:rPr lang="en-US" sz="1600" dirty="0" smtClean="0"/>
              <a:t>Block approval approach is applied for TPs for band and band combinations to increase the meeting efficiency and save the meeting time. </a:t>
            </a:r>
          </a:p>
          <a:p>
            <a:pPr lvl="1"/>
            <a:r>
              <a:rPr lang="en-US" sz="1600" dirty="0" smtClean="0"/>
              <a:t>The principle of introducing </a:t>
            </a:r>
            <a:r>
              <a:rPr lang="en-US" sz="1600" dirty="0"/>
              <a:t>b</a:t>
            </a:r>
            <a:r>
              <a:rPr lang="en-US" sz="1600" dirty="0" smtClean="0"/>
              <a:t>and and band combinations in NR RAN4 specification by Dec 2017 was agreed in R4-1714088 and corresponding list of band and band combinations can be found in R4-1714542</a:t>
            </a:r>
          </a:p>
          <a:p>
            <a:pPr lvl="1"/>
            <a:r>
              <a:rPr lang="en-US" altLang="zh-CN" sz="1600" dirty="0" smtClean="0"/>
              <a:t>RAN </a:t>
            </a:r>
            <a:r>
              <a:rPr lang="en-US" altLang="zh-CN" sz="1600" dirty="0"/>
              <a:t>guideline on handling of band and band combinations in Rel-15 by June 2018 is </a:t>
            </a:r>
            <a:r>
              <a:rPr lang="en-US" altLang="zh-CN" sz="1600" dirty="0" smtClean="0"/>
              <a:t>needed. Handling band and band combination shall be discussed in RAN #78</a:t>
            </a:r>
          </a:p>
          <a:p>
            <a:pPr lvl="2"/>
            <a:r>
              <a:rPr lang="en-US" altLang="zh-CN" sz="1200" dirty="0" smtClean="0"/>
              <a:t>Handling of band and band combinations ( RP-172391)</a:t>
            </a:r>
          </a:p>
          <a:p>
            <a:pPr lvl="2"/>
            <a:r>
              <a:rPr lang="en-US" altLang="zh-CN" sz="1200" dirty="0"/>
              <a:t>Handling of </a:t>
            </a:r>
            <a:r>
              <a:rPr lang="en-GB" sz="1200" dirty="0"/>
              <a:t>NR-NR CA for &gt;1 UL </a:t>
            </a:r>
            <a:r>
              <a:rPr lang="en-GB" sz="1200" dirty="0" smtClean="0"/>
              <a:t>(RP-172298)</a:t>
            </a:r>
          </a:p>
          <a:p>
            <a:pPr lvl="2"/>
            <a:r>
              <a:rPr lang="en-GB" altLang="zh-CN" sz="1200" dirty="0" smtClean="0"/>
              <a:t>Handling of new NR bands (RP-172283)</a:t>
            </a:r>
            <a:endParaRPr lang="en-US" altLang="zh-CN" sz="1200" dirty="0"/>
          </a:p>
          <a:p>
            <a:pPr lvl="1"/>
            <a:endParaRPr lang="en-US" sz="1600" dirty="0" smtClean="0"/>
          </a:p>
          <a:p>
            <a:pPr lvl="1"/>
            <a:endParaRPr lang="en-US" sz="1600" dirty="0"/>
          </a:p>
          <a:p>
            <a:endParaRPr lang="en-US" sz="2000" dirty="0" smtClean="0"/>
          </a:p>
          <a:p>
            <a:endParaRPr lang="en-US" sz="16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10</a:t>
            </a:fld>
            <a:endParaRPr lang="en-GB" altLang="en-US"/>
          </a:p>
        </p:txBody>
      </p:sp>
    </p:spTree>
    <p:extLst>
      <p:ext uri="{BB962C8B-B14F-4D97-AF65-F5344CB8AC3E}">
        <p14:creationId xmlns:p14="http://schemas.microsoft.com/office/powerpoint/2010/main" val="4269139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458788" y="-239713"/>
            <a:ext cx="6834187" cy="1143001"/>
          </a:xfrm>
        </p:spPr>
        <p:txBody>
          <a:bodyPr/>
          <a:lstStyle/>
          <a:p>
            <a:r>
              <a:rPr lang="fi-FI" altLang="en-US" dirty="0" smtClean="0"/>
              <a:t>new WI/SI proposals</a:t>
            </a:r>
          </a:p>
        </p:txBody>
      </p:sp>
      <p:sp>
        <p:nvSpPr>
          <p:cNvPr id="61443" name="Content Placeholder 2"/>
          <p:cNvSpPr>
            <a:spLocks noGrp="1"/>
          </p:cNvSpPr>
          <p:nvPr>
            <p:ph idx="1"/>
          </p:nvPr>
        </p:nvSpPr>
        <p:spPr>
          <a:xfrm>
            <a:off x="239331" y="1109928"/>
            <a:ext cx="8729663" cy="5233308"/>
          </a:xfrm>
        </p:spPr>
        <p:txBody>
          <a:bodyPr/>
          <a:lstStyle/>
          <a:p>
            <a:r>
              <a:rPr lang="en-US" altLang="zh-CN" sz="2400" dirty="0" smtClean="0"/>
              <a:t>New Proposals for LTE (Led by RAN4)</a:t>
            </a:r>
          </a:p>
          <a:p>
            <a:pPr lvl="1"/>
            <a:r>
              <a:rPr lang="en-US" sz="1600" dirty="0" smtClean="0"/>
              <a:t>Non-Spectrum related</a:t>
            </a:r>
          </a:p>
          <a:p>
            <a:pPr lvl="2"/>
            <a:r>
              <a:rPr lang="en-US" sz="1200" dirty="0" smtClean="0"/>
              <a:t>SI: </a:t>
            </a:r>
            <a:r>
              <a:rPr lang="en-US" sz="1200" dirty="0"/>
              <a:t>Study on Advanced Receivers for LTE </a:t>
            </a:r>
            <a:r>
              <a:rPr lang="en-US" sz="1200" dirty="0" smtClean="0"/>
              <a:t>V2X (Intel, LGE) </a:t>
            </a:r>
          </a:p>
          <a:p>
            <a:pPr lvl="2"/>
            <a:r>
              <a:rPr lang="en-US" sz="1200" dirty="0" smtClean="0"/>
              <a:t>WI: </a:t>
            </a:r>
            <a:r>
              <a:rPr lang="en-US" sz="1200" dirty="0"/>
              <a:t>UE requirements for LTE DL 8Rx antenna </a:t>
            </a:r>
            <a:r>
              <a:rPr lang="en-US" sz="1200" dirty="0" smtClean="0"/>
              <a:t>ports (Huawei) </a:t>
            </a:r>
          </a:p>
          <a:p>
            <a:pPr lvl="2"/>
            <a:r>
              <a:rPr lang="en-US" sz="1200" dirty="0" smtClean="0"/>
              <a:t>SI: </a:t>
            </a:r>
            <a:r>
              <a:rPr lang="en-US" sz="1200" dirty="0"/>
              <a:t>Study on </a:t>
            </a:r>
            <a:r>
              <a:rPr lang="en-US" sz="1200" dirty="0" err="1"/>
              <a:t>multinode</a:t>
            </a:r>
            <a:r>
              <a:rPr lang="en-US" sz="1200" dirty="0"/>
              <a:t> testing for </a:t>
            </a:r>
            <a:r>
              <a:rPr lang="en-US" sz="1200" dirty="0" err="1" smtClean="0"/>
              <a:t>eLAA</a:t>
            </a:r>
            <a:r>
              <a:rPr lang="en-US" sz="1200" dirty="0" smtClean="0"/>
              <a:t> (Qualcomm) </a:t>
            </a:r>
          </a:p>
          <a:p>
            <a:pPr lvl="2"/>
            <a:r>
              <a:rPr lang="en-US" sz="1200" dirty="0" smtClean="0"/>
              <a:t>WI: </a:t>
            </a:r>
            <a:r>
              <a:rPr lang="en-US" sz="1200" dirty="0"/>
              <a:t>Low Complexity </a:t>
            </a:r>
            <a:r>
              <a:rPr lang="en-US" sz="1200" dirty="0" smtClean="0"/>
              <a:t>4Rx (Qualcomm) 	</a:t>
            </a:r>
          </a:p>
          <a:p>
            <a:pPr lvl="1"/>
            <a:r>
              <a:rPr lang="en-US" sz="1600" dirty="0" smtClean="0"/>
              <a:t>Spectrum Related </a:t>
            </a:r>
          </a:p>
          <a:p>
            <a:pPr lvl="2"/>
            <a:r>
              <a:rPr lang="en-US" sz="1200" dirty="0" smtClean="0"/>
              <a:t>WI: </a:t>
            </a:r>
            <a:r>
              <a:rPr lang="en-US" sz="1200" dirty="0" err="1"/>
              <a:t>ProSe</a:t>
            </a:r>
            <a:r>
              <a:rPr lang="en-US" sz="1200" dirty="0"/>
              <a:t> Support for Band 72 in </a:t>
            </a:r>
            <a:r>
              <a:rPr lang="en-US" sz="1200" dirty="0" smtClean="0"/>
              <a:t>LTE (Airbus) </a:t>
            </a:r>
          </a:p>
          <a:p>
            <a:pPr lvl="2"/>
            <a:r>
              <a:rPr lang="en-US" sz="1200" dirty="0" smtClean="0"/>
              <a:t>WI: </a:t>
            </a:r>
            <a:r>
              <a:rPr lang="en-US" sz="1200" dirty="0"/>
              <a:t>Addition of TDD bands for </a:t>
            </a:r>
            <a:r>
              <a:rPr lang="en-US" sz="1200" dirty="0" err="1"/>
              <a:t>ProSe</a:t>
            </a:r>
            <a:r>
              <a:rPr lang="en-US" sz="1200" dirty="0"/>
              <a:t> </a:t>
            </a:r>
            <a:r>
              <a:rPr lang="en-US" sz="1200" dirty="0" smtClean="0"/>
              <a:t>Communication (Nokia) </a:t>
            </a:r>
          </a:p>
          <a:p>
            <a:pPr lvl="2"/>
            <a:r>
              <a:rPr lang="en-US" sz="1200" dirty="0" smtClean="0"/>
              <a:t>WI: </a:t>
            </a:r>
            <a:r>
              <a:rPr lang="en-US" sz="1200" dirty="0"/>
              <a:t>LTE Advanced inter-band CA Rel-15 for </a:t>
            </a:r>
            <a:r>
              <a:rPr lang="en-US" sz="1200" dirty="0" smtClean="0"/>
              <a:t>6DL/1UL (Qualcomm) </a:t>
            </a:r>
          </a:p>
          <a:p>
            <a:pPr lvl="2"/>
            <a:r>
              <a:rPr lang="en-US" sz="1200" dirty="0" smtClean="0"/>
              <a:t>WI: </a:t>
            </a:r>
            <a:r>
              <a:rPr lang="en-US" sz="1200" dirty="0"/>
              <a:t>LTE Advanced inter-band CA Rel-15 for </a:t>
            </a:r>
            <a:r>
              <a:rPr lang="en-US" sz="1200" dirty="0" smtClean="0"/>
              <a:t>7DL/1UL (Qualcomm) </a:t>
            </a:r>
          </a:p>
          <a:p>
            <a:pPr marL="342900" lvl="1" indent="-342900">
              <a:buBlip>
                <a:blip r:embed="rId2"/>
              </a:buBlip>
            </a:pPr>
            <a:r>
              <a:rPr lang="en-US" altLang="zh-CN" dirty="0">
                <a:ea typeface="+mn-ea"/>
                <a:cs typeface="+mn-cs"/>
              </a:rPr>
              <a:t>New Proposal for NR (Led by RAN4) </a:t>
            </a:r>
          </a:p>
          <a:p>
            <a:pPr marL="742950" lvl="2" indent="-342900"/>
            <a:r>
              <a:rPr lang="en-US" sz="1600" dirty="0"/>
              <a:t>SI:  Study on vehicle UE for NR (</a:t>
            </a:r>
            <a:r>
              <a:rPr lang="en-US" sz="1600" dirty="0" smtClean="0"/>
              <a:t>LGE) </a:t>
            </a:r>
          </a:p>
          <a:p>
            <a:pPr marL="742950" lvl="2" indent="-342900"/>
            <a:r>
              <a:rPr lang="nn-NO" altLang="zh-CN" sz="1600" dirty="0"/>
              <a:t>SI: </a:t>
            </a:r>
            <a:r>
              <a:rPr lang="en-US" sz="1600" dirty="0"/>
              <a:t>Study on radiated test methodology for the verification of multi-antenna reception performance of NR UEs (Intel) </a:t>
            </a:r>
          </a:p>
          <a:p>
            <a:pPr marL="742950" lvl="2" indent="-342900"/>
            <a:r>
              <a:rPr lang="en-US" altLang="zh-CN" sz="1600" dirty="0" smtClean="0"/>
              <a:t>SI</a:t>
            </a:r>
            <a:r>
              <a:rPr lang="en-US" altLang="zh-CN" sz="1600" dirty="0"/>
              <a:t>: </a:t>
            </a:r>
            <a:r>
              <a:rPr lang="en-US" sz="1600" dirty="0"/>
              <a:t>LTE LAA/</a:t>
            </a:r>
            <a:r>
              <a:rPr lang="en-US" sz="1600" dirty="0" err="1"/>
              <a:t>eLAA</a:t>
            </a:r>
            <a:r>
              <a:rPr lang="en-US" sz="1600" dirty="0"/>
              <a:t> and NR-Unlicensed (Ericsson, Verizon, Qualcomm)</a:t>
            </a:r>
            <a:endParaRPr lang="en-GB" sz="1600" dirty="0"/>
          </a:p>
          <a:p>
            <a:pPr marL="742950" lvl="2" indent="-342900"/>
            <a:r>
              <a:rPr lang="en-US" altLang="zh-CN" sz="1600" dirty="0"/>
              <a:t>WI: </a:t>
            </a:r>
            <a:r>
              <a:rPr lang="nn-NO" sz="1600" dirty="0"/>
              <a:t>29 dBm HPUE Definition for LTE Band 41 and NR n41 (Sprint, CMCC) </a:t>
            </a:r>
          </a:p>
          <a:p>
            <a:pPr marL="742950" lvl="2" indent="-342900"/>
            <a:endParaRPr lang="en-GB" altLang="zh-CN" sz="1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RAN4 LTE Capacity</a:t>
            </a:r>
            <a:endParaRPr lang="en-US"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12</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393627944"/>
              </p:ext>
            </p:extLst>
          </p:nvPr>
        </p:nvGraphicFramePr>
        <p:xfrm>
          <a:off x="1286360" y="1396467"/>
          <a:ext cx="6160575" cy="2921992"/>
        </p:xfrm>
        <a:graphic>
          <a:graphicData uri="http://schemas.openxmlformats.org/drawingml/2006/table">
            <a:tbl>
              <a:tblPr firstRow="1" bandRow="1">
                <a:tableStyleId>{5C22544A-7EE6-4342-B048-85BDC9FD1C3A}</a:tableStyleId>
              </a:tblPr>
              <a:tblGrid>
                <a:gridCol w="1380685"/>
                <a:gridCol w="871226"/>
                <a:gridCol w="722510"/>
                <a:gridCol w="720405"/>
                <a:gridCol w="819371"/>
                <a:gridCol w="840955"/>
                <a:gridCol w="805423"/>
              </a:tblGrid>
              <a:tr h="476210">
                <a:tc>
                  <a:txBody>
                    <a:bodyPr/>
                    <a:lstStyle/>
                    <a:p>
                      <a:endParaRPr lang="zh-CN" altLang="en-US" sz="1050" dirty="0"/>
                    </a:p>
                  </a:txBody>
                  <a:tcPr/>
                </a:tc>
                <a:tc gridSpan="2">
                  <a:txBody>
                    <a:bodyPr/>
                    <a:lstStyle/>
                    <a:p>
                      <a:pPr algn="ctr"/>
                      <a:r>
                        <a:rPr lang="en-US" altLang="zh-CN" sz="2000" dirty="0" smtClean="0"/>
                        <a:t>Q1</a:t>
                      </a:r>
                      <a:r>
                        <a:rPr lang="en-US" altLang="zh-CN" sz="2000" baseline="0" dirty="0" smtClean="0"/>
                        <a:t> </a:t>
                      </a:r>
                      <a:r>
                        <a:rPr lang="en-US" altLang="zh-CN" sz="2000" dirty="0" smtClean="0"/>
                        <a:t>2018</a:t>
                      </a:r>
                      <a:endParaRPr lang="zh-CN" altLang="en-US" sz="2000" dirty="0"/>
                    </a:p>
                  </a:txBody>
                  <a:tcPr/>
                </a:tc>
                <a:tc hMerge="1">
                  <a:txBody>
                    <a:bodyPr/>
                    <a:lstStyle/>
                    <a:p>
                      <a:pPr algn="ctr"/>
                      <a:endParaRPr lang="zh-CN" altLang="en-US" dirty="0"/>
                    </a:p>
                  </a:txBody>
                  <a:tcPr/>
                </a:tc>
                <a:tc gridSpan="4">
                  <a:txBody>
                    <a:bodyPr/>
                    <a:lstStyle/>
                    <a:p>
                      <a:pPr algn="ctr"/>
                      <a:r>
                        <a:rPr lang="en-US" altLang="zh-CN" sz="2000" dirty="0" smtClean="0"/>
                        <a:t>Q2 2018</a:t>
                      </a:r>
                      <a:endParaRPr lang="zh-CN" altLang="en-US" sz="2000" dirty="0"/>
                    </a:p>
                  </a:txBody>
                  <a:tcPr/>
                </a:tc>
                <a:tc hMerge="1">
                  <a:txBody>
                    <a:bodyPr/>
                    <a:lstStyle/>
                    <a:p>
                      <a:pPr algn="ctr"/>
                      <a:endParaRPr lang="zh-CN" altLang="en-US" sz="1200" dirty="0"/>
                    </a:p>
                  </a:txBody>
                  <a:tcPr/>
                </a:tc>
                <a:tc hMerge="1">
                  <a:txBody>
                    <a:bodyPr/>
                    <a:lstStyle/>
                    <a:p>
                      <a:pPr algn="ctr"/>
                      <a:endParaRPr lang="zh-CN" altLang="en-US" sz="1200" dirty="0"/>
                    </a:p>
                  </a:txBody>
                  <a:tcPr/>
                </a:tc>
                <a:tc hMerge="1">
                  <a:txBody>
                    <a:bodyPr/>
                    <a:lstStyle/>
                    <a:p>
                      <a:pPr algn="ctr"/>
                      <a:endParaRPr lang="zh-CN" altLang="en-US" sz="1200" dirty="0"/>
                    </a:p>
                  </a:txBody>
                  <a:tcPr/>
                </a:tc>
              </a:tr>
              <a:tr h="341752">
                <a:tc>
                  <a:txBody>
                    <a:bodyPr/>
                    <a:lstStyle/>
                    <a:p>
                      <a:endParaRPr lang="zh-CN" altLang="en-US" sz="1600" dirty="0"/>
                    </a:p>
                  </a:txBody>
                  <a:tcPr/>
                </a:tc>
                <a:tc gridSpan="2">
                  <a:txBody>
                    <a:bodyPr/>
                    <a:lstStyle/>
                    <a:p>
                      <a:pPr algn="ctr"/>
                      <a:r>
                        <a:rPr lang="en-US" sz="1600" dirty="0" smtClean="0"/>
                        <a:t>86</a:t>
                      </a:r>
                      <a:endParaRPr lang="en-US" sz="1600" dirty="0"/>
                    </a:p>
                  </a:txBody>
                  <a:tcPr/>
                </a:tc>
                <a:tc hMerge="1">
                  <a:txBody>
                    <a:bodyPr/>
                    <a:lstStyle/>
                    <a:p>
                      <a:pPr algn="ctr"/>
                      <a:endParaRPr lang="en-US" dirty="0"/>
                    </a:p>
                  </a:txBody>
                  <a:tcPr/>
                </a:tc>
                <a:tc gridSpan="2">
                  <a:txBody>
                    <a:bodyPr/>
                    <a:lstStyle/>
                    <a:p>
                      <a:pPr algn="ctr"/>
                      <a:r>
                        <a:rPr lang="en-US" sz="1600" dirty="0" smtClean="0"/>
                        <a:t>86bis</a:t>
                      </a:r>
                      <a:endParaRPr lang="en-US" sz="1600" dirty="0"/>
                    </a:p>
                  </a:txBody>
                  <a:tcPr/>
                </a:tc>
                <a:tc hMerge="1">
                  <a:txBody>
                    <a:bodyPr/>
                    <a:lstStyle/>
                    <a:p>
                      <a:pPr algn="ctr"/>
                      <a:endParaRPr lang="en-US" sz="1200" dirty="0"/>
                    </a:p>
                  </a:txBody>
                  <a:tcPr/>
                </a:tc>
                <a:tc gridSpan="2">
                  <a:txBody>
                    <a:bodyPr/>
                    <a:lstStyle/>
                    <a:p>
                      <a:pPr algn="ctr"/>
                      <a:r>
                        <a:rPr lang="en-US" sz="1600" dirty="0" smtClean="0"/>
                        <a:t>87</a:t>
                      </a:r>
                      <a:endParaRPr lang="en-US" sz="1600" dirty="0"/>
                    </a:p>
                  </a:txBody>
                  <a:tcPr/>
                </a:tc>
                <a:tc hMerge="1">
                  <a:txBody>
                    <a:bodyPr/>
                    <a:lstStyle/>
                    <a:p>
                      <a:pPr algn="ctr"/>
                      <a:endParaRPr lang="en-US" sz="1200" dirty="0"/>
                    </a:p>
                  </a:txBody>
                  <a:tcPr/>
                </a:tc>
              </a:tr>
              <a:tr h="404251">
                <a:tc>
                  <a:txBody>
                    <a:bodyPr/>
                    <a:lstStyle/>
                    <a:p>
                      <a:endParaRPr lang="zh-CN" altLang="en-US" sz="1200" kern="1200" dirty="0">
                        <a:solidFill>
                          <a:schemeClr val="dk1"/>
                        </a:solidFill>
                        <a:latin typeface="+mn-lt"/>
                        <a:ea typeface="+mn-ea"/>
                        <a:cs typeface="+mn-cs"/>
                      </a:endParaRPr>
                    </a:p>
                  </a:txBody>
                  <a:tcPr/>
                </a:tc>
                <a:tc>
                  <a:txBody>
                    <a:bodyPr/>
                    <a:lstStyle/>
                    <a:p>
                      <a:pPr algn="ctr"/>
                      <a:r>
                        <a:rPr lang="en-US" altLang="zh-CN" sz="1800" kern="1200" dirty="0" smtClean="0">
                          <a:solidFill>
                            <a:schemeClr val="dk1"/>
                          </a:solidFill>
                          <a:latin typeface="+mn-lt"/>
                          <a:ea typeface="+mn-ea"/>
                          <a:cs typeface="+mn-cs"/>
                        </a:rPr>
                        <a:t>RF</a:t>
                      </a:r>
                      <a:endParaRPr lang="zh-CN" altLang="en-US" sz="18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800" kern="1200" dirty="0" smtClean="0">
                          <a:solidFill>
                            <a:schemeClr val="dk1"/>
                          </a:solidFill>
                          <a:latin typeface="+mn-lt"/>
                          <a:ea typeface="+mn-ea"/>
                          <a:cs typeface="+mn-cs"/>
                        </a:rPr>
                        <a:t>RD</a:t>
                      </a:r>
                      <a:endParaRPr lang="zh-CN" altLang="en-US" sz="1800" kern="1200" dirty="0">
                        <a:solidFill>
                          <a:schemeClr val="dk1"/>
                        </a:solidFill>
                        <a:latin typeface="+mn-lt"/>
                        <a:ea typeface="+mn-ea"/>
                        <a:cs typeface="+mn-cs"/>
                      </a:endParaRPr>
                    </a:p>
                  </a:txBody>
                  <a:tcPr/>
                </a:tc>
                <a:tc>
                  <a:txBody>
                    <a:bodyPr/>
                    <a:lstStyle/>
                    <a:p>
                      <a:pPr algn="ctr"/>
                      <a:r>
                        <a:rPr lang="en-US" altLang="zh-CN" sz="1800" kern="1200" dirty="0" smtClean="0">
                          <a:solidFill>
                            <a:schemeClr val="dk1"/>
                          </a:solidFill>
                          <a:latin typeface="+mn-lt"/>
                          <a:ea typeface="+mn-ea"/>
                          <a:cs typeface="+mn-cs"/>
                        </a:rPr>
                        <a:t>RF</a:t>
                      </a:r>
                      <a:endParaRPr lang="zh-CN" altLang="en-US" sz="1800" kern="1200" dirty="0">
                        <a:solidFill>
                          <a:schemeClr val="dk1"/>
                        </a:solidFill>
                        <a:latin typeface="+mn-lt"/>
                        <a:ea typeface="+mn-ea"/>
                        <a:cs typeface="+mn-cs"/>
                      </a:endParaRPr>
                    </a:p>
                  </a:txBody>
                  <a:tcPr/>
                </a:tc>
                <a:tc>
                  <a:txBody>
                    <a:bodyPr/>
                    <a:lstStyle/>
                    <a:p>
                      <a:pPr algn="ctr"/>
                      <a:r>
                        <a:rPr lang="en-US" altLang="zh-CN" sz="1800" dirty="0" smtClean="0"/>
                        <a:t>RD</a:t>
                      </a:r>
                      <a:endParaRPr lang="zh-CN" altLang="en-US" sz="1800" dirty="0"/>
                    </a:p>
                  </a:txBody>
                  <a:tcPr/>
                </a:tc>
                <a:tc>
                  <a:txBody>
                    <a:bodyPr/>
                    <a:lstStyle/>
                    <a:p>
                      <a:pPr algn="ctr"/>
                      <a:r>
                        <a:rPr lang="en-US" altLang="zh-CN" sz="1800" kern="1200" dirty="0" smtClean="0">
                          <a:solidFill>
                            <a:schemeClr val="dk1"/>
                          </a:solidFill>
                          <a:latin typeface="+mn-lt"/>
                          <a:ea typeface="+mn-ea"/>
                          <a:cs typeface="+mn-cs"/>
                        </a:rPr>
                        <a:t>RF</a:t>
                      </a:r>
                      <a:endParaRPr lang="zh-CN" altLang="en-US" sz="1800" kern="1200" dirty="0">
                        <a:solidFill>
                          <a:schemeClr val="dk1"/>
                        </a:solidFill>
                        <a:latin typeface="+mn-lt"/>
                        <a:ea typeface="+mn-ea"/>
                        <a:cs typeface="+mn-cs"/>
                      </a:endParaRPr>
                    </a:p>
                  </a:txBody>
                  <a:tcPr/>
                </a:tc>
                <a:tc>
                  <a:txBody>
                    <a:bodyPr/>
                    <a:lstStyle/>
                    <a:p>
                      <a:pPr algn="ctr"/>
                      <a:r>
                        <a:rPr lang="en-US" altLang="zh-CN" sz="1800" dirty="0" smtClean="0"/>
                        <a:t>RD</a:t>
                      </a:r>
                      <a:endParaRPr lang="zh-CN" altLang="en-US" sz="1800" dirty="0"/>
                    </a:p>
                  </a:txBody>
                  <a:tcPr/>
                </a:tc>
              </a:tr>
              <a:tr h="332784">
                <a:tc>
                  <a:txBody>
                    <a:bodyPr/>
                    <a:lstStyle/>
                    <a:p>
                      <a:pPr marL="0" algn="ctr" defTabSz="914400" rtl="0" eaLnBrk="1" latinLnBrk="0" hangingPunct="1"/>
                      <a:r>
                        <a:rPr lang="en-US" altLang="zh-CN" sz="1600" kern="1200" dirty="0" smtClean="0">
                          <a:solidFill>
                            <a:schemeClr val="dk1"/>
                          </a:solidFill>
                          <a:latin typeface="+mn-lt"/>
                          <a:ea typeface="+mn-ea"/>
                          <a:cs typeface="+mn-cs"/>
                        </a:rPr>
                        <a:t>Total</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13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13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13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13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13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13</a:t>
                      </a:r>
                      <a:endParaRPr lang="zh-CN" altLang="en-US" sz="1600" kern="1200" dirty="0">
                        <a:solidFill>
                          <a:schemeClr val="dk1"/>
                        </a:solidFill>
                        <a:latin typeface="+mn-lt"/>
                        <a:ea typeface="+mn-ea"/>
                        <a:cs typeface="+mn-cs"/>
                      </a:endParaRPr>
                    </a:p>
                  </a:txBody>
                  <a:tcPr/>
                </a:tc>
              </a:tr>
              <a:tr h="406842">
                <a:tc>
                  <a:txBody>
                    <a:bodyPr/>
                    <a:lstStyle/>
                    <a:p>
                      <a:pPr marL="0" algn="ctr" defTabSz="914400" rtl="0" eaLnBrk="1" latinLnBrk="0" hangingPunct="1"/>
                      <a:r>
                        <a:rPr lang="en-US" altLang="zh-CN" sz="1600" kern="1200" dirty="0" smtClean="0">
                          <a:solidFill>
                            <a:schemeClr val="dk1"/>
                          </a:solidFill>
                          <a:latin typeface="+mn-lt"/>
                          <a:ea typeface="+mn-ea"/>
                          <a:cs typeface="+mn-cs"/>
                        </a:rPr>
                        <a:t>TEI &amp; 2nd round</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3</a:t>
                      </a:r>
                      <a:endParaRPr lang="zh-CN" altLang="en-US" sz="1600" kern="1200" dirty="0">
                        <a:solidFill>
                          <a:schemeClr val="dk1"/>
                        </a:solidFill>
                        <a:latin typeface="+mn-lt"/>
                        <a:ea typeface="+mn-ea"/>
                        <a:cs typeface="+mn-cs"/>
                      </a:endParaRPr>
                    </a:p>
                  </a:txBody>
                  <a:tcPr/>
                </a:tc>
              </a:tr>
              <a:tr h="348776">
                <a:tc>
                  <a:txBody>
                    <a:bodyPr/>
                    <a:lstStyle/>
                    <a:p>
                      <a:pPr marL="0" algn="ctr" defTabSz="914400" rtl="0" eaLnBrk="1" latinLnBrk="0" hangingPunct="1"/>
                      <a:r>
                        <a:rPr lang="en-US" altLang="zh-CN" sz="1600" kern="1200" dirty="0" smtClean="0">
                          <a:solidFill>
                            <a:schemeClr val="dk1"/>
                          </a:solidFill>
                          <a:latin typeface="+mn-lt"/>
                          <a:ea typeface="+mn-ea"/>
                          <a:cs typeface="+mn-cs"/>
                        </a:rPr>
                        <a:t>Ongoing WI</a:t>
                      </a:r>
                      <a:endParaRPr lang="zh-CN" altLang="en-US" sz="1600" kern="1200" dirty="0">
                        <a:solidFill>
                          <a:schemeClr val="dk1"/>
                        </a:solidFill>
                        <a:latin typeface="+mn-lt"/>
                        <a:ea typeface="+mn-ea"/>
                        <a:cs typeface="+mn-cs"/>
                      </a:endParaRPr>
                    </a:p>
                  </a:txBody>
                  <a:tcPr/>
                </a:tc>
                <a:tc>
                  <a:txBody>
                    <a:bodyPr/>
                    <a:lstStyle/>
                    <a:p>
                      <a:pPr marL="0" algn="ctr" defTabSz="914400" rtl="0" eaLnBrk="1" fontAlgn="t" latinLnBrk="0" hangingPunct="1"/>
                      <a:r>
                        <a:rPr lang="en-US" sz="1600" kern="1200" dirty="0">
                          <a:solidFill>
                            <a:schemeClr val="dk1"/>
                          </a:solidFill>
                          <a:latin typeface="+mn-lt"/>
                          <a:ea typeface="+mn-ea"/>
                          <a:cs typeface="+mn-cs"/>
                        </a:rPr>
                        <a:t>13.5</a:t>
                      </a:r>
                    </a:p>
                  </a:txBody>
                  <a:tcPr marL="9525" marR="9525" marT="9525" marB="0"/>
                </a:tc>
                <a:tc>
                  <a:txBody>
                    <a:bodyPr/>
                    <a:lstStyle/>
                    <a:p>
                      <a:pPr marL="0" algn="ctr" defTabSz="914400" rtl="0" eaLnBrk="1" fontAlgn="t" latinLnBrk="0" hangingPunct="1"/>
                      <a:r>
                        <a:rPr lang="en-US" sz="1600" kern="1200" dirty="0">
                          <a:solidFill>
                            <a:schemeClr val="dk1"/>
                          </a:solidFill>
                          <a:latin typeface="+mn-lt"/>
                          <a:ea typeface="+mn-ea"/>
                          <a:cs typeface="+mn-cs"/>
                        </a:rPr>
                        <a:t>9.82</a:t>
                      </a:r>
                    </a:p>
                  </a:txBody>
                  <a:tcPr marL="9525" marR="9525" marT="9525" marB="0"/>
                </a:tc>
                <a:tc>
                  <a:txBody>
                    <a:bodyPr/>
                    <a:lstStyle/>
                    <a:p>
                      <a:pPr marL="0" algn="ctr" defTabSz="914400" rtl="0" eaLnBrk="1" fontAlgn="t" latinLnBrk="0" hangingPunct="1"/>
                      <a:r>
                        <a:rPr lang="en-US" sz="1600" kern="1200">
                          <a:solidFill>
                            <a:schemeClr val="dk1"/>
                          </a:solidFill>
                          <a:latin typeface="+mn-lt"/>
                          <a:ea typeface="+mn-ea"/>
                          <a:cs typeface="+mn-cs"/>
                        </a:rPr>
                        <a:t>13.25</a:t>
                      </a:r>
                    </a:p>
                  </a:txBody>
                  <a:tcPr marL="9525" marR="9525" marT="9525" marB="0"/>
                </a:tc>
                <a:tc>
                  <a:txBody>
                    <a:bodyPr/>
                    <a:lstStyle/>
                    <a:p>
                      <a:pPr marL="0" algn="ctr" defTabSz="914400" rtl="0" eaLnBrk="1" fontAlgn="t" latinLnBrk="0" hangingPunct="1"/>
                      <a:r>
                        <a:rPr lang="en-US" sz="1600" kern="1200" dirty="0">
                          <a:solidFill>
                            <a:schemeClr val="dk1"/>
                          </a:solidFill>
                          <a:latin typeface="+mn-lt"/>
                          <a:ea typeface="+mn-ea"/>
                          <a:cs typeface="+mn-cs"/>
                        </a:rPr>
                        <a:t>10.92</a:t>
                      </a:r>
                    </a:p>
                  </a:txBody>
                  <a:tcPr marL="9525" marR="9525" marT="9525" marB="0"/>
                </a:tc>
                <a:tc>
                  <a:txBody>
                    <a:bodyPr/>
                    <a:lstStyle/>
                    <a:p>
                      <a:pPr marL="0" algn="ctr" defTabSz="914400" rtl="0" eaLnBrk="1" fontAlgn="t" latinLnBrk="0" hangingPunct="1"/>
                      <a:r>
                        <a:rPr lang="en-US" sz="1600" kern="1200">
                          <a:solidFill>
                            <a:schemeClr val="dk1"/>
                          </a:solidFill>
                          <a:latin typeface="+mn-lt"/>
                          <a:ea typeface="+mn-ea"/>
                          <a:cs typeface="+mn-cs"/>
                        </a:rPr>
                        <a:t>11.75</a:t>
                      </a:r>
                    </a:p>
                  </a:txBody>
                  <a:tcPr marL="9525" marR="9525" marT="9525" marB="0"/>
                </a:tc>
                <a:tc>
                  <a:txBody>
                    <a:bodyPr/>
                    <a:lstStyle/>
                    <a:p>
                      <a:pPr marL="0" algn="ctr" defTabSz="914400" rtl="0" eaLnBrk="1" fontAlgn="t" latinLnBrk="0" hangingPunct="1"/>
                      <a:r>
                        <a:rPr lang="en-US" sz="1600" kern="1200" dirty="0">
                          <a:solidFill>
                            <a:schemeClr val="dk1"/>
                          </a:solidFill>
                          <a:latin typeface="+mn-lt"/>
                          <a:ea typeface="+mn-ea"/>
                          <a:cs typeface="+mn-cs"/>
                        </a:rPr>
                        <a:t>10.92</a:t>
                      </a:r>
                    </a:p>
                  </a:txBody>
                  <a:tcPr marL="9525" marR="9525" marT="9525" marB="0"/>
                </a:tc>
              </a:tr>
              <a:tr h="436603">
                <a:tc>
                  <a:txBody>
                    <a:bodyPr/>
                    <a:lstStyle/>
                    <a:p>
                      <a:pPr marL="0" algn="ctr" defTabSz="914400" rtl="0" eaLnBrk="1" latinLnBrk="0" hangingPunct="1"/>
                      <a:r>
                        <a:rPr lang="en-US" altLang="zh-CN" sz="1600" kern="1200" dirty="0" smtClean="0">
                          <a:solidFill>
                            <a:schemeClr val="dk1"/>
                          </a:solidFill>
                          <a:latin typeface="+mn-lt"/>
                          <a:ea typeface="+mn-ea"/>
                          <a:cs typeface="+mn-cs"/>
                        </a:rPr>
                        <a:t>Remaining </a:t>
                      </a:r>
                      <a:endParaRPr lang="zh-CN" altLang="en-US" sz="1600" kern="1200" dirty="0">
                        <a:solidFill>
                          <a:schemeClr val="dk1"/>
                        </a:solidFill>
                        <a:latin typeface="+mn-lt"/>
                        <a:ea typeface="+mn-ea"/>
                        <a:cs typeface="+mn-cs"/>
                      </a:endParaRPr>
                    </a:p>
                  </a:txBody>
                  <a:tcPr/>
                </a:tc>
                <a:tc>
                  <a:txBody>
                    <a:bodyPr/>
                    <a:lstStyle/>
                    <a:p>
                      <a:pPr marL="0" algn="ctr" defTabSz="914400" rtl="0" eaLnBrk="1" fontAlgn="t" latinLnBrk="0" hangingPunct="1"/>
                      <a:r>
                        <a:rPr lang="en-US" sz="1600" kern="1200" dirty="0" smtClean="0">
                          <a:solidFill>
                            <a:srgbClr val="FF0000"/>
                          </a:solidFill>
                          <a:latin typeface="+mn-lt"/>
                          <a:ea typeface="+mn-ea"/>
                          <a:cs typeface="+mn-cs"/>
                        </a:rPr>
                        <a:t>-3.5</a:t>
                      </a:r>
                      <a:endParaRPr lang="en-US" sz="1600" kern="1200" dirty="0">
                        <a:solidFill>
                          <a:srgbClr val="FF0000"/>
                        </a:solidFill>
                        <a:latin typeface="+mn-lt"/>
                        <a:ea typeface="+mn-ea"/>
                        <a:cs typeface="+mn-cs"/>
                      </a:endParaRPr>
                    </a:p>
                  </a:txBody>
                  <a:tcPr marL="9525" marR="9525" marT="9525" marB="0"/>
                </a:tc>
                <a:tc>
                  <a:txBody>
                    <a:bodyPr/>
                    <a:lstStyle/>
                    <a:p>
                      <a:pPr marL="0" algn="ctr" defTabSz="914400" rtl="0" eaLnBrk="1" fontAlgn="t" latinLnBrk="0" hangingPunct="1"/>
                      <a:r>
                        <a:rPr lang="en-US" sz="1600" kern="1200" dirty="0" smtClean="0">
                          <a:solidFill>
                            <a:schemeClr val="dk1"/>
                          </a:solidFill>
                          <a:latin typeface="+mn-lt"/>
                          <a:ea typeface="+mn-ea"/>
                          <a:cs typeface="+mn-cs"/>
                        </a:rPr>
                        <a:t>0.18</a:t>
                      </a:r>
                      <a:endParaRPr lang="en-US" sz="1600" kern="1200" dirty="0">
                        <a:solidFill>
                          <a:schemeClr val="dk1"/>
                        </a:solidFill>
                        <a:latin typeface="+mn-lt"/>
                        <a:ea typeface="+mn-ea"/>
                        <a:cs typeface="+mn-cs"/>
                      </a:endParaRPr>
                    </a:p>
                  </a:txBody>
                  <a:tcPr marL="9525" marR="9525" marT="9525" marB="0"/>
                </a:tc>
                <a:tc>
                  <a:txBody>
                    <a:bodyPr/>
                    <a:lstStyle/>
                    <a:p>
                      <a:pPr marL="0" algn="ctr" defTabSz="914400" rtl="0" eaLnBrk="1" fontAlgn="t" latinLnBrk="0" hangingPunct="1"/>
                      <a:r>
                        <a:rPr lang="en-US" sz="1600" kern="1200" dirty="0" smtClean="0">
                          <a:solidFill>
                            <a:srgbClr val="FF0000"/>
                          </a:solidFill>
                          <a:latin typeface="+mn-lt"/>
                          <a:ea typeface="+mn-ea"/>
                          <a:cs typeface="+mn-cs"/>
                        </a:rPr>
                        <a:t>-3.25</a:t>
                      </a:r>
                      <a:endParaRPr lang="en-US" sz="1600" kern="1200" dirty="0">
                        <a:solidFill>
                          <a:srgbClr val="FF0000"/>
                        </a:solidFill>
                        <a:latin typeface="+mn-lt"/>
                        <a:ea typeface="+mn-ea"/>
                        <a:cs typeface="+mn-cs"/>
                      </a:endParaRPr>
                    </a:p>
                  </a:txBody>
                  <a:tcPr marL="9525" marR="9525" marT="9525" marB="0"/>
                </a:tc>
                <a:tc>
                  <a:txBody>
                    <a:bodyPr/>
                    <a:lstStyle/>
                    <a:p>
                      <a:pPr marL="0" algn="ctr" defTabSz="914400" rtl="0" eaLnBrk="1" fontAlgn="t" latinLnBrk="0" hangingPunct="1"/>
                      <a:r>
                        <a:rPr lang="en-US" sz="1600" kern="1200" dirty="0" smtClean="0">
                          <a:solidFill>
                            <a:srgbClr val="FF0000"/>
                          </a:solidFill>
                          <a:latin typeface="+mn-lt"/>
                          <a:ea typeface="+mn-ea"/>
                          <a:cs typeface="+mn-cs"/>
                        </a:rPr>
                        <a:t>-0.92</a:t>
                      </a:r>
                      <a:endParaRPr lang="en-US" sz="1600" kern="1200" dirty="0">
                        <a:solidFill>
                          <a:srgbClr val="FF0000"/>
                        </a:solidFill>
                        <a:latin typeface="+mn-lt"/>
                        <a:ea typeface="+mn-ea"/>
                        <a:cs typeface="+mn-cs"/>
                      </a:endParaRPr>
                    </a:p>
                  </a:txBody>
                  <a:tcPr marL="9525" marR="9525" marT="9525" marB="0"/>
                </a:tc>
                <a:tc>
                  <a:txBody>
                    <a:bodyPr/>
                    <a:lstStyle/>
                    <a:p>
                      <a:pPr marL="0" algn="ctr" defTabSz="914400" rtl="0" eaLnBrk="1" fontAlgn="t" latinLnBrk="0" hangingPunct="1"/>
                      <a:r>
                        <a:rPr lang="en-US" sz="1600" kern="1200" dirty="0" smtClean="0">
                          <a:solidFill>
                            <a:srgbClr val="FF0000"/>
                          </a:solidFill>
                          <a:latin typeface="+mn-lt"/>
                          <a:ea typeface="+mn-ea"/>
                          <a:cs typeface="+mn-cs"/>
                        </a:rPr>
                        <a:t>-1.75</a:t>
                      </a:r>
                      <a:endParaRPr lang="en-US" sz="1600" kern="1200" dirty="0">
                        <a:solidFill>
                          <a:srgbClr val="FF0000"/>
                        </a:solidFill>
                        <a:latin typeface="+mn-lt"/>
                        <a:ea typeface="+mn-ea"/>
                        <a:cs typeface="+mn-cs"/>
                      </a:endParaRPr>
                    </a:p>
                  </a:txBody>
                  <a:tcPr marL="9525" marR="9525" marT="9525" marB="0"/>
                </a:tc>
                <a:tc>
                  <a:txBody>
                    <a:bodyPr/>
                    <a:lstStyle/>
                    <a:p>
                      <a:pPr marL="0" algn="ctr" defTabSz="914400" rtl="0" eaLnBrk="1" fontAlgn="t" latinLnBrk="0" hangingPunct="1"/>
                      <a:r>
                        <a:rPr lang="en-US" sz="1600" kern="1200" dirty="0" smtClean="0">
                          <a:solidFill>
                            <a:srgbClr val="FF0000"/>
                          </a:solidFill>
                          <a:latin typeface="+mn-lt"/>
                          <a:ea typeface="+mn-ea"/>
                          <a:cs typeface="+mn-cs"/>
                        </a:rPr>
                        <a:t>-0.92</a:t>
                      </a:r>
                      <a:endParaRPr lang="en-US" sz="1600" kern="1200" dirty="0">
                        <a:solidFill>
                          <a:srgbClr val="FF0000"/>
                        </a:solidFill>
                        <a:latin typeface="+mn-lt"/>
                        <a:ea typeface="+mn-ea"/>
                        <a:cs typeface="+mn-cs"/>
                      </a:endParaRPr>
                    </a:p>
                  </a:txBody>
                  <a:tcPr marL="9525" marR="9525" marT="9525" marB="0"/>
                </a:tc>
              </a:tr>
            </a:tbl>
          </a:graphicData>
        </a:graphic>
      </p:graphicFrame>
      <p:sp>
        <p:nvSpPr>
          <p:cNvPr id="6" name="Content Placeholder 2"/>
          <p:cNvSpPr>
            <a:spLocks noGrp="1"/>
          </p:cNvSpPr>
          <p:nvPr>
            <p:ph idx="1"/>
          </p:nvPr>
        </p:nvSpPr>
        <p:spPr>
          <a:xfrm>
            <a:off x="208334" y="4209591"/>
            <a:ext cx="8729663" cy="5233308"/>
          </a:xfrm>
        </p:spPr>
        <p:txBody>
          <a:bodyPr/>
          <a:lstStyle/>
          <a:p>
            <a:endParaRPr lang="en-US" sz="1200" dirty="0" smtClean="0"/>
          </a:p>
          <a:p>
            <a:pPr marL="342900" lvl="1" indent="-342900">
              <a:buBlip>
                <a:blip r:embed="rId2"/>
              </a:buBlip>
            </a:pPr>
            <a:r>
              <a:rPr lang="en-US" dirty="0" smtClean="0">
                <a:ea typeface="+mn-ea"/>
                <a:cs typeface="+mn-cs"/>
              </a:rPr>
              <a:t>Total TU for LTE is 26 (13TUs for RF and 13TUs for RD) as in Sep RAN4 status report (RP-171523)</a:t>
            </a:r>
          </a:p>
          <a:p>
            <a:pPr marL="342900" lvl="1" indent="-342900">
              <a:buBlip>
                <a:blip r:embed="rId2"/>
              </a:buBlip>
            </a:pPr>
            <a:r>
              <a:rPr lang="en-US" dirty="0" smtClean="0">
                <a:ea typeface="+mn-ea"/>
                <a:cs typeface="+mn-cs"/>
              </a:rPr>
              <a:t> </a:t>
            </a:r>
            <a:r>
              <a:rPr lang="en-US" dirty="0">
                <a:ea typeface="+mn-ea"/>
                <a:cs typeface="+mn-cs"/>
              </a:rPr>
              <a:t>N</a:t>
            </a:r>
            <a:r>
              <a:rPr lang="en-US" altLang="zh-CN" dirty="0" smtClean="0">
                <a:ea typeface="+mn-ea"/>
                <a:cs typeface="+mn-cs"/>
              </a:rPr>
              <a:t>o </a:t>
            </a:r>
            <a:r>
              <a:rPr lang="en-US" altLang="zh-CN" dirty="0">
                <a:ea typeface="+mn-ea"/>
                <a:cs typeface="+mn-cs"/>
              </a:rPr>
              <a:t>additional </a:t>
            </a:r>
            <a:r>
              <a:rPr lang="en-US" altLang="zh-CN" dirty="0" smtClean="0">
                <a:ea typeface="+mn-ea"/>
                <a:cs typeface="+mn-cs"/>
              </a:rPr>
              <a:t>TUs </a:t>
            </a:r>
            <a:r>
              <a:rPr lang="en-US" altLang="zh-CN" dirty="0">
                <a:ea typeface="+mn-ea"/>
                <a:cs typeface="+mn-cs"/>
              </a:rPr>
              <a:t>available for new </a:t>
            </a:r>
            <a:r>
              <a:rPr lang="en-US" altLang="zh-CN" dirty="0" smtClean="0">
                <a:ea typeface="+mn-ea"/>
                <a:cs typeface="+mn-cs"/>
              </a:rPr>
              <a:t>LTE </a:t>
            </a:r>
            <a:r>
              <a:rPr lang="en-US" altLang="zh-CN" dirty="0">
                <a:ea typeface="+mn-ea"/>
                <a:cs typeface="+mn-cs"/>
              </a:rPr>
              <a:t>proposals. </a:t>
            </a:r>
            <a:endParaRPr lang="en-US" altLang="zh-CN" dirty="0" smtClean="0">
              <a:ea typeface="+mn-ea"/>
              <a:cs typeface="+mn-cs"/>
            </a:endParaRPr>
          </a:p>
          <a:p>
            <a:pPr marL="742950" lvl="2" indent="-342900">
              <a:buBlip>
                <a:blip r:embed="rId2"/>
              </a:buBlip>
            </a:pPr>
            <a:r>
              <a:rPr lang="en-US" altLang="zh-CN" dirty="0" smtClean="0">
                <a:ea typeface="+mn-ea"/>
                <a:cs typeface="+mn-cs"/>
              </a:rPr>
              <a:t>Only available TU in Q1 2018 in LTE RD will be used for ongoing WIs </a:t>
            </a:r>
            <a:endParaRPr lang="en-US" altLang="zh-CN" dirty="0">
              <a:ea typeface="+mn-ea"/>
              <a:cs typeface="+mn-cs"/>
            </a:endParaRPr>
          </a:p>
          <a:p>
            <a:pPr marL="342900" lvl="1" indent="-342900">
              <a:buBlip>
                <a:blip r:embed="rId2"/>
              </a:buBlip>
            </a:pPr>
            <a:endParaRPr lang="nn-NO" sz="1600" dirty="0"/>
          </a:p>
          <a:p>
            <a:pPr marL="742950" lvl="2" indent="-342900"/>
            <a:endParaRPr lang="en-GB" altLang="zh-CN" sz="1400" dirty="0"/>
          </a:p>
        </p:txBody>
      </p:sp>
    </p:spTree>
    <p:extLst>
      <p:ext uri="{BB962C8B-B14F-4D97-AF65-F5344CB8AC3E}">
        <p14:creationId xmlns:p14="http://schemas.microsoft.com/office/powerpoint/2010/main" val="4060685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2967295034"/>
              </p:ext>
            </p:extLst>
          </p:nvPr>
        </p:nvGraphicFramePr>
        <p:xfrm>
          <a:off x="775453" y="1004078"/>
          <a:ext cx="7074438" cy="3238496"/>
        </p:xfrm>
        <a:graphic>
          <a:graphicData uri="http://schemas.openxmlformats.org/drawingml/2006/table">
            <a:tbl>
              <a:tblPr/>
              <a:tblGrid>
                <a:gridCol w="2367243"/>
                <a:gridCol w="1929321"/>
                <a:gridCol w="1576756"/>
                <a:gridCol w="1201118"/>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dirty="0" smtClean="0">
                          <a:ln>
                            <a:noFill/>
                          </a:ln>
                          <a:solidFill>
                            <a:schemeClr val="tx1"/>
                          </a:solidFill>
                          <a:effectLst/>
                          <a:latin typeface="Calibri" pitchFamily="34" charset="0"/>
                          <a:cs typeface="Arial" charset="0"/>
                        </a:rPr>
                        <a:t>Meeting</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Date</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Location</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Host</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3GPPRAN4-AH-1801</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22 - 26 Jan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San Diego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Qualcomm</a:t>
                      </a:r>
                      <a:endPar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RAN4 #86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26 Feb - 2 Mar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Athens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3GPPRAN4#86-Bis</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16 - 20 Apr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Melbourne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Telstra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3GPPRAN4#87</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21 - 25 May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Busan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Samsung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3GPPRAN4-AH-1807</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2 - 6 Jul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Canada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err="1" smtClean="0">
                          <a:ln>
                            <a:noFill/>
                          </a:ln>
                          <a:solidFill>
                            <a:schemeClr val="tx1"/>
                          </a:solidFill>
                          <a:effectLst/>
                          <a:latin typeface="Calibri" pitchFamily="34" charset="0"/>
                          <a:ea typeface="SimSun" pitchFamily="2" charset="-122"/>
                          <a:cs typeface="Arial" charset="0"/>
                        </a:rPr>
                        <a:t>InterDigital</a:t>
                      </a:r>
                      <a:endPar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3GPPRAN4#88</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20 - 24 Aug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Gothenburg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3GPPRAN4#88-Bis</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8 - 12 Oct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China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CF3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3GPPRAN4#89</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12 - 16 Nov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NF3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7166" name="Rectangle 126"/>
          <p:cNvSpPr>
            <a:spLocks noGrp="1" noChangeArrowheads="1"/>
          </p:cNvSpPr>
          <p:nvPr>
            <p:ph type="title"/>
          </p:nvPr>
        </p:nvSpPr>
        <p:spPr>
          <a:xfrm>
            <a:off x="463334" y="491640"/>
            <a:ext cx="7200900" cy="360363"/>
          </a:xfrm>
        </p:spPr>
        <p:txBody>
          <a:bodyPr lIns="90488" tIns="44450" rIns="90488" bIns="44450">
            <a:noAutofit/>
          </a:bodyPr>
          <a:lstStyle/>
          <a:p>
            <a:r>
              <a:rPr lang="sv-SE" altLang="zh-CN" dirty="0" smtClean="0"/>
              <a:t>RAN WG4 Schedule in 2018</a:t>
            </a:r>
            <a:endParaRPr lang="en-US" altLang="zh-CN" dirty="0" smtClean="0"/>
          </a:p>
        </p:txBody>
      </p:sp>
      <p:sp>
        <p:nvSpPr>
          <p:cNvPr id="4" name="Content Placeholder 2"/>
          <p:cNvSpPr txBox="1">
            <a:spLocks/>
          </p:cNvSpPr>
          <p:nvPr/>
        </p:nvSpPr>
        <p:spPr>
          <a:xfrm>
            <a:off x="394937" y="2615855"/>
            <a:ext cx="8229600" cy="2591575"/>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lvl="2"/>
            <a:endParaRPr lang="zh-CN" altLang="en-US" sz="800" kern="0" dirty="0"/>
          </a:p>
        </p:txBody>
      </p:sp>
      <p:sp>
        <p:nvSpPr>
          <p:cNvPr id="6" name="Rectangle 3"/>
          <p:cNvSpPr txBox="1">
            <a:spLocks/>
          </p:cNvSpPr>
          <p:nvPr/>
        </p:nvSpPr>
        <p:spPr>
          <a:xfrm>
            <a:off x="136968" y="4351148"/>
            <a:ext cx="8745538" cy="1604075"/>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a:lnSpc>
                <a:spcPct val="80000"/>
              </a:lnSpc>
              <a:spcBef>
                <a:spcPct val="15000"/>
              </a:spcBef>
            </a:pPr>
            <a:r>
              <a:rPr lang="en-US" altLang="en-US" sz="2200" kern="0" dirty="0" smtClean="0"/>
              <a:t>RAN4 Jan ad-hoc will be hold in San Diego with agenda focusing on NR core requirements and SI NR test methods. </a:t>
            </a:r>
          </a:p>
          <a:p>
            <a:pPr>
              <a:lnSpc>
                <a:spcPct val="80000"/>
              </a:lnSpc>
              <a:spcBef>
                <a:spcPct val="15000"/>
              </a:spcBef>
            </a:pPr>
            <a:r>
              <a:rPr lang="en-US" altLang="en-US" sz="2200" kern="0" dirty="0" smtClean="0"/>
              <a:t>RAN4 also confirmed the July ad-hoc held in Canada, with agenda focusing on the LTE/NR performance work. </a:t>
            </a:r>
            <a:endParaRPr lang="sv-SE" altLang="en-US" sz="2200" kern="0" dirty="0"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6834188" cy="1143000"/>
          </a:xfrm>
        </p:spPr>
        <p:txBody>
          <a:bodyPr/>
          <a:lstStyle/>
          <a:p>
            <a:r>
              <a:rPr lang="en-US" altLang="zh-CN" dirty="0" smtClean="0"/>
              <a:t>Thanks to</a:t>
            </a:r>
            <a:endParaRPr lang="zh-CN" alt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191558"/>
            <a:ext cx="9144000" cy="5141309"/>
          </a:xfrm>
          <a:prstGeom prst="rect">
            <a:avLst/>
          </a:prstGeom>
        </p:spPr>
      </p:pic>
      <p:sp>
        <p:nvSpPr>
          <p:cNvPr id="75779" name="Rectangle 3"/>
          <p:cNvSpPr>
            <a:spLocks noGrp="1"/>
          </p:cNvSpPr>
          <p:nvPr>
            <p:ph type="body" idx="1"/>
          </p:nvPr>
        </p:nvSpPr>
        <p:spPr>
          <a:xfrm>
            <a:off x="1991526" y="975966"/>
            <a:ext cx="7216103" cy="2441413"/>
          </a:xfrm>
        </p:spPr>
        <p:txBody>
          <a:bodyPr/>
          <a:lstStyle/>
          <a:p>
            <a:pPr>
              <a:lnSpc>
                <a:spcPct val="80000"/>
              </a:lnSpc>
              <a:spcBef>
                <a:spcPct val="15000"/>
              </a:spcBef>
              <a:buFontTx/>
              <a:buNone/>
            </a:pPr>
            <a:endParaRPr lang="sv-SE" altLang="en-US" sz="1800" dirty="0" smtClean="0"/>
          </a:p>
          <a:p>
            <a:pPr>
              <a:lnSpc>
                <a:spcPct val="80000"/>
              </a:lnSpc>
              <a:spcBef>
                <a:spcPct val="15000"/>
              </a:spcBef>
            </a:pPr>
            <a:r>
              <a:rPr lang="sv-SE" altLang="en-US" sz="2000" dirty="0" smtClean="0"/>
              <a:t>Vice chairmen Xizeng Dai and Hiromasa Umeda for preparation and session chairing</a:t>
            </a:r>
          </a:p>
          <a:p>
            <a:pPr>
              <a:lnSpc>
                <a:spcPct val="80000"/>
              </a:lnSpc>
              <a:spcBef>
                <a:spcPct val="15000"/>
              </a:spcBef>
            </a:pPr>
            <a:r>
              <a:rPr lang="sv-SE" altLang="en-US" sz="2000" dirty="0" smtClean="0"/>
              <a:t>Kyoungseok </a:t>
            </a:r>
            <a:r>
              <a:rPr lang="sv-SE" altLang="en-US" sz="2000" dirty="0"/>
              <a:t>Oh and Igor Minaev </a:t>
            </a:r>
            <a:r>
              <a:rPr lang="sv-SE" altLang="en-US" sz="2000" dirty="0" smtClean="0"/>
              <a:t>for efficient secretary support</a:t>
            </a:r>
          </a:p>
          <a:p>
            <a:pPr>
              <a:lnSpc>
                <a:spcPct val="80000"/>
              </a:lnSpc>
              <a:spcBef>
                <a:spcPct val="15000"/>
              </a:spcBef>
            </a:pPr>
            <a:r>
              <a:rPr lang="sv-SE" altLang="en-US" sz="2000" dirty="0" smtClean="0"/>
              <a:t>AH chairs: </a:t>
            </a:r>
          </a:p>
          <a:p>
            <a:pPr lvl="1">
              <a:lnSpc>
                <a:spcPct val="80000"/>
              </a:lnSpc>
              <a:spcBef>
                <a:spcPct val="15000"/>
              </a:spcBef>
            </a:pPr>
            <a:r>
              <a:rPr lang="en-US" altLang="en-US" sz="1600" kern="1200" dirty="0">
                <a:latin typeface="Calibri" pitchFamily="34" charset="0"/>
                <a:ea typeface="MS PGothic" pitchFamily="34" charset="-128"/>
              </a:rPr>
              <a:t>Richard Kybett, Muhammad Kazmi, </a:t>
            </a:r>
            <a:r>
              <a:rPr lang="en-US" altLang="en-US" sz="1600" kern="1200" dirty="0" err="1" smtClean="0">
                <a:latin typeface="Calibri" pitchFamily="34" charset="0"/>
                <a:ea typeface="MS PGothic" pitchFamily="34" charset="-128"/>
              </a:rPr>
              <a:t>Qiming</a:t>
            </a:r>
            <a:r>
              <a:rPr lang="en-US" altLang="en-US" sz="1600" kern="1200" dirty="0" smtClean="0">
                <a:latin typeface="Calibri" pitchFamily="34" charset="0"/>
                <a:ea typeface="MS PGothic" pitchFamily="34" charset="-128"/>
              </a:rPr>
              <a:t> </a:t>
            </a:r>
            <a:r>
              <a:rPr lang="en-US" altLang="en-US" sz="1600" kern="1200" dirty="0">
                <a:latin typeface="Calibri" pitchFamily="34" charset="0"/>
                <a:ea typeface="MS PGothic" pitchFamily="34" charset="-128"/>
              </a:rPr>
              <a:t>Li, </a:t>
            </a:r>
            <a:r>
              <a:rPr lang="en-US" altLang="ja-JP" sz="1600" kern="1200" dirty="0">
                <a:latin typeface="Calibri" pitchFamily="34" charset="0"/>
                <a:ea typeface="MS PGothic" pitchFamily="34" charset="-128"/>
              </a:rPr>
              <a:t>Yang Tang, Haijie </a:t>
            </a:r>
            <a:r>
              <a:rPr lang="en-US" altLang="ja-JP" sz="1600" kern="1200" dirty="0" smtClean="0">
                <a:latin typeface="Calibri" pitchFamily="34" charset="0"/>
                <a:ea typeface="MS PGothic" pitchFamily="34" charset="-128"/>
              </a:rPr>
              <a:t>Qiu</a:t>
            </a:r>
            <a:r>
              <a:rPr lang="en-US" altLang="en-US" sz="1600" kern="1200" dirty="0" smtClean="0">
                <a:latin typeface="Calibri" pitchFamily="34" charset="0"/>
                <a:ea typeface="MS PGothic" pitchFamily="34" charset="-128"/>
              </a:rPr>
              <a:t>, </a:t>
            </a:r>
            <a:r>
              <a:rPr lang="en-US" altLang="en-US" sz="1600" kern="1200" dirty="0">
                <a:latin typeface="Calibri" pitchFamily="34" charset="0"/>
                <a:ea typeface="MS PGothic" pitchFamily="34" charset="-128"/>
              </a:rPr>
              <a:t>Valentin </a:t>
            </a:r>
            <a:r>
              <a:rPr lang="en-US" altLang="en-US" sz="1600" kern="1200" dirty="0" smtClean="0">
                <a:latin typeface="Calibri" pitchFamily="34" charset="0"/>
                <a:ea typeface="MS PGothic" pitchFamily="34" charset="-128"/>
              </a:rPr>
              <a:t>Gheorghiu, Ioffe Anatoliy, Ville Vintola, Steven Chen</a:t>
            </a:r>
            <a:endParaRPr lang="sv-SE" altLang="en-US" sz="1600" kern="1200" dirty="0">
              <a:latin typeface="Calibri" pitchFamily="34" charset="0"/>
              <a:ea typeface="MS PGothic" pitchFamily="34" charset="-128"/>
            </a:endParaRPr>
          </a:p>
          <a:p>
            <a:pPr>
              <a:lnSpc>
                <a:spcPct val="80000"/>
              </a:lnSpc>
              <a:spcBef>
                <a:spcPct val="15000"/>
              </a:spcBef>
            </a:pPr>
            <a:r>
              <a:rPr lang="sv-SE" altLang="en-US" sz="2000" dirty="0" smtClean="0"/>
              <a:t>Delegates for enthusiastic contributions</a:t>
            </a:r>
          </a:p>
          <a:p>
            <a:pPr>
              <a:lnSpc>
                <a:spcPct val="80000"/>
              </a:lnSpc>
              <a:spcBef>
                <a:spcPct val="15000"/>
              </a:spcBef>
            </a:pPr>
            <a:r>
              <a:rPr lang="en-US" altLang="en-US" sz="2000" dirty="0" smtClean="0">
                <a:cs typeface="Arial" charset="0"/>
              </a:rPr>
              <a:t>JF3, EF3 and NF3 for </a:t>
            </a:r>
            <a:r>
              <a:rPr lang="sv-SE" altLang="en-US" sz="2000" dirty="0" smtClean="0"/>
              <a:t>meeting hosting</a:t>
            </a:r>
          </a:p>
        </p:txBody>
      </p:sp>
    </p:spTree>
    <p:extLst>
      <p:ext uri="{BB962C8B-B14F-4D97-AF65-F5344CB8AC3E}">
        <p14:creationId xmlns:p14="http://schemas.microsoft.com/office/powerpoint/2010/main" val="359901494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fi-FI" altLang="en-US" dirty="0" smtClean="0"/>
              <a:t>Meetings and Elections</a:t>
            </a:r>
          </a:p>
        </p:txBody>
      </p:sp>
      <p:sp>
        <p:nvSpPr>
          <p:cNvPr id="7171" name="Content Placeholder 7"/>
          <p:cNvSpPr>
            <a:spLocks noGrp="1"/>
          </p:cNvSpPr>
          <p:nvPr>
            <p:ph idx="1"/>
          </p:nvPr>
        </p:nvSpPr>
        <p:spPr>
          <a:xfrm>
            <a:off x="288925" y="1146175"/>
            <a:ext cx="8640763" cy="5192713"/>
          </a:xfrm>
        </p:spPr>
        <p:txBody>
          <a:bodyPr/>
          <a:lstStyle/>
          <a:p>
            <a:r>
              <a:rPr lang="fi-FI" altLang="en-US" dirty="0" smtClean="0"/>
              <a:t>Meetings held since the last plenary</a:t>
            </a:r>
          </a:p>
          <a:p>
            <a:endParaRPr lang="fi-FI" altLang="en-US" dirty="0"/>
          </a:p>
          <a:p>
            <a:endParaRPr lang="fi-FI" altLang="en-US" dirty="0" smtClean="0"/>
          </a:p>
          <a:p>
            <a:endParaRPr lang="fi-FI" altLang="en-US" dirty="0"/>
          </a:p>
          <a:p>
            <a:endParaRPr lang="fi-FI" altLang="en-US" dirty="0" smtClean="0"/>
          </a:p>
          <a:p>
            <a:r>
              <a:rPr lang="en-US" dirty="0" smtClean="0"/>
              <a:t>No </a:t>
            </a:r>
            <a:r>
              <a:rPr lang="en-US" dirty="0"/>
              <a:t>challenge received for sitting </a:t>
            </a:r>
            <a:r>
              <a:rPr lang="en-US" dirty="0" smtClean="0"/>
              <a:t>chairman </a:t>
            </a:r>
            <a:r>
              <a:rPr lang="en-US" dirty="0"/>
              <a:t>in </a:t>
            </a:r>
            <a:r>
              <a:rPr lang="en-US" dirty="0" smtClean="0"/>
              <a:t>Nov </a:t>
            </a:r>
            <a:r>
              <a:rPr lang="en-US" dirty="0"/>
              <a:t>meeting. </a:t>
            </a:r>
            <a:r>
              <a:rPr lang="en-US" dirty="0" smtClean="0"/>
              <a:t>Xutao Zhou will </a:t>
            </a:r>
            <a:r>
              <a:rPr lang="en-US" dirty="0"/>
              <a:t>continue </a:t>
            </a:r>
            <a:r>
              <a:rPr lang="en-US" dirty="0" smtClean="0"/>
              <a:t>his </a:t>
            </a:r>
            <a:r>
              <a:rPr lang="en-US" dirty="0"/>
              <a:t>second term as RAN4 </a:t>
            </a:r>
            <a:r>
              <a:rPr lang="en-US" dirty="0" smtClean="0"/>
              <a:t>chairman</a:t>
            </a:r>
            <a:endParaRPr lang="en-US" dirty="0"/>
          </a:p>
          <a:p>
            <a:pPr marL="0" indent="0">
              <a:buNone/>
            </a:pPr>
            <a:endParaRPr lang="fi-FI" altLang="en-US" dirty="0" smtClean="0"/>
          </a:p>
          <a:p>
            <a:endParaRPr lang="fi-FI" altLang="en-US" dirty="0" smtClean="0"/>
          </a:p>
          <a:p>
            <a:endParaRPr lang="fi-FI" altLang="en-US" dirty="0" smtClean="0"/>
          </a:p>
          <a:p>
            <a:endParaRPr lang="fi-FI" altLang="en-US" dirty="0" smtClean="0"/>
          </a:p>
          <a:p>
            <a:pPr lvl="1"/>
            <a:endParaRPr lang="en-GB" altLang="en-US" sz="2000" dirty="0" smtClean="0">
              <a:solidFill>
                <a:srgbClr val="0000FF"/>
              </a:solidFill>
            </a:endParaRPr>
          </a:p>
          <a:p>
            <a:pPr lvl="1"/>
            <a:endParaRPr lang="en-GB" altLang="en-US" sz="2000" dirty="0" smtClean="0">
              <a:solidFill>
                <a:srgbClr val="0000FF"/>
              </a:solidFill>
            </a:endParaRPr>
          </a:p>
          <a:p>
            <a:pPr lvl="1"/>
            <a:endParaRPr lang="en-GB" altLang="en-US" sz="2000" dirty="0" smtClean="0"/>
          </a:p>
          <a:p>
            <a:pPr lvl="1">
              <a:buFont typeface="Arial" charset="0"/>
              <a:buNone/>
            </a:pPr>
            <a:endParaRPr lang="fi-FI" altLang="en-US" dirty="0" smtClean="0"/>
          </a:p>
        </p:txBody>
      </p:sp>
      <p:graphicFrame>
        <p:nvGraphicFramePr>
          <p:cNvPr id="9" name="Group 115"/>
          <p:cNvGraphicFramePr>
            <a:graphicFrameLocks noGrp="1"/>
          </p:cNvGraphicFramePr>
          <p:nvPr>
            <p:extLst>
              <p:ext uri="{D42A27DB-BD31-4B8C-83A1-F6EECF244321}">
                <p14:modId xmlns:p14="http://schemas.microsoft.com/office/powerpoint/2010/main" val="2356313717"/>
              </p:ext>
            </p:extLst>
          </p:nvPr>
        </p:nvGraphicFramePr>
        <p:xfrm>
          <a:off x="359229" y="1990959"/>
          <a:ext cx="8243694" cy="1389064"/>
        </p:xfrm>
        <a:graphic>
          <a:graphicData uri="http://schemas.openxmlformats.org/drawingml/2006/table">
            <a:tbl>
              <a:tblPr/>
              <a:tblGrid>
                <a:gridCol w="2012012"/>
                <a:gridCol w="2234357"/>
                <a:gridCol w="2392362"/>
                <a:gridCol w="1604963"/>
              </a:tblGrid>
              <a:tr h="3476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RAN4 NR ad-hoc #3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18th – 21th Sep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fi-FI" altLang="zh-CN" sz="1600" b="0" i="0" u="none" strike="noStrike" cap="none" normalizeH="0" baseline="0" dirty="0" smtClean="0">
                          <a:ln>
                            <a:noFill/>
                          </a:ln>
                          <a:solidFill>
                            <a:schemeClr val="tx1"/>
                          </a:solidFill>
                          <a:effectLst/>
                          <a:latin typeface="Calibri" pitchFamily="34" charset="0"/>
                          <a:cs typeface="Arial" charset="0"/>
                        </a:rPr>
                        <a:t>Nagoya, JP</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JF3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347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RAN4 #84bis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9th – 13th Oct 2017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Dubrovnik</a:t>
                      </a: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 </a:t>
                      </a: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Croatia</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3476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RAN4 #85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27th Nov – 1st Dec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fi-FI" altLang="zh-CN" sz="1600" b="0" i="0" u="none" strike="noStrike" cap="none" normalizeH="0" baseline="0" dirty="0" smtClean="0">
                          <a:ln>
                            <a:noFill/>
                          </a:ln>
                          <a:solidFill>
                            <a:schemeClr val="tx1"/>
                          </a:solidFill>
                          <a:effectLst/>
                          <a:latin typeface="Calibri" pitchFamily="34" charset="0"/>
                          <a:cs typeface="Arial" charset="0"/>
                        </a:rPr>
                        <a:t>Reno, US</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MS PGothic" pitchFamily="34" charset="-128"/>
                          <a:cs typeface="Arial" charset="0"/>
                        </a:rPr>
                        <a:t>NF3</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346075">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hlink"/>
                          </a:solidFill>
                          <a:effectLst/>
                          <a:latin typeface="Calibri" pitchFamily="34" charset="0"/>
                          <a:cs typeface="Arial" charset="0"/>
                        </a:rPr>
                        <a:t>RAN #78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hlink"/>
                          </a:solidFill>
                          <a:effectLst/>
                          <a:latin typeface="Calibri" pitchFamily="34" charset="0"/>
                          <a:ea typeface="+mn-ea"/>
                          <a:cs typeface="Arial" charset="0"/>
                        </a:rPr>
                        <a:t>18th – 21th Dec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kern="1200" cap="none" normalizeH="0" baseline="0" dirty="0" smtClean="0">
                          <a:ln>
                            <a:noFill/>
                          </a:ln>
                          <a:solidFill>
                            <a:schemeClr val="hlink"/>
                          </a:solidFill>
                          <a:effectLst/>
                          <a:latin typeface="Calibri" pitchFamily="34" charset="0"/>
                          <a:ea typeface="+mn-ea"/>
                          <a:cs typeface="Arial" charset="0"/>
                        </a:rPr>
                        <a:t>Lisbon</a:t>
                      </a:r>
                      <a:r>
                        <a:rPr kumimoji="0" lang="en-US" altLang="zh-CN" sz="1600" b="0" i="0" u="none" strike="noStrike" kern="1200" cap="none" normalizeH="0" baseline="0" dirty="0" smtClean="0">
                          <a:ln>
                            <a:noFill/>
                          </a:ln>
                          <a:solidFill>
                            <a:schemeClr val="hlink"/>
                          </a:solidFill>
                          <a:effectLst/>
                          <a:latin typeface="Calibri" pitchFamily="34" charset="0"/>
                          <a:ea typeface="+mn-ea"/>
                          <a:cs typeface="Arial" charset="0"/>
                        </a:rPr>
                        <a:t>, PT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kern="1200" cap="none" normalizeH="0" baseline="0" dirty="0" smtClean="0">
                          <a:ln>
                            <a:noFill/>
                          </a:ln>
                          <a:solidFill>
                            <a:schemeClr val="hlink"/>
                          </a:solidFill>
                          <a:effectLst/>
                          <a:latin typeface="Calibri" pitchFamily="34" charset="0"/>
                          <a:ea typeface="+mn-ea"/>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r>
            </a:tbl>
          </a:graphicData>
        </a:graphic>
      </p:graphicFrame>
    </p:spTree>
    <p:extLst>
      <p:ext uri="{BB962C8B-B14F-4D97-AF65-F5344CB8AC3E}">
        <p14:creationId xmlns:p14="http://schemas.microsoft.com/office/powerpoint/2010/main" val="19321034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6563" y="9525"/>
            <a:ext cx="6834187" cy="1143000"/>
          </a:xfrm>
        </p:spPr>
        <p:txBody>
          <a:bodyPr/>
          <a:lstStyle/>
          <a:p>
            <a:r>
              <a:rPr lang="fi-FI" altLang="en-US" dirty="0" smtClean="0"/>
              <a:t>2017 Statistics</a:t>
            </a:r>
          </a:p>
        </p:txBody>
      </p:sp>
      <p:graphicFrame>
        <p:nvGraphicFramePr>
          <p:cNvPr id="5" name="Table 4"/>
          <p:cNvGraphicFramePr>
            <a:graphicFrameLocks noGrp="1"/>
          </p:cNvGraphicFramePr>
          <p:nvPr>
            <p:extLst>
              <p:ext uri="{D42A27DB-BD31-4B8C-83A1-F6EECF244321}">
                <p14:modId xmlns:p14="http://schemas.microsoft.com/office/powerpoint/2010/main" val="1069096211"/>
              </p:ext>
            </p:extLst>
          </p:nvPr>
        </p:nvGraphicFramePr>
        <p:xfrm>
          <a:off x="731374" y="1291273"/>
          <a:ext cx="7579869" cy="1463040"/>
        </p:xfrm>
        <a:graphic>
          <a:graphicData uri="http://schemas.openxmlformats.org/drawingml/2006/table">
            <a:tbl>
              <a:tblPr/>
              <a:tblGrid>
                <a:gridCol w="1856705"/>
                <a:gridCol w="2340382"/>
                <a:gridCol w="1719418"/>
                <a:gridCol w="1663364"/>
              </a:tblGrid>
              <a:tr h="234950">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dirty="0" smtClean="0">
                          <a:ln>
                            <a:noFill/>
                          </a:ln>
                          <a:solidFill>
                            <a:schemeClr val="tx1"/>
                          </a:solidFill>
                          <a:effectLst/>
                          <a:latin typeface="Calibri" pitchFamily="34" charset="0"/>
                          <a:cs typeface="Arial" charset="0"/>
                        </a:rPr>
                        <a:t>Meeting</a:t>
                      </a:r>
                      <a:endParaRPr kumimoji="0" lang="en-US" altLang="zh-CN" sz="1200" b="0"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smtClean="0">
                          <a:ln>
                            <a:noFill/>
                          </a:ln>
                          <a:solidFill>
                            <a:schemeClr val="tx1"/>
                          </a:solidFill>
                          <a:effectLst/>
                          <a:latin typeface="Calibri" pitchFamily="34" charset="0"/>
                          <a:cs typeface="Arial" charset="0"/>
                        </a:rPr>
                        <a:t>Date</a:t>
                      </a:r>
                      <a:endParaRPr kumimoji="0" lang="en-US" altLang="zh-CN" sz="1200" b="0" i="0" u="none" strike="noStrike" cap="none" normalizeH="0" baseline="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smtClean="0">
                          <a:ln>
                            <a:noFill/>
                          </a:ln>
                          <a:solidFill>
                            <a:schemeClr val="tx1"/>
                          </a:solidFill>
                          <a:effectLst/>
                          <a:latin typeface="Calibri" pitchFamily="34" charset="0"/>
                          <a:cs typeface="Arial" charset="0"/>
                        </a:rPr>
                        <a:t>Delegates registered/attendees</a:t>
                      </a:r>
                      <a:endParaRPr kumimoji="0" lang="en-US" altLang="zh-CN" sz="1200" b="0" i="0" u="none" strike="noStrike" cap="none" normalizeH="0" baseline="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dirty="0" smtClean="0">
                          <a:ln>
                            <a:noFill/>
                          </a:ln>
                          <a:solidFill>
                            <a:schemeClr val="tx1"/>
                          </a:solidFill>
                          <a:effectLst/>
                          <a:latin typeface="Calibri" pitchFamily="34" charset="0"/>
                          <a:cs typeface="Arial" charset="0"/>
                        </a:rPr>
                        <a:t>Documents requested/uploaded</a:t>
                      </a:r>
                      <a:endParaRPr kumimoji="0" lang="en-US" altLang="zh-CN" sz="1200" b="0"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r>
              <a:tr h="234950">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RAN4 NR ad-hoc #3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18th – 21th Sep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a:ln>
                            <a:noFill/>
                          </a:ln>
                          <a:solidFill>
                            <a:schemeClr val="tx1"/>
                          </a:solidFill>
                          <a:effectLst/>
                          <a:latin typeface="Calibri" pitchFamily="34" charset="0"/>
                          <a:ea typeface="+mn-ea"/>
                          <a:cs typeface="Arial" charset="0"/>
                        </a:rPr>
                        <a:t>176/133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a:ln>
                            <a:noFill/>
                          </a:ln>
                          <a:solidFill>
                            <a:schemeClr val="tx1"/>
                          </a:solidFill>
                          <a:effectLst/>
                          <a:latin typeface="Calibri" pitchFamily="34" charset="0"/>
                          <a:ea typeface="+mn-ea"/>
                          <a:cs typeface="Arial" charset="0"/>
                        </a:rPr>
                        <a:t>787/712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34950">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RAN4 #84bis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9th – 13th Oct 2017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a:ln>
                            <a:noFill/>
                          </a:ln>
                          <a:solidFill>
                            <a:schemeClr val="tx1"/>
                          </a:solidFill>
                          <a:effectLst/>
                          <a:latin typeface="Calibri" pitchFamily="34" charset="0"/>
                          <a:ea typeface="+mn-ea"/>
                          <a:cs typeface="Arial" charset="0"/>
                        </a:rPr>
                        <a:t>209/158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a:ln>
                            <a:noFill/>
                          </a:ln>
                          <a:solidFill>
                            <a:schemeClr val="tx1"/>
                          </a:solidFill>
                          <a:effectLst/>
                          <a:latin typeface="Calibri" pitchFamily="34" charset="0"/>
                          <a:ea typeface="+mn-ea"/>
                          <a:cs typeface="Arial" charset="0"/>
                        </a:rPr>
                        <a:t>1876/1773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349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RAN4 #85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27th Nov – 1st Dec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a:ln>
                            <a:noFill/>
                          </a:ln>
                          <a:solidFill>
                            <a:schemeClr val="tx1"/>
                          </a:solidFill>
                          <a:effectLst/>
                          <a:latin typeface="Calibri" pitchFamily="34" charset="0"/>
                          <a:ea typeface="+mn-ea"/>
                          <a:cs typeface="Arial" charset="0"/>
                        </a:rPr>
                        <a:t>290/219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dirty="0">
                          <a:ln>
                            <a:noFill/>
                          </a:ln>
                          <a:solidFill>
                            <a:schemeClr val="tx1"/>
                          </a:solidFill>
                          <a:effectLst/>
                          <a:latin typeface="Calibri" pitchFamily="34" charset="0"/>
                          <a:ea typeface="+mn-ea"/>
                          <a:cs typeface="Arial" charset="0"/>
                        </a:rPr>
                        <a:t>2424/2329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cxnSp>
        <p:nvCxnSpPr>
          <p:cNvPr id="8252" name="Straight Arrow Connector 11"/>
          <p:cNvCxnSpPr>
            <a:cxnSpLocks noChangeShapeType="1"/>
          </p:cNvCxnSpPr>
          <p:nvPr/>
        </p:nvCxnSpPr>
        <p:spPr bwMode="auto">
          <a:xfrm flipH="1">
            <a:off x="7835900" y="4221163"/>
            <a:ext cx="298450" cy="15875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cxnSp>
        <p:nvCxnSpPr>
          <p:cNvPr id="8253" name="Straight Arrow Connector 13"/>
          <p:cNvCxnSpPr>
            <a:cxnSpLocks noChangeShapeType="1"/>
          </p:cNvCxnSpPr>
          <p:nvPr/>
        </p:nvCxnSpPr>
        <p:spPr bwMode="auto">
          <a:xfrm flipH="1">
            <a:off x="8505825" y="1839913"/>
            <a:ext cx="319088" cy="52070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graphicFrame>
        <p:nvGraphicFramePr>
          <p:cNvPr id="2" name="Chart 1"/>
          <p:cNvGraphicFramePr/>
          <p:nvPr>
            <p:extLst>
              <p:ext uri="{D42A27DB-BD31-4B8C-83A1-F6EECF244321}">
                <p14:modId xmlns:p14="http://schemas.microsoft.com/office/powerpoint/2010/main" val="1189927525"/>
              </p:ext>
            </p:extLst>
          </p:nvPr>
        </p:nvGraphicFramePr>
        <p:xfrm>
          <a:off x="0" y="3017951"/>
          <a:ext cx="4334634" cy="29296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p:nvPr>
            <p:extLst>
              <p:ext uri="{D42A27DB-BD31-4B8C-83A1-F6EECF244321}">
                <p14:modId xmlns:p14="http://schemas.microsoft.com/office/powerpoint/2010/main" val="2403031170"/>
              </p:ext>
            </p:extLst>
          </p:nvPr>
        </p:nvGraphicFramePr>
        <p:xfrm>
          <a:off x="4392627" y="3024695"/>
          <a:ext cx="4334634" cy="2929696"/>
        </p:xfrm>
        <a:graphic>
          <a:graphicData uri="http://schemas.openxmlformats.org/drawingml/2006/chart">
            <c:chart xmlns:c="http://schemas.openxmlformats.org/drawingml/2006/chart" xmlns:r="http://schemas.openxmlformats.org/officeDocument/2006/relationships" r:id="rId3"/>
          </a:graphicData>
        </a:graphic>
      </p:graphicFrame>
      <p:sp>
        <p:nvSpPr>
          <p:cNvPr id="3" name="Parallelogram 2"/>
          <p:cNvSpPr/>
          <p:nvPr/>
        </p:nvSpPr>
        <p:spPr bwMode="auto">
          <a:xfrm>
            <a:off x="1265464" y="2620736"/>
            <a:ext cx="4278086" cy="1502228"/>
          </a:xfrm>
          <a:prstGeom prst="parallelogram">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4" name="Rectangle 3"/>
          <p:cNvSpPr/>
          <p:nvPr/>
        </p:nvSpPr>
        <p:spPr bwMode="auto">
          <a:xfrm>
            <a:off x="1494063" y="2620736"/>
            <a:ext cx="6082393" cy="3918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6" name="Rectangle 5"/>
          <p:cNvSpPr/>
          <p:nvPr/>
        </p:nvSpPr>
        <p:spPr bwMode="auto">
          <a:xfrm>
            <a:off x="367393" y="2539093"/>
            <a:ext cx="6408964" cy="61232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2386856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a:xfrm>
            <a:off x="468313" y="-6350"/>
            <a:ext cx="6834187" cy="1143000"/>
          </a:xfrm>
        </p:spPr>
        <p:txBody>
          <a:bodyPr/>
          <a:lstStyle/>
          <a:p>
            <a:r>
              <a:rPr lang="fi-FI" altLang="en-US" dirty="0" smtClean="0"/>
              <a:t>Spectrum related WI/SI status</a:t>
            </a:r>
          </a:p>
        </p:txBody>
      </p:sp>
      <p:graphicFrame>
        <p:nvGraphicFramePr>
          <p:cNvPr id="5" name="Table 4"/>
          <p:cNvGraphicFramePr>
            <a:graphicFrameLocks noGrp="1"/>
          </p:cNvGraphicFramePr>
          <p:nvPr>
            <p:extLst>
              <p:ext uri="{D42A27DB-BD31-4B8C-83A1-F6EECF244321}">
                <p14:modId xmlns:p14="http://schemas.microsoft.com/office/powerpoint/2010/main" val="669419584"/>
              </p:ext>
            </p:extLst>
          </p:nvPr>
        </p:nvGraphicFramePr>
        <p:xfrm>
          <a:off x="219993" y="1241793"/>
          <a:ext cx="8606292" cy="3190872"/>
        </p:xfrm>
        <a:graphic>
          <a:graphicData uri="http://schemas.openxmlformats.org/drawingml/2006/table">
            <a:tbl>
              <a:tblPr/>
              <a:tblGrid>
                <a:gridCol w="3987797"/>
                <a:gridCol w="546349"/>
                <a:gridCol w="773361"/>
                <a:gridCol w="1059111"/>
                <a:gridCol w="744087"/>
                <a:gridCol w="1495587"/>
              </a:tblGrid>
              <a:tr h="133320">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Name   </a:t>
                      </a:r>
                      <a:r>
                        <a:rPr kumimoji="0" lang="fi-FI" altLang="zh-CN" sz="800" b="1" i="0" u="none" strike="noStrike" cap="none" normalizeH="0" baseline="0" dirty="0" smtClean="0">
                          <a:ln>
                            <a:noFill/>
                          </a:ln>
                          <a:solidFill>
                            <a:srgbClr val="000000"/>
                          </a:solidFill>
                          <a:effectLst/>
                          <a:latin typeface="Arial" charset="0"/>
                          <a:ea typeface="MS PGothic" pitchFamily="34" charset="-128"/>
                        </a:rPr>
                        <a:t>( new WIs approved in RAN#73 and WIs revised finish dates by red font)</a:t>
                      </a:r>
                      <a:endParaRPr kumimoji="0" lang="fi-FI" altLang="zh-CN" sz="800" b="1" i="0" u="none" strike="noStrike" cap="none" normalizeH="0" baseline="0" dirty="0" smtClean="0">
                        <a:ln>
                          <a:noFill/>
                        </a:ln>
                        <a:solidFill>
                          <a:srgbClr val="FF0000"/>
                        </a:solidFill>
                        <a:effectLst/>
                        <a:latin typeface="Arial" charset="0"/>
                        <a:ea typeface="MS PGothic" pitchFamily="34" charset="-128"/>
                        <a:cs typeface="Arial" charset="0"/>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Start_Date</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Finish_Date</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Status Report or WID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rPr>
                        <a:t> Completion</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rPr>
                        <a:t>Remarks</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r>
              <a:tr h="122009">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800" b="1" i="0" u="none" strike="noStrike" cap="none" normalizeH="0" baseline="0" dirty="0" smtClean="0">
                          <a:ln>
                            <a:noFill/>
                          </a:ln>
                          <a:solidFill>
                            <a:srgbClr val="0000FF"/>
                          </a:solidFill>
                          <a:effectLst/>
                          <a:latin typeface="Arial" charset="0"/>
                          <a:ea typeface="MS PGothic" pitchFamily="34" charset="-128"/>
                        </a:rPr>
                        <a:t>Rel-15 WI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rgbClr val="000000"/>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rgbClr val="000000"/>
                          </a:solidFill>
                          <a:effectLst/>
                          <a:latin typeface="Arial" charset="0"/>
                          <a:ea typeface="MS PGothic" pitchFamily="34" charset="-128"/>
                        </a:rPr>
                        <a:t>Performance WI</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rPr>
                        <a:t>Core/Perf</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122009">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800" b="1" i="0" u="none" strike="noStrike" kern="1200" cap="none" normalizeH="0" baseline="0" dirty="0" smtClean="0">
                          <a:ln>
                            <a:noFill/>
                          </a:ln>
                          <a:solidFill>
                            <a:srgbClr val="0000FF"/>
                          </a:solidFill>
                          <a:effectLst/>
                          <a:latin typeface="Arial" charset="0"/>
                          <a:ea typeface="MS PGothic" pitchFamily="34" charset="-128"/>
                          <a:cs typeface="+mn-cs"/>
                        </a:rPr>
                        <a:t>Add UE Power Class 2 to band 41 intra-band contiguous LTE carrier aggregation </a:t>
                      </a:r>
                      <a:endPar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12/2016</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12/2017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rPr>
                        <a:t>RP-172297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22009">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a:ln>
                            <a:noFill/>
                          </a:ln>
                          <a:solidFill>
                            <a:srgbClr val="0000FF"/>
                          </a:solidFill>
                          <a:effectLst/>
                          <a:latin typeface="Arial" charset="0"/>
                          <a:ea typeface="MS PGothic" pitchFamily="34" charset="-128"/>
                          <a:cs typeface="+mn-cs"/>
                        </a:rPr>
                        <a:t>V2X new band combinations for LTE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03/2017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rPr>
                        <a:t>RP-172265</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50/0 %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531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a:ln>
                            <a:noFill/>
                          </a:ln>
                          <a:solidFill>
                            <a:srgbClr val="0000FF"/>
                          </a:solidFill>
                          <a:effectLst/>
                          <a:latin typeface="Arial" charset="0"/>
                          <a:ea typeface="MS PGothic" pitchFamily="34" charset="-128"/>
                          <a:cs typeface="+mn-cs"/>
                        </a:rPr>
                        <a:t>450MHz Band for LTE in region 3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03/2017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12/2017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rPr>
                        <a:t>RP-172710</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100/100 %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 TR versioning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a:ln>
                            <a:noFill/>
                          </a:ln>
                          <a:solidFill>
                            <a:srgbClr val="0000FF"/>
                          </a:solidFill>
                          <a:effectLst/>
                          <a:latin typeface="Arial" charset="0"/>
                          <a:ea typeface="MS PGothic" pitchFamily="34" charset="-128"/>
                          <a:cs typeface="+mn-cs"/>
                        </a:rPr>
                        <a:t>LAA/</a:t>
                      </a:r>
                      <a:r>
                        <a:rPr kumimoji="0" lang="en-US" sz="800" b="1" i="0" u="none" strike="noStrike" kern="1200" cap="none" normalizeH="0" baseline="0" dirty="0" err="1">
                          <a:ln>
                            <a:noFill/>
                          </a:ln>
                          <a:solidFill>
                            <a:srgbClr val="0000FF"/>
                          </a:solidFill>
                          <a:effectLst/>
                          <a:latin typeface="Arial" charset="0"/>
                          <a:ea typeface="MS PGothic" pitchFamily="34" charset="-128"/>
                          <a:cs typeface="+mn-cs"/>
                        </a:rPr>
                        <a:t>eLAA</a:t>
                      </a:r>
                      <a:r>
                        <a:rPr kumimoji="0" lang="en-US" sz="800" b="1" i="0" u="none" strike="noStrike" kern="1200" cap="none" normalizeH="0" baseline="0" dirty="0">
                          <a:ln>
                            <a:noFill/>
                          </a:ln>
                          <a:solidFill>
                            <a:srgbClr val="0000FF"/>
                          </a:solidFill>
                          <a:effectLst/>
                          <a:latin typeface="Arial" charset="0"/>
                          <a:ea typeface="MS PGothic" pitchFamily="34" charset="-128"/>
                          <a:cs typeface="+mn-cs"/>
                        </a:rPr>
                        <a:t> for the CBRS 3.5GHz band in 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03/2017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12/2017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RP-172699</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100/100 %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25361">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rPr>
                        <a:t>Introduction of new band support for 4Rx antenna ports for LTE for Rel-15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RP-172346</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99/0 %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rPr>
                        <a:t>LTE Advanced high power UE (power class 2) for Rel-15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RP-172353</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40/NA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New LTE band for 3.3-3.4 GHz for Africa</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RP-172354</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70/0 %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Carrier Aggregation (4DL/4UL) of Band 41C and Band 42C</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09/2017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RP-172273</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80/0%</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Additional LTE bands for UE category M1 and/or NB1 in Rel-15</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09/2017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RP-172505</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99/NA%</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Additional LTE bands for UE category M2 and/or NB2 in Rel-15</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09/2017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RP-172504</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99/NA%</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Extended-Band12 new E-UTRA Band</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09/2017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03/2018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RP-172154</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25/5%</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WID </a:t>
                      </a: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revised/SR flagged</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Rel-15 Basket CA WI</a:t>
                      </a:r>
                      <a:endParaRPr kumimoji="0" lang="en-US" sz="800" b="1" i="0" u="none" strike="noStrike" kern="1200" cap="none" normalizeH="0" baseline="0" dirty="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2745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LTE Advanced intra-band Carrier Aggregation Rel-15 for </a:t>
                      </a:r>
                      <a:r>
                        <a:rPr kumimoji="0" lang="en-US" sz="800" b="1" i="0" u="none" strike="noStrike" kern="1200" cap="none" normalizeH="0" baseline="0" dirty="0" err="1" smtClean="0">
                          <a:ln>
                            <a:noFill/>
                          </a:ln>
                          <a:solidFill>
                            <a:srgbClr val="0000FF"/>
                          </a:solidFill>
                          <a:effectLst/>
                          <a:latin typeface="Arial" charset="0"/>
                          <a:ea typeface="MS PGothic" pitchFamily="34" charset="-128"/>
                          <a:cs typeface="+mn-cs"/>
                        </a:rPr>
                        <a:t>xDL</a:t>
                      </a: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a:t>
                      </a:r>
                      <a:r>
                        <a:rPr kumimoji="0" lang="en-US" sz="800" b="1" i="0" u="none" strike="noStrike" kern="1200" cap="none" normalizeH="0" baseline="0" dirty="0" err="1" smtClean="0">
                          <a:ln>
                            <a:noFill/>
                          </a:ln>
                          <a:solidFill>
                            <a:srgbClr val="0000FF"/>
                          </a:solidFill>
                          <a:effectLst/>
                          <a:latin typeface="Arial" charset="0"/>
                          <a:ea typeface="MS PGothic" pitchFamily="34" charset="-128"/>
                          <a:cs typeface="+mn-cs"/>
                        </a:rPr>
                        <a:t>yUL</a:t>
                      </a: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 including contiguous and non-contiguous spectrum</a:t>
                      </a:r>
                      <a:endPar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RP-172408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70/70 %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RP-172410</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2DL/1UL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RP-172333</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30/30 %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RP-172334</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3DL/1UL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RP-172348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40/40 %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71450" marR="0" lvl="0" indent="-171450" algn="l" defTabSz="914400" rtl="0" eaLnBrk="1" fontAlgn="b" latinLnBrk="0" hangingPunct="1">
                        <a:lnSpc>
                          <a:spcPct val="100000"/>
                        </a:lnSpc>
                        <a:spcBef>
                          <a:spcPct val="0"/>
                        </a:spcBef>
                        <a:spcAft>
                          <a:spcPct val="0"/>
                        </a:spcAft>
                        <a:buClrTx/>
                        <a:buSzTx/>
                        <a:buFont typeface="Arial" panose="020B0604020202020204" pitchFamily="34" charset="0"/>
                        <a:buChar char="•"/>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RP-172349</a:t>
                      </a:r>
                    </a:p>
                    <a:p>
                      <a:pPr marL="171450" marR="0" lvl="0" indent="-171450" algn="l" defTabSz="914400" rtl="0" eaLnBrk="1" fontAlgn="b" latinLnBrk="0" hangingPunct="1">
                        <a:lnSpc>
                          <a:spcPct val="100000"/>
                        </a:lnSpc>
                        <a:spcBef>
                          <a:spcPct val="0"/>
                        </a:spcBef>
                        <a:spcAft>
                          <a:spcPct val="0"/>
                        </a:spcAft>
                        <a:buClrTx/>
                        <a:buSzTx/>
                        <a:buFont typeface="Arial" panose="020B0604020202020204" pitchFamily="34" charset="0"/>
                        <a:buChar char="•"/>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Company CRs to fix errors of fallback mode</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4DL/1UL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RP-172409</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65/65 %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RP-172411</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5DL/1UL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RP-172259</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50/50 %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RP-172260</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2DL/2UL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RP-172350</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40/40 %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RP-172351</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a:t>
                      </a:r>
                      <a:r>
                        <a:rPr kumimoji="0" lang="en-US" altLang="ja-JP" sz="800" b="1" i="0" u="none" strike="noStrike" kern="1200" cap="none" normalizeH="0" baseline="0" dirty="0" err="1" smtClean="0">
                          <a:ln>
                            <a:noFill/>
                          </a:ln>
                          <a:solidFill>
                            <a:srgbClr val="0000FF"/>
                          </a:solidFill>
                          <a:effectLst/>
                          <a:latin typeface="Arial" charset="0"/>
                          <a:ea typeface="MS PGothic" pitchFamily="34" charset="-128"/>
                          <a:cs typeface="+mn-cs"/>
                        </a:rPr>
                        <a:t>xDL</a:t>
                      </a: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/2UL with x=3,4,5</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RP-172264</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50/50 %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RP-172263</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678064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a:xfrm>
            <a:off x="468313" y="-6350"/>
            <a:ext cx="6834187" cy="1143000"/>
          </a:xfrm>
        </p:spPr>
        <p:txBody>
          <a:bodyPr/>
          <a:lstStyle/>
          <a:p>
            <a:r>
              <a:rPr lang="fi-FI" altLang="en-US" dirty="0"/>
              <a:t>Non-spectrum related WI/SI status</a:t>
            </a:r>
            <a:br>
              <a:rPr lang="fi-FI" altLang="en-US" dirty="0"/>
            </a:br>
            <a:r>
              <a:rPr lang="fi-FI" altLang="en-US" dirty="0"/>
              <a:t>RAN4 led </a:t>
            </a:r>
            <a:r>
              <a:rPr lang="fi-FI" altLang="en-US" dirty="0" smtClean="0"/>
              <a:t>items Rel-14</a:t>
            </a:r>
          </a:p>
        </p:txBody>
      </p:sp>
      <p:graphicFrame>
        <p:nvGraphicFramePr>
          <p:cNvPr id="6" name="Table 5"/>
          <p:cNvGraphicFramePr>
            <a:graphicFrameLocks noGrp="1"/>
          </p:cNvGraphicFramePr>
          <p:nvPr>
            <p:extLst>
              <p:ext uri="{D42A27DB-BD31-4B8C-83A1-F6EECF244321}">
                <p14:modId xmlns:p14="http://schemas.microsoft.com/office/powerpoint/2010/main" val="62429797"/>
              </p:ext>
            </p:extLst>
          </p:nvPr>
        </p:nvGraphicFramePr>
        <p:xfrm>
          <a:off x="249689" y="1677626"/>
          <a:ext cx="8257853" cy="1733705"/>
        </p:xfrm>
        <a:graphic>
          <a:graphicData uri="http://schemas.openxmlformats.org/drawingml/2006/table">
            <a:tbl>
              <a:tblPr/>
              <a:tblGrid>
                <a:gridCol w="4105335"/>
                <a:gridCol w="588935"/>
                <a:gridCol w="678111"/>
                <a:gridCol w="703511"/>
                <a:gridCol w="624136"/>
                <a:gridCol w="1557825"/>
              </a:tblGrid>
              <a:tr h="141316">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Name  </a:t>
                      </a:r>
                      <a:r>
                        <a:rPr kumimoji="0" lang="fi-FI" altLang="zh-CN" sz="800" b="1" i="0" u="none" strike="noStrike" cap="none" normalizeH="0" baseline="0" dirty="0" smtClean="0">
                          <a:ln>
                            <a:noFill/>
                          </a:ln>
                          <a:solidFill>
                            <a:srgbClr val="000000"/>
                          </a:solidFill>
                          <a:effectLst/>
                          <a:latin typeface="Arial" charset="0"/>
                          <a:ea typeface="MS PGothic" pitchFamily="34" charset="-128"/>
                        </a:rPr>
                        <a:t>(revised finish dates by red font)</a:t>
                      </a:r>
                      <a:endParaRPr kumimoji="0" lang="fi-FI" altLang="zh-CN" sz="800" b="1" i="0" u="none" strike="noStrike" cap="none" normalizeH="0" baseline="0" dirty="0" smtClean="0">
                        <a:ln>
                          <a:noFill/>
                        </a:ln>
                        <a:solidFill>
                          <a:srgbClr val="FF0000"/>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cs typeface="Arial" charset="0"/>
                        </a:rPr>
                        <a:t>Start_Date</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cs typeface="Arial" charset="0"/>
                        </a:rPr>
                        <a:t>Finish_Date</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Status Report</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 Completion</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Remarks</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r>
              <a:tr h="149343">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800" b="1" i="0" u="none" strike="noStrike" cap="none" normalizeH="0" baseline="0" dirty="0" smtClean="0">
                          <a:ln>
                            <a:noFill/>
                          </a:ln>
                          <a:solidFill>
                            <a:srgbClr val="0000FF"/>
                          </a:solidFill>
                          <a:effectLst/>
                          <a:latin typeface="Arial" charset="0"/>
                          <a:ea typeface="MS PGothic" pitchFamily="34" charset="-128"/>
                          <a:cs typeface="Arial" charset="0"/>
                        </a:rPr>
                        <a:t>Rel-14 WI</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rgbClr val="000000"/>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700" b="0" i="0" u="none" strike="noStrike" cap="none" normalizeH="0" baseline="0" dirty="0" smtClean="0">
                          <a:ln>
                            <a:noFill/>
                          </a:ln>
                          <a:solidFill>
                            <a:srgbClr val="000000"/>
                          </a:solidFill>
                          <a:effectLst/>
                          <a:latin typeface="Arial" charset="0"/>
                          <a:ea typeface="MS PGothic" pitchFamily="34" charset="-128"/>
                        </a:rPr>
                        <a:t>Performance WI</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700" b="0" i="0" u="none" strike="noStrike" cap="none" normalizeH="0" baseline="0" dirty="0" smtClean="0">
                          <a:ln>
                            <a:noFill/>
                          </a:ln>
                          <a:solidFill>
                            <a:schemeClr val="tx1"/>
                          </a:solidFill>
                          <a:effectLst/>
                          <a:latin typeface="Arial" charset="0"/>
                          <a:ea typeface="MS PGothic" pitchFamily="34" charset="-128"/>
                        </a:rPr>
                        <a:t>Core/Perf</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1161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Arial" charset="0"/>
                        </a:rPr>
                        <a:t>LTE UE TRP and TRS and UTRA Hand Phantom related UE TRP and TRS Requirements</a:t>
                      </a:r>
                      <a:endParaRPr kumimoji="0" lang="fi-FI" altLang="ja-JP"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12/2012</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FF0000"/>
                          </a:solidFill>
                          <a:effectLst/>
                          <a:latin typeface="Arial" charset="0"/>
                          <a:ea typeface="MS PGothic" pitchFamily="34" charset="-128"/>
                          <a:cs typeface="Arial" charset="0"/>
                        </a:rPr>
                        <a:t>03/2018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RP-172280</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85/NA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Rapporteur propose to close WI</a:t>
                      </a: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57316">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800" b="1" i="0" u="none" strike="noStrike" cap="none" normalizeH="0" baseline="0" dirty="0" smtClean="0">
                          <a:ln>
                            <a:noFill/>
                          </a:ln>
                          <a:solidFill>
                            <a:srgbClr val="0000FF"/>
                          </a:solidFill>
                          <a:effectLst/>
                          <a:latin typeface="Arial" charset="0"/>
                          <a:ea typeface="MS PGothic" pitchFamily="34" charset="-128"/>
                          <a:cs typeface="Arial" charset="0"/>
                        </a:rPr>
                        <a:t>Rel-15 WI</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rgbClr val="000000"/>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rgbClr val="000000"/>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15731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800" b="1" i="0" u="none" strike="noStrike" kern="1200" cap="none" normalizeH="0" baseline="0" dirty="0" smtClean="0">
                          <a:ln>
                            <a:noFill/>
                          </a:ln>
                          <a:solidFill>
                            <a:srgbClr val="0000FF"/>
                          </a:solidFill>
                          <a:effectLst/>
                          <a:latin typeface="Arial" charset="0"/>
                          <a:ea typeface="MS PGothic" pitchFamily="34" charset="-128"/>
                          <a:cs typeface="Arial" charset="0"/>
                        </a:rPr>
                        <a:t>Further Enhancement of Base Station (BS) RF and EMC requirements for Active Antenna System (AAS)</a:t>
                      </a:r>
                      <a:endParaRPr kumimoji="0" lang="fi-FI" altLang="ja-JP"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03/2016</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RP-172344</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a:t>
                      </a: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/20 %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Core part completed</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5731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Arial" charset="0"/>
                        </a:rPr>
                        <a:t>UE requirements for network-based CRS interference mitigation for LTE</a:t>
                      </a:r>
                      <a:endParaRPr kumimoji="0" lang="fi-FI" altLang="ja-JP"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06/2017</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RP-172288</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50/0 %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5731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Arial" charset="0"/>
                        </a:rPr>
                        <a:t>LTE CRS Interference Mitigation Performance Requirements for Single RX Chain UEs</a:t>
                      </a:r>
                      <a:endParaRPr kumimoji="0" lang="fi-FI" altLang="ja-JP"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06/2017</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RP-172399</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NA/60 %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Arial" charset="0"/>
                        </a:rPr>
                        <a:t>Rel-15 SI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Arial" charset="0"/>
                        </a:rPr>
                        <a:t>Study on LTE DL 8Rx antenna ports</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06/2017</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RP-172346</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99%</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Arial" charset="0"/>
                        </a:rPr>
                        <a:t>Study on test methods for New Radio</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RP-171827</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15%</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13458409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6"/>
          <p:cNvSpPr>
            <a:spLocks noGrp="1"/>
          </p:cNvSpPr>
          <p:nvPr>
            <p:ph type="title"/>
          </p:nvPr>
        </p:nvSpPr>
        <p:spPr/>
        <p:txBody>
          <a:bodyPr/>
          <a:lstStyle/>
          <a:p>
            <a:r>
              <a:rPr lang="en-US" altLang="en-US" dirty="0" smtClean="0"/>
              <a:t>Status of other WG led </a:t>
            </a:r>
            <a:r>
              <a:rPr lang="en-US" altLang="zh-CN" dirty="0" smtClean="0">
                <a:ea typeface="SimSun" pitchFamily="2" charset="-122"/>
              </a:rPr>
              <a:t>WI/SIs </a:t>
            </a:r>
            <a:br>
              <a:rPr lang="en-US" altLang="zh-CN" dirty="0" smtClean="0">
                <a:ea typeface="SimSun" pitchFamily="2" charset="-122"/>
              </a:rPr>
            </a:br>
            <a:r>
              <a:rPr lang="en-US" altLang="zh-CN" dirty="0" smtClean="0">
                <a:ea typeface="SimSun" pitchFamily="2" charset="-122"/>
              </a:rPr>
              <a:t>impacting RAN4</a:t>
            </a:r>
            <a:endParaRPr lang="fi-FI" altLang="en-US" dirty="0" smtClean="0"/>
          </a:p>
        </p:txBody>
      </p:sp>
      <p:graphicFrame>
        <p:nvGraphicFramePr>
          <p:cNvPr id="5" name="Table 4"/>
          <p:cNvGraphicFramePr>
            <a:graphicFrameLocks noGrp="1"/>
          </p:cNvGraphicFramePr>
          <p:nvPr>
            <p:extLst>
              <p:ext uri="{D42A27DB-BD31-4B8C-83A1-F6EECF244321}">
                <p14:modId xmlns:p14="http://schemas.microsoft.com/office/powerpoint/2010/main" val="4012423626"/>
              </p:ext>
            </p:extLst>
          </p:nvPr>
        </p:nvGraphicFramePr>
        <p:xfrm>
          <a:off x="383721" y="1504315"/>
          <a:ext cx="8597547" cy="3163400"/>
        </p:xfrm>
        <a:graphic>
          <a:graphicData uri="http://schemas.openxmlformats.org/drawingml/2006/table">
            <a:tbl>
              <a:tblPr/>
              <a:tblGrid>
                <a:gridCol w="4178160"/>
                <a:gridCol w="751031"/>
                <a:gridCol w="751030"/>
                <a:gridCol w="905958"/>
                <a:gridCol w="594628"/>
                <a:gridCol w="1416740"/>
              </a:tblGrid>
              <a:tr h="284137">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Name  </a:t>
                      </a:r>
                      <a:r>
                        <a:rPr kumimoji="0" lang="fi-FI" altLang="zh-CN" sz="800" b="1" i="0" u="none" strike="noStrike" cap="none" normalizeH="0" baseline="0" dirty="0" smtClean="0">
                          <a:ln>
                            <a:noFill/>
                          </a:ln>
                          <a:solidFill>
                            <a:srgbClr val="000000"/>
                          </a:solidFill>
                          <a:effectLst/>
                          <a:latin typeface="Arial" charset="0"/>
                          <a:ea typeface="MS PGothic" pitchFamily="34" charset="-128"/>
                        </a:rPr>
                        <a:t>(revised finish dates by red font)</a:t>
                      </a:r>
                      <a:endParaRPr kumimoji="0" lang="fi-FI" altLang="zh-CN" sz="800" b="1" i="0" u="none" strike="noStrike" cap="none" normalizeH="0" baseline="0" dirty="0" smtClean="0">
                        <a:ln>
                          <a:noFill/>
                        </a:ln>
                        <a:solidFill>
                          <a:srgbClr val="FF0000"/>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cs typeface="Arial" charset="0"/>
                        </a:rPr>
                        <a:t>Start_Date</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cs typeface="Arial" charset="0"/>
                        </a:rPr>
                        <a:t>Finish_Date</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Status Report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 Completion</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Remarks</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r>
              <a:tr h="18254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cap="none" normalizeH="0" baseline="0" dirty="0" smtClean="0">
                          <a:ln>
                            <a:noFill/>
                          </a:ln>
                          <a:solidFill>
                            <a:srgbClr val="0000FF"/>
                          </a:solidFill>
                          <a:effectLst/>
                          <a:latin typeface="Arial" charset="0"/>
                          <a:ea typeface="MS PGothic" pitchFamily="34" charset="-128"/>
                          <a:cs typeface="Arial" charset="0"/>
                        </a:rPr>
                        <a:t>Rel-14 WI</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rgbClr val="000000"/>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rgbClr val="000000"/>
                          </a:solidFill>
                          <a:effectLst/>
                          <a:latin typeface="Arial" charset="0"/>
                          <a:ea typeface="MS PGothic" pitchFamily="34" charset="-128"/>
                        </a:rPr>
                        <a:t>Performance WI</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rPr>
                        <a:t>Core/Perf</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900" b="1" i="0" u="none" strike="noStrike" kern="1200" cap="none" normalizeH="0" baseline="0" dirty="0" smtClean="0">
                          <a:ln>
                            <a:noFill/>
                          </a:ln>
                          <a:solidFill>
                            <a:srgbClr val="0000FF"/>
                          </a:solidFill>
                          <a:effectLst/>
                          <a:latin typeface="Arial" charset="0"/>
                          <a:ea typeface="MS PGothic" pitchFamily="34" charset="-128"/>
                          <a:cs typeface="Arial" charset="0"/>
                        </a:rPr>
                        <a:t>Further enhanced MTC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RP-172659</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100/100 %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WI completed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NB-</a:t>
                      </a:r>
                      <a:r>
                        <a:rPr kumimoji="0" lang="en-GB" altLang="ja-JP" sz="900" b="1" i="0" u="none" strike="noStrike" kern="1200" cap="none" normalizeH="0" baseline="0" dirty="0" err="1" smtClean="0">
                          <a:ln>
                            <a:noFill/>
                          </a:ln>
                          <a:solidFill>
                            <a:srgbClr val="0000FF"/>
                          </a:solidFill>
                          <a:effectLst/>
                          <a:latin typeface="Arial" charset="0"/>
                          <a:ea typeface="MS PGothic" pitchFamily="34" charset="-128"/>
                          <a:cs typeface="Arial" charset="0"/>
                        </a:rPr>
                        <a:t>IoT</a:t>
                      </a: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 enhancement</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RP-172336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100/100 %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WI completed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Enhancements on Full-Dimension (FD) MIMO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a:t>
                      </a:r>
                      <a:r>
                        <a:rPr kumimoji="0" lang="en-US"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/2017</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RP-172329</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100/100 %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WI completed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59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Rel-15 WI</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Shortened TTI and processing time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09/2016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a:t>
                      </a:r>
                      <a:r>
                        <a:rPr kumimoji="0" lang="en-US"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/2018</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RP-172246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a:t>
                      </a: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Core part completed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Even further enhanced MTC for LTC</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RP-172660</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40/0 %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Further NB-</a:t>
                      </a:r>
                      <a:r>
                        <a:rPr kumimoji="0" lang="en-GB" altLang="ja-JP" sz="900" b="1" i="0" u="none" strike="noStrike" kern="1200" cap="none" normalizeH="0" baseline="0" dirty="0" err="1" smtClean="0">
                          <a:ln>
                            <a:noFill/>
                          </a:ln>
                          <a:solidFill>
                            <a:srgbClr val="0000FF"/>
                          </a:solidFill>
                          <a:effectLst/>
                          <a:latin typeface="Arial" charset="0"/>
                          <a:ea typeface="MS PGothic" pitchFamily="34" charset="-128"/>
                          <a:cs typeface="Arial" charset="0"/>
                        </a:rPr>
                        <a:t>IoT</a:t>
                      </a: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 enhancements</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RP-172337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48/0 %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Enhancements to LTE operation in unlicensed spectrum</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RP-172542</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65/0 %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High capacity stationary wireless link and introduction of 1024QAM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RP-172338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85/0 %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V2X Phase 2</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RP-172339</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55/0 %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Further enhancements to Coordinated Multi-Point (</a:t>
                      </a:r>
                      <a:r>
                        <a:rPr kumimoji="0" lang="en-US" altLang="ja-JP" sz="900" b="1" i="0" u="none" strike="noStrike" kern="1200" cap="none" normalizeH="0" baseline="0" dirty="0" err="1" smtClean="0">
                          <a:ln>
                            <a:noFill/>
                          </a:ln>
                          <a:solidFill>
                            <a:srgbClr val="0000FF"/>
                          </a:solidFill>
                          <a:effectLst/>
                          <a:latin typeface="Arial" charset="0"/>
                          <a:ea typeface="MS PGothic" pitchFamily="34" charset="-128"/>
                          <a:cs typeface="Arial" charset="0"/>
                        </a:rPr>
                        <a:t>CoMP</a:t>
                      </a: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 Operation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RP-172396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90/65</a:t>
                      </a: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 Addition RAN4 TU requested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Ultra Reliable Low Latency Communication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RP-172492</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10/0 %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Signaling reduction to enable light connection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rgbClr val="FF0000"/>
                          </a:solidFill>
                          <a:effectLst/>
                          <a:latin typeface="Arial" charset="0"/>
                          <a:ea typeface="MS PGothic" pitchFamily="34" charset="-128"/>
                          <a:cs typeface="Arial" charset="0"/>
                        </a:rPr>
                        <a:t>06/2018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RP-172340</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79/0 %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Completion date to June 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404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UE Positioning Accuracy Enhancements for LTE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RP-172312</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40/30 %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6028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Enhancing CA Utilization</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RP-172468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40/0 %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3878714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143000"/>
          </a:xfrm>
        </p:spPr>
        <p:txBody>
          <a:bodyPr/>
          <a:lstStyle/>
          <a:p>
            <a:r>
              <a:rPr lang="sv-SE" altLang="en-US" dirty="0" smtClean="0"/>
              <a:t>WI/SI to be completed </a:t>
            </a:r>
            <a:endParaRPr lang="en-US" altLang="en-US" dirty="0" smtClean="0"/>
          </a:p>
        </p:txBody>
      </p:sp>
      <p:sp>
        <p:nvSpPr>
          <p:cNvPr id="11267" name="Rectangle 25"/>
          <p:cNvSpPr>
            <a:spLocks noGrp="1"/>
          </p:cNvSpPr>
          <p:nvPr>
            <p:ph type="body" sz="half" idx="1"/>
          </p:nvPr>
        </p:nvSpPr>
        <p:spPr>
          <a:xfrm>
            <a:off x="106136" y="1072243"/>
            <a:ext cx="9037864" cy="4625975"/>
          </a:xfrm>
        </p:spPr>
        <p:txBody>
          <a:bodyPr/>
          <a:lstStyle/>
          <a:p>
            <a:pPr>
              <a:lnSpc>
                <a:spcPct val="90000"/>
              </a:lnSpc>
              <a:spcBef>
                <a:spcPct val="0"/>
              </a:spcBef>
            </a:pPr>
            <a:r>
              <a:rPr lang="en-US" altLang="en-US" sz="2000" dirty="0" smtClean="0"/>
              <a:t>Rel-14 WI performance part</a:t>
            </a:r>
          </a:p>
          <a:p>
            <a:pPr lvl="1">
              <a:lnSpc>
                <a:spcPct val="90000"/>
              </a:lnSpc>
              <a:spcBef>
                <a:spcPct val="0"/>
              </a:spcBef>
            </a:pPr>
            <a:r>
              <a:rPr lang="en-US" sz="1600" dirty="0"/>
              <a:t>Enhancement on Full-Dimension (FD) MIMO for </a:t>
            </a:r>
            <a:r>
              <a:rPr lang="en-US" sz="1600" dirty="0" smtClean="0"/>
              <a:t>LTE</a:t>
            </a:r>
          </a:p>
          <a:p>
            <a:pPr lvl="1">
              <a:lnSpc>
                <a:spcPct val="90000"/>
              </a:lnSpc>
              <a:spcBef>
                <a:spcPct val="0"/>
              </a:spcBef>
            </a:pPr>
            <a:r>
              <a:rPr lang="en-GB" sz="1600" dirty="0"/>
              <a:t>Further enhanced MTC for LTE</a:t>
            </a:r>
          </a:p>
          <a:p>
            <a:pPr lvl="1">
              <a:lnSpc>
                <a:spcPct val="90000"/>
              </a:lnSpc>
              <a:spcBef>
                <a:spcPct val="0"/>
              </a:spcBef>
            </a:pPr>
            <a:r>
              <a:rPr lang="en-GB" altLang="ja-JP" sz="1600" dirty="0"/>
              <a:t>NB-</a:t>
            </a:r>
            <a:r>
              <a:rPr lang="en-GB" altLang="ja-JP" sz="1600" dirty="0" err="1"/>
              <a:t>IoT</a:t>
            </a:r>
            <a:r>
              <a:rPr lang="en-GB" altLang="ja-JP" sz="1600" dirty="0"/>
              <a:t> enhancement</a:t>
            </a:r>
          </a:p>
          <a:p>
            <a:pPr lvl="1">
              <a:lnSpc>
                <a:spcPct val="90000"/>
              </a:lnSpc>
              <a:spcBef>
                <a:spcPct val="0"/>
              </a:spcBef>
            </a:pPr>
            <a:endParaRPr lang="en-GB" altLang="ja-JP" sz="1600" b="1" kern="1200" dirty="0">
              <a:solidFill>
                <a:srgbClr val="0000FF"/>
              </a:solidFill>
              <a:latin typeface="Arial" charset="0"/>
              <a:ea typeface="MS PGothic" pitchFamily="34" charset="-128"/>
              <a:cs typeface="Arial" charset="0"/>
            </a:endParaRPr>
          </a:p>
          <a:p>
            <a:pPr eaLnBrk="1" fontAlgn="b" hangingPunct="1"/>
            <a:r>
              <a:rPr lang="en-GB" altLang="zh-CN" sz="2000" dirty="0" smtClean="0"/>
              <a:t>Rel-15 WI </a:t>
            </a:r>
          </a:p>
          <a:p>
            <a:pPr lvl="1" eaLnBrk="1" fontAlgn="b" hangingPunct="1"/>
            <a:r>
              <a:rPr lang="en-GB" sz="1600" dirty="0"/>
              <a:t>Add UE Power Class 2 to band 41 intra-band contiguous LTE carrier aggregation</a:t>
            </a:r>
          </a:p>
          <a:p>
            <a:pPr lvl="1" eaLnBrk="1" fontAlgn="b" hangingPunct="1"/>
            <a:r>
              <a:rPr lang="en-US" sz="1600" dirty="0"/>
              <a:t>450MHz Band for LTE in region 3 </a:t>
            </a:r>
          </a:p>
          <a:p>
            <a:pPr lvl="1" eaLnBrk="1" fontAlgn="b" hangingPunct="1"/>
            <a:r>
              <a:rPr lang="en-GB" sz="1600" dirty="0"/>
              <a:t> </a:t>
            </a:r>
            <a:r>
              <a:rPr lang="en-US" sz="1600" dirty="0"/>
              <a:t>LAA/</a:t>
            </a:r>
            <a:r>
              <a:rPr lang="en-US" sz="1600" dirty="0" err="1"/>
              <a:t>eLAA</a:t>
            </a:r>
            <a:r>
              <a:rPr lang="en-US" sz="1600" dirty="0"/>
              <a:t> for the CBRS 3.5GHz band in US </a:t>
            </a:r>
          </a:p>
          <a:p>
            <a:pPr lvl="1" eaLnBrk="1" fontAlgn="b" hangingPunct="1"/>
            <a:r>
              <a:rPr lang="en-GB" altLang="zh-CN" sz="1600" dirty="0"/>
              <a:t>Further Enhancement of Base Station (BS) RF and EMC requirements for Active Antenna System (AAS) </a:t>
            </a:r>
            <a:r>
              <a:rPr lang="en-GB" altLang="zh-CN" sz="1600" dirty="0" smtClean="0"/>
              <a:t>- core part</a:t>
            </a:r>
          </a:p>
          <a:p>
            <a:pPr lvl="1">
              <a:lnSpc>
                <a:spcPct val="90000"/>
              </a:lnSpc>
              <a:spcBef>
                <a:spcPct val="0"/>
              </a:spcBef>
            </a:pPr>
            <a:r>
              <a:rPr lang="en-US" altLang="ja-JP" sz="1600" dirty="0"/>
              <a:t>Shortened TTI and processing time for LTE </a:t>
            </a:r>
            <a:r>
              <a:rPr lang="en-US" altLang="ja-JP" sz="1600" dirty="0" smtClean="0"/>
              <a:t>- core </a:t>
            </a:r>
            <a:r>
              <a:rPr lang="en-US" altLang="ja-JP" sz="1600" dirty="0"/>
              <a:t>part</a:t>
            </a:r>
            <a:endParaRPr lang="en-GB" altLang="ja-JP" sz="1600" dirty="0"/>
          </a:p>
          <a:p>
            <a:pPr lvl="1" eaLnBrk="1" fontAlgn="b" hangingPunct="1"/>
            <a:endParaRPr lang="fi-FI" altLang="ja-JP" sz="1600" dirty="0"/>
          </a:p>
          <a:p>
            <a:pPr lvl="1" eaLnBrk="1" fontAlgn="b" hangingPunct="1"/>
            <a:endParaRPr lang="en-US" sz="1600" dirty="0"/>
          </a:p>
          <a:p>
            <a:pPr lvl="1" eaLnBrk="1" fontAlgn="b" hangingPunct="1"/>
            <a:endParaRPr lang="en-US" altLang="ja-JP" sz="1600" b="1" kern="1200" dirty="0">
              <a:solidFill>
                <a:srgbClr val="0000FF"/>
              </a:solidFill>
              <a:latin typeface="Arial" charset="0"/>
              <a:ea typeface="MS PGothic" pitchFamily="34" charset="-128"/>
            </a:endParaRPr>
          </a:p>
          <a:p>
            <a:pPr lvl="1" eaLnBrk="1" fontAlgn="b" hangingPunct="1"/>
            <a:endParaRPr lang="en-GB" altLang="zh-CN" sz="1600" dirty="0" smtClean="0"/>
          </a:p>
          <a:p>
            <a:pPr lvl="1" eaLnBrk="1" fontAlgn="b" hangingPunct="1"/>
            <a:endParaRPr lang="en-GB" altLang="zh-CN" sz="1600" dirty="0" smtClean="0"/>
          </a:p>
          <a:p>
            <a:pPr lvl="1" eaLnBrk="1" fontAlgn="b" hangingPunct="1"/>
            <a:endParaRPr lang="en-GB" altLang="zh-CN" sz="1600" dirty="0"/>
          </a:p>
          <a:p>
            <a:pPr lvl="1" eaLnBrk="1" fontAlgn="b" hangingPunct="1"/>
            <a:endParaRPr lang="en-GB" sz="1600" dirty="0"/>
          </a:p>
          <a:p>
            <a:pPr lvl="1">
              <a:lnSpc>
                <a:spcPct val="90000"/>
              </a:lnSpc>
              <a:spcBef>
                <a:spcPct val="0"/>
              </a:spcBef>
            </a:pPr>
            <a:endParaRPr lang="fi-FI" altLang="ja-JP" sz="1050" dirty="0"/>
          </a:p>
          <a:p>
            <a:pPr marL="0" indent="0">
              <a:lnSpc>
                <a:spcPct val="90000"/>
              </a:lnSpc>
              <a:spcBef>
                <a:spcPct val="0"/>
              </a:spcBef>
              <a:buNone/>
            </a:pPr>
            <a:endParaRPr lang="en-GB" altLang="ja-JP" sz="1800" b="1" dirty="0">
              <a:solidFill>
                <a:srgbClr val="0000FF"/>
              </a:solidFill>
              <a:latin typeface="Arial" charset="0"/>
              <a:ea typeface="MS PGothic" pitchFamily="34" charset="-128"/>
              <a:cs typeface="Arial" charset="0"/>
            </a:endParaRPr>
          </a:p>
          <a:p>
            <a:pPr lvl="1">
              <a:lnSpc>
                <a:spcPct val="90000"/>
              </a:lnSpc>
              <a:spcBef>
                <a:spcPct val="0"/>
              </a:spcBef>
            </a:pPr>
            <a:endParaRPr lang="fi-FI" altLang="ja-JP" sz="1800" dirty="0">
              <a:ea typeface="+mn-ea"/>
              <a:cs typeface="+mn-cs"/>
            </a:endParaRPr>
          </a:p>
          <a:p>
            <a:pPr lvl="1">
              <a:lnSpc>
                <a:spcPct val="90000"/>
              </a:lnSpc>
              <a:spcBef>
                <a:spcPct val="0"/>
              </a:spcBef>
            </a:pPr>
            <a:endParaRPr lang="en-US" altLang="ja-JP" sz="1800" dirty="0">
              <a:ea typeface="+mn-ea"/>
              <a:cs typeface="+mn-cs"/>
            </a:endParaRPr>
          </a:p>
          <a:p>
            <a:pPr lvl="1">
              <a:lnSpc>
                <a:spcPct val="90000"/>
              </a:lnSpc>
              <a:spcBef>
                <a:spcPct val="0"/>
              </a:spcBef>
            </a:pPr>
            <a:endParaRPr lang="en-GB" altLang="en-US" sz="1800" dirty="0" smtClean="0"/>
          </a:p>
          <a:p>
            <a:pPr lvl="1">
              <a:lnSpc>
                <a:spcPct val="90000"/>
              </a:lnSpc>
              <a:spcBef>
                <a:spcPct val="0"/>
              </a:spcBef>
            </a:pPr>
            <a:endParaRPr lang="en-US" altLang="en-US" sz="900" dirty="0" smtClean="0"/>
          </a:p>
          <a:p>
            <a:pPr lvl="2">
              <a:lnSpc>
                <a:spcPct val="90000"/>
              </a:lnSpc>
              <a:spcBef>
                <a:spcPct val="0"/>
              </a:spcBef>
            </a:pPr>
            <a:endParaRPr lang="en-GB" altLang="en-US" sz="900" dirty="0" smtClean="0"/>
          </a:p>
          <a:p>
            <a:pPr lvl="1">
              <a:lnSpc>
                <a:spcPct val="90000"/>
              </a:lnSpc>
              <a:spcBef>
                <a:spcPct val="0"/>
              </a:spcBef>
            </a:pPr>
            <a:endParaRPr lang="en-GB" altLang="en-US" sz="1800" dirty="0" smtClean="0"/>
          </a:p>
        </p:txBody>
      </p:sp>
    </p:spTree>
    <p:extLst>
      <p:ext uri="{BB962C8B-B14F-4D97-AF65-F5344CB8AC3E}">
        <p14:creationId xmlns:p14="http://schemas.microsoft.com/office/powerpoint/2010/main" val="3950802710"/>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95" y="0"/>
            <a:ext cx="6834188" cy="922149"/>
          </a:xfrm>
        </p:spPr>
        <p:txBody>
          <a:bodyPr/>
          <a:lstStyle/>
          <a:p>
            <a:r>
              <a:rPr lang="en-GB" dirty="0"/>
              <a:t>LTE </a:t>
            </a:r>
            <a:r>
              <a:rPr lang="en-GB" dirty="0" smtClean="0"/>
              <a:t>Items </a:t>
            </a:r>
            <a:endParaRPr lang="en-US" dirty="0"/>
          </a:p>
        </p:txBody>
      </p:sp>
      <p:sp>
        <p:nvSpPr>
          <p:cNvPr id="3" name="Content Placeholder 2"/>
          <p:cNvSpPr>
            <a:spLocks noGrp="1"/>
          </p:cNvSpPr>
          <p:nvPr>
            <p:ph idx="1"/>
          </p:nvPr>
        </p:nvSpPr>
        <p:spPr>
          <a:xfrm>
            <a:off x="416378" y="719712"/>
            <a:ext cx="8229600" cy="4525963"/>
          </a:xfrm>
        </p:spPr>
        <p:txBody>
          <a:bodyPr/>
          <a:lstStyle/>
          <a:p>
            <a:r>
              <a:rPr lang="en-US" sz="1600" dirty="0" smtClean="0"/>
              <a:t> </a:t>
            </a:r>
            <a:r>
              <a:rPr lang="en-US" sz="2000" dirty="0"/>
              <a:t>Companies CRs for CA basket WI</a:t>
            </a:r>
          </a:p>
          <a:p>
            <a:pPr lvl="1"/>
            <a:r>
              <a:rPr lang="en-US" sz="1200" dirty="0" smtClean="0"/>
              <a:t>CA_1A-7A-20A-32A and CA_2A-2A-46C have been approved in the big CRs in LTE </a:t>
            </a:r>
            <a:r>
              <a:rPr lang="en-US" sz="1200" dirty="0"/>
              <a:t>Advanced inter-band CA Rel-15 for </a:t>
            </a:r>
            <a:r>
              <a:rPr lang="en-US" sz="1200" dirty="0" smtClean="0"/>
              <a:t>4DL/1UL </a:t>
            </a:r>
            <a:r>
              <a:rPr lang="en-US" sz="1200" dirty="0"/>
              <a:t>WI</a:t>
            </a:r>
            <a:endParaRPr lang="en-US" sz="1200" dirty="0" smtClean="0"/>
          </a:p>
          <a:p>
            <a:pPr lvl="1"/>
            <a:r>
              <a:rPr lang="en-US" sz="1200" dirty="0" smtClean="0"/>
              <a:t>Following </a:t>
            </a:r>
            <a:r>
              <a:rPr lang="en-US" sz="1200" dirty="0"/>
              <a:t>f</a:t>
            </a:r>
            <a:r>
              <a:rPr lang="en-US" sz="1200" dirty="0" smtClean="0"/>
              <a:t>allback mode is missing in big CRs in LTE </a:t>
            </a:r>
            <a:r>
              <a:rPr lang="en-US" sz="1200" dirty="0"/>
              <a:t>Advanced inter-band CA Rel-15 for </a:t>
            </a:r>
            <a:r>
              <a:rPr lang="en-US" sz="1200" dirty="0" smtClean="0"/>
              <a:t>3DL/1UL WI</a:t>
            </a:r>
          </a:p>
          <a:p>
            <a:pPr lvl="2"/>
            <a:r>
              <a:rPr lang="en-US" sz="1200" dirty="0" smtClean="0"/>
              <a:t>CA_1A-20A-32A</a:t>
            </a:r>
          </a:p>
          <a:p>
            <a:pPr lvl="2"/>
            <a:r>
              <a:rPr lang="en-US" sz="1200" dirty="0" smtClean="0"/>
              <a:t>CA_2A-2A-46A</a:t>
            </a:r>
          </a:p>
          <a:p>
            <a:pPr lvl="1"/>
            <a:r>
              <a:rPr lang="en-US" sz="1200" dirty="0"/>
              <a:t>Proponents submit the companies CR to fix above </a:t>
            </a:r>
            <a:r>
              <a:rPr lang="en-US" sz="1200" dirty="0" smtClean="0"/>
              <a:t>errors</a:t>
            </a:r>
          </a:p>
          <a:p>
            <a:pPr lvl="2"/>
            <a:r>
              <a:rPr lang="en-US" sz="1200" dirty="0"/>
              <a:t>RP-172549 for 36.101 </a:t>
            </a:r>
          </a:p>
          <a:p>
            <a:pPr lvl="2"/>
            <a:r>
              <a:rPr lang="en-US" sz="1200" dirty="0"/>
              <a:t>RP-172550 for 36.104</a:t>
            </a:r>
          </a:p>
          <a:p>
            <a:pPr lvl="2"/>
            <a:r>
              <a:rPr lang="en-US" sz="1200" dirty="0"/>
              <a:t>RP-172551 for </a:t>
            </a:r>
            <a:r>
              <a:rPr lang="en-US" sz="1200" dirty="0" smtClean="0"/>
              <a:t>36.141</a:t>
            </a:r>
          </a:p>
          <a:p>
            <a:pPr lvl="1"/>
            <a:r>
              <a:rPr lang="en-US" sz="1200" dirty="0"/>
              <a:t>Guideline from RAN is </a:t>
            </a:r>
            <a:r>
              <a:rPr lang="en-US" sz="1200" dirty="0" smtClean="0"/>
              <a:t>needed for </a:t>
            </a:r>
            <a:r>
              <a:rPr lang="en-US" sz="1200" dirty="0"/>
              <a:t>future handling</a:t>
            </a:r>
          </a:p>
          <a:p>
            <a:pPr lvl="2"/>
            <a:r>
              <a:rPr lang="en-US" sz="1200" dirty="0" smtClean="0"/>
              <a:t>Alt 1:  Remove the CA configuration in big CRs if any fallback modes of CA configuration is missing </a:t>
            </a:r>
          </a:p>
          <a:p>
            <a:pPr lvl="2"/>
            <a:r>
              <a:rPr lang="en-US" sz="1200" dirty="0" smtClean="0"/>
              <a:t>Alt </a:t>
            </a:r>
            <a:r>
              <a:rPr lang="en-US" sz="1200" dirty="0"/>
              <a:t>2</a:t>
            </a:r>
            <a:r>
              <a:rPr lang="en-US" sz="1200" dirty="0" smtClean="0"/>
              <a:t>:  Fix the error in RAN using company CRs</a:t>
            </a:r>
          </a:p>
          <a:p>
            <a:pPr lvl="2"/>
            <a:r>
              <a:rPr lang="en-US" sz="1200" dirty="0" smtClean="0"/>
              <a:t>RAN4  chairman preference is Alt 1. </a:t>
            </a:r>
          </a:p>
          <a:p>
            <a:r>
              <a:rPr lang="en-US" sz="2000" dirty="0" smtClean="0"/>
              <a:t>Missing SR for CA configuration for CA basket WI </a:t>
            </a:r>
          </a:p>
          <a:p>
            <a:pPr lvl="1"/>
            <a:r>
              <a:rPr lang="en-US" sz="1200" dirty="0"/>
              <a:t>Status reports handling procedure has been well defined and announced by WG chair before each RAN plenary meeting</a:t>
            </a:r>
          </a:p>
          <a:p>
            <a:pPr lvl="1"/>
            <a:r>
              <a:rPr lang="en-US" sz="1200" dirty="0"/>
              <a:t>Missing SR from contact person for certain CA configuration is still </a:t>
            </a:r>
            <a:r>
              <a:rPr lang="en-US" sz="1200" dirty="0" smtClean="0"/>
              <a:t>occurred</a:t>
            </a:r>
            <a:endParaRPr lang="en-US" sz="1200" dirty="0"/>
          </a:p>
          <a:p>
            <a:pPr lvl="1"/>
            <a:r>
              <a:rPr lang="en-US" sz="1200" dirty="0"/>
              <a:t>In next RAN plenary, </a:t>
            </a:r>
            <a:r>
              <a:rPr lang="en-US" sz="1200" dirty="0" smtClean="0"/>
              <a:t>based on the agreed procedure, If </a:t>
            </a:r>
            <a:r>
              <a:rPr lang="en-US" sz="1200" dirty="0"/>
              <a:t>input is not provided by the contact person by submission deadline, status report will show no progress for relevant CA combination(s). Following the CA basket approach, such CA configurations will be removed from Rel-15 basket </a:t>
            </a:r>
            <a:r>
              <a:rPr lang="en-US" sz="1200" dirty="0" smtClean="0"/>
              <a:t>WIs</a:t>
            </a:r>
          </a:p>
          <a:p>
            <a:r>
              <a:rPr lang="en-US" sz="2000" dirty="0"/>
              <a:t>LTE TRP and TRS WI </a:t>
            </a:r>
          </a:p>
          <a:p>
            <a:pPr lvl="1"/>
            <a:r>
              <a:rPr lang="en-GB" sz="1200" dirty="0"/>
              <a:t>Despite the effort that the interested parties put into the discussion to find a compromise, the group was unable to achieve consensus on a possible solution to define the TRP/TRS performance requirements</a:t>
            </a:r>
            <a:r>
              <a:rPr lang="en-GB" sz="1200" dirty="0" smtClean="0"/>
              <a:t>.</a:t>
            </a:r>
          </a:p>
          <a:p>
            <a:pPr lvl="1"/>
            <a:r>
              <a:rPr lang="en-GB" sz="1200" dirty="0" smtClean="0"/>
              <a:t>Rapporteur propose to close the WI. </a:t>
            </a:r>
            <a:endParaRPr lang="en-US" sz="1200" dirty="0"/>
          </a:p>
          <a:p>
            <a:pPr lvl="1"/>
            <a:endParaRPr lang="en-US" sz="12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8</a:t>
            </a:fld>
            <a:endParaRPr lang="en-GB" altLang="en-US"/>
          </a:p>
        </p:txBody>
      </p:sp>
    </p:spTree>
    <p:extLst>
      <p:ext uri="{BB962C8B-B14F-4D97-AF65-F5344CB8AC3E}">
        <p14:creationId xmlns:p14="http://schemas.microsoft.com/office/powerpoint/2010/main" val="2840328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NR Items (1/2) </a:t>
            </a:r>
            <a:endParaRPr lang="en-US" dirty="0"/>
          </a:p>
        </p:txBody>
      </p:sp>
      <p:sp>
        <p:nvSpPr>
          <p:cNvPr id="3" name="Content Placeholder 2"/>
          <p:cNvSpPr>
            <a:spLocks noGrp="1"/>
          </p:cNvSpPr>
          <p:nvPr>
            <p:ph idx="1"/>
          </p:nvPr>
        </p:nvSpPr>
        <p:spPr>
          <a:xfrm>
            <a:off x="457200" y="1322614"/>
            <a:ext cx="8229600" cy="4525963"/>
          </a:xfrm>
        </p:spPr>
        <p:txBody>
          <a:bodyPr/>
          <a:lstStyle/>
          <a:p>
            <a:r>
              <a:rPr lang="en-US" sz="2000" dirty="0" smtClean="0"/>
              <a:t>RAN4 NR specifications for RAN approval </a:t>
            </a:r>
          </a:p>
          <a:p>
            <a:pPr marL="0" indent="0">
              <a:buNone/>
            </a:pPr>
            <a:endParaRPr lang="en-US" sz="2000" dirty="0" smtClean="0"/>
          </a:p>
          <a:p>
            <a:pPr marL="0" indent="0">
              <a:buNone/>
            </a:pPr>
            <a:endParaRPr lang="en-US" sz="2000" dirty="0"/>
          </a:p>
          <a:p>
            <a:pPr marL="0" indent="0">
              <a:buNone/>
            </a:pPr>
            <a:endParaRPr lang="en-US" sz="2000" dirty="0" smtClean="0"/>
          </a:p>
          <a:p>
            <a:pPr marL="0" indent="0">
              <a:buNone/>
            </a:pPr>
            <a:endParaRPr lang="en-US" sz="2000" dirty="0" smtClean="0"/>
          </a:p>
          <a:p>
            <a:pPr lvl="1"/>
            <a:endParaRPr lang="en-US" sz="1600" dirty="0" smtClean="0"/>
          </a:p>
          <a:p>
            <a:r>
              <a:rPr lang="en-US" sz="2000" dirty="0" smtClean="0"/>
              <a:t>UE </a:t>
            </a:r>
            <a:r>
              <a:rPr lang="en-US" sz="2000" dirty="0"/>
              <a:t>mandatory channel </a:t>
            </a:r>
            <a:r>
              <a:rPr lang="en-US" sz="2000" dirty="0" smtClean="0"/>
              <a:t>bandwidth</a:t>
            </a:r>
          </a:p>
          <a:p>
            <a:pPr lvl="1"/>
            <a:r>
              <a:rPr lang="en-US" sz="1600" dirty="0" smtClean="0"/>
              <a:t>The agreements for UE channel bandwidth for NR bands has been captured in the latest NR UE RF specifications (R4-1714479)</a:t>
            </a:r>
          </a:p>
          <a:p>
            <a:pPr lvl="1"/>
            <a:r>
              <a:rPr lang="en-US" sz="1600" dirty="0" smtClean="0"/>
              <a:t>Latest operators request for UE mandatory channel bandwidth was captured in R4-1714105. No consensus reached on UE mandatory channel bandwidth in RAN4 Q4.</a:t>
            </a:r>
          </a:p>
          <a:p>
            <a:pPr lvl="1"/>
            <a:endParaRPr lang="en-US" sz="1200" dirty="0" smtClean="0"/>
          </a:p>
          <a:p>
            <a:r>
              <a:rPr lang="en-US" sz="2000" dirty="0" smtClean="0"/>
              <a:t>Mandatory 4Rx UE capability </a:t>
            </a:r>
          </a:p>
          <a:p>
            <a:pPr lvl="1"/>
            <a:r>
              <a:rPr lang="en-US" sz="1600" dirty="0" smtClean="0"/>
              <a:t>Mandatory 4Rx capability for FR1 was discussed in RAN4. No consensus reached </a:t>
            </a:r>
          </a:p>
          <a:p>
            <a:pPr lvl="1"/>
            <a:r>
              <a:rPr lang="en-US" sz="1600" dirty="0" smtClean="0"/>
              <a:t>Latest proposals discussed in RAN4 can be seen in R4-1714532</a:t>
            </a:r>
            <a:endParaRPr lang="en-US" sz="1600" dirty="0"/>
          </a:p>
          <a:p>
            <a:endParaRPr lang="en-US" sz="2000" dirty="0"/>
          </a:p>
          <a:p>
            <a:endParaRPr lang="en-US" sz="2000" dirty="0" smtClean="0"/>
          </a:p>
          <a:p>
            <a:endParaRPr lang="en-US" sz="16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9</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999154088"/>
              </p:ext>
            </p:extLst>
          </p:nvPr>
        </p:nvGraphicFramePr>
        <p:xfrm>
          <a:off x="1751550" y="1782856"/>
          <a:ext cx="5857875" cy="1537914"/>
        </p:xfrm>
        <a:graphic>
          <a:graphicData uri="http://schemas.openxmlformats.org/drawingml/2006/table">
            <a:tbl>
              <a:tblPr firstRow="1" firstCol="1" bandRow="1">
                <a:tableStyleId>{5C22544A-7EE6-4342-B048-85BDC9FD1C3A}</a:tableStyleId>
              </a:tblPr>
              <a:tblGrid>
                <a:gridCol w="1952625"/>
                <a:gridCol w="1952625"/>
                <a:gridCol w="1952625"/>
              </a:tblGrid>
              <a:tr h="190500">
                <a:tc>
                  <a:txBody>
                    <a:bodyPr/>
                    <a:lstStyle/>
                    <a:p>
                      <a:pPr marL="0" marR="0" algn="ctr"/>
                      <a:r>
                        <a:rPr lang="en-US" sz="1200" dirty="0">
                          <a:effectLst/>
                        </a:rPr>
                        <a:t> NR specification</a:t>
                      </a:r>
                      <a:endParaRPr lang="en-US" sz="1200" dirty="0">
                        <a:effectLst/>
                        <a:latin typeface="Calibri"/>
                        <a:ea typeface="Malgun Gothic"/>
                      </a:endParaRPr>
                    </a:p>
                  </a:txBody>
                  <a:tcPr marL="0" marR="0" marT="0" marB="0" anchor="ctr"/>
                </a:tc>
                <a:tc>
                  <a:txBody>
                    <a:bodyPr/>
                    <a:lstStyle/>
                    <a:p>
                      <a:pPr marL="0" marR="0" algn="ctr"/>
                      <a:r>
                        <a:rPr lang="en-US" sz="1200">
                          <a:effectLst/>
                        </a:rPr>
                        <a:t>RAN4 Tdoc number/Status</a:t>
                      </a:r>
                      <a:endParaRPr lang="en-US" sz="1200">
                        <a:effectLst/>
                        <a:latin typeface="Calibri"/>
                        <a:ea typeface="Malgun Gothic"/>
                      </a:endParaRPr>
                    </a:p>
                  </a:txBody>
                  <a:tcPr marL="0" marR="0" marT="0" marB="0" anchor="ctr"/>
                </a:tc>
                <a:tc>
                  <a:txBody>
                    <a:bodyPr/>
                    <a:lstStyle/>
                    <a:p>
                      <a:pPr marL="0" marR="0" algn="ctr"/>
                      <a:r>
                        <a:rPr lang="en-US" sz="1200">
                          <a:effectLst/>
                        </a:rPr>
                        <a:t>RAN plenary Tdoc number  </a:t>
                      </a:r>
                      <a:endParaRPr lang="en-US" sz="1200">
                        <a:effectLst/>
                        <a:latin typeface="Calibri"/>
                        <a:ea typeface="Malgun Gothic"/>
                      </a:endParaRPr>
                    </a:p>
                  </a:txBody>
                  <a:tcPr marL="0" marR="0" marT="0" marB="0" anchor="ctr"/>
                </a:tc>
              </a:tr>
              <a:tr h="219654">
                <a:tc>
                  <a:txBody>
                    <a:bodyPr/>
                    <a:lstStyle/>
                    <a:p>
                      <a:pPr marL="0" marR="0" algn="ctr"/>
                      <a:r>
                        <a:rPr lang="en-US" sz="1200" dirty="0">
                          <a:effectLst/>
                        </a:rPr>
                        <a:t>38.104</a:t>
                      </a:r>
                      <a:endParaRPr lang="en-US" sz="1200" dirty="0">
                        <a:effectLst/>
                        <a:latin typeface="Calibri"/>
                        <a:ea typeface="Malgun Gothic"/>
                      </a:endParaRPr>
                    </a:p>
                  </a:txBody>
                  <a:tcPr marL="0" marR="0" marT="0" marB="0" anchor="ctr"/>
                </a:tc>
                <a:tc>
                  <a:txBody>
                    <a:bodyPr/>
                    <a:lstStyle/>
                    <a:p>
                      <a:pPr marL="0" marR="0" algn="ctr"/>
                      <a:r>
                        <a:rPr lang="en-US" sz="1200" kern="1200" dirty="0">
                          <a:solidFill>
                            <a:schemeClr val="dk1"/>
                          </a:solidFill>
                          <a:effectLst/>
                          <a:latin typeface="+mn-lt"/>
                          <a:ea typeface="+mn-ea"/>
                          <a:cs typeface="+mn-cs"/>
                        </a:rPr>
                        <a:t>R4-1714544/Approved</a:t>
                      </a:r>
                    </a:p>
                  </a:txBody>
                  <a:tcPr marL="0" marR="0" marT="0" marB="0" anchor="ctr"/>
                </a:tc>
                <a:tc>
                  <a:txBody>
                    <a:bodyPr/>
                    <a:lstStyle/>
                    <a:p>
                      <a:pPr marL="0" marR="0" algn="ctr"/>
                      <a:r>
                        <a:rPr lang="en-US" sz="1200" dirty="0" smtClean="0">
                          <a:effectLst/>
                        </a:rPr>
                        <a:t>RP-172268</a:t>
                      </a:r>
                      <a:endParaRPr lang="en-US" sz="1200" dirty="0">
                        <a:effectLst/>
                        <a:latin typeface="Calibri"/>
                        <a:ea typeface="Malgun Gothic"/>
                      </a:endParaRPr>
                    </a:p>
                  </a:txBody>
                  <a:tcPr marL="0" marR="0" marT="0" marB="0" anchor="ctr"/>
                </a:tc>
              </a:tr>
              <a:tr h="190500">
                <a:tc>
                  <a:txBody>
                    <a:bodyPr/>
                    <a:lstStyle/>
                    <a:p>
                      <a:pPr marL="0" marR="0" algn="ctr"/>
                      <a:r>
                        <a:rPr lang="en-US" sz="1200">
                          <a:effectLst/>
                        </a:rPr>
                        <a:t>38.133</a:t>
                      </a:r>
                      <a:endParaRPr lang="en-US" sz="1200">
                        <a:effectLst/>
                        <a:latin typeface="Calibri"/>
                        <a:ea typeface="Malgun Gothic"/>
                      </a:endParaRPr>
                    </a:p>
                  </a:txBody>
                  <a:tcPr marL="0" marR="0" marT="0" marB="0" anchor="ctr"/>
                </a:tc>
                <a:tc>
                  <a:txBody>
                    <a:bodyPr/>
                    <a:lstStyle/>
                    <a:p>
                      <a:pPr marL="0" marR="0" algn="ctr"/>
                      <a:r>
                        <a:rPr lang="en-US" sz="1200" kern="1200">
                          <a:solidFill>
                            <a:schemeClr val="dk1"/>
                          </a:solidFill>
                          <a:effectLst/>
                          <a:latin typeface="+mn-lt"/>
                          <a:ea typeface="+mn-ea"/>
                          <a:cs typeface="+mn-cs"/>
                        </a:rPr>
                        <a:t>R4-1714546/Approved</a:t>
                      </a:r>
                    </a:p>
                  </a:txBody>
                  <a:tcPr marL="0" marR="0" marT="0" marB="0" anchor="ctr"/>
                </a:tc>
                <a:tc>
                  <a:txBody>
                    <a:bodyPr/>
                    <a:lstStyle/>
                    <a:p>
                      <a:pPr marL="0" marR="0" algn="ctr"/>
                      <a:r>
                        <a:rPr lang="en-US" sz="1200" dirty="0" smtClean="0">
                          <a:effectLst/>
                        </a:rPr>
                        <a:t>RP-172407</a:t>
                      </a:r>
                      <a:endParaRPr lang="en-US" sz="1200" dirty="0">
                        <a:effectLst/>
                        <a:latin typeface="Calibri"/>
                        <a:ea typeface="Malgun Gothic"/>
                      </a:endParaRPr>
                    </a:p>
                  </a:txBody>
                  <a:tcPr marL="0" marR="0" marT="0" marB="0" anchor="ctr"/>
                </a:tc>
              </a:tr>
              <a:tr h="190500">
                <a:tc>
                  <a:txBody>
                    <a:bodyPr/>
                    <a:lstStyle/>
                    <a:p>
                      <a:pPr marL="0" marR="0" algn="ctr"/>
                      <a:r>
                        <a:rPr lang="en-US" sz="1200">
                          <a:effectLst/>
                        </a:rPr>
                        <a:t>38.113</a:t>
                      </a:r>
                      <a:endParaRPr lang="en-US" sz="1200">
                        <a:effectLst/>
                        <a:latin typeface="Calibri"/>
                        <a:ea typeface="Malgun Gothic"/>
                      </a:endParaRPr>
                    </a:p>
                  </a:txBody>
                  <a:tcPr marL="0" marR="0" marT="0" marB="0" anchor="ctr"/>
                </a:tc>
                <a:tc>
                  <a:txBody>
                    <a:bodyPr/>
                    <a:lstStyle/>
                    <a:p>
                      <a:pPr marL="0" marR="0" algn="ctr"/>
                      <a:r>
                        <a:rPr lang="en-US" sz="1200" kern="1200">
                          <a:solidFill>
                            <a:schemeClr val="dk1"/>
                          </a:solidFill>
                          <a:effectLst/>
                          <a:latin typeface="+mn-lt"/>
                          <a:ea typeface="+mn-ea"/>
                          <a:cs typeface="+mn-cs"/>
                        </a:rPr>
                        <a:t>R4-1714545/Approved</a:t>
                      </a:r>
                    </a:p>
                  </a:txBody>
                  <a:tcPr marL="0" marR="0" marT="0" marB="0" anchor="ctr"/>
                </a:tc>
                <a:tc>
                  <a:txBody>
                    <a:bodyPr/>
                    <a:lstStyle/>
                    <a:p>
                      <a:pPr marL="0" marR="0" algn="ctr"/>
                      <a:r>
                        <a:rPr lang="en-US" sz="1200" dirty="0" smtClean="0">
                          <a:effectLst/>
                        </a:rPr>
                        <a:t>RP-172420</a:t>
                      </a:r>
                      <a:endParaRPr lang="en-US" sz="1200" dirty="0">
                        <a:effectLst/>
                        <a:latin typeface="Calibri"/>
                        <a:ea typeface="Malgun Gothic"/>
                      </a:endParaRPr>
                    </a:p>
                  </a:txBody>
                  <a:tcPr marL="0" marR="0" marT="0" marB="0" anchor="ctr"/>
                </a:tc>
              </a:tr>
              <a:tr h="190500">
                <a:tc>
                  <a:txBody>
                    <a:bodyPr/>
                    <a:lstStyle/>
                    <a:p>
                      <a:pPr marL="0" marR="0" algn="ctr"/>
                      <a:r>
                        <a:rPr lang="en-US" sz="1200" dirty="0">
                          <a:effectLst/>
                        </a:rPr>
                        <a:t>38.124</a:t>
                      </a:r>
                      <a:endParaRPr lang="en-US" sz="1200" dirty="0">
                        <a:effectLst/>
                        <a:latin typeface="Calibri"/>
                        <a:ea typeface="Malgun Gothic"/>
                      </a:endParaRPr>
                    </a:p>
                  </a:txBody>
                  <a:tcPr marL="0" marR="0" marT="0" marB="0" anchor="ctr"/>
                </a:tc>
                <a:tc>
                  <a:txBody>
                    <a:bodyPr/>
                    <a:lstStyle/>
                    <a:p>
                      <a:pPr marL="0" marR="0" algn="ctr"/>
                      <a:r>
                        <a:rPr lang="en-US" sz="1200" kern="1200" dirty="0">
                          <a:solidFill>
                            <a:schemeClr val="dk1"/>
                          </a:solidFill>
                          <a:effectLst/>
                          <a:latin typeface="+mn-lt"/>
                          <a:ea typeface="+mn-ea"/>
                          <a:cs typeface="+mn-cs"/>
                        </a:rPr>
                        <a:t>R4-1714548/Approved</a:t>
                      </a:r>
                    </a:p>
                  </a:txBody>
                  <a:tcPr marL="0" marR="0" marT="0" marB="0" anchor="ctr"/>
                </a:tc>
                <a:tc>
                  <a:txBody>
                    <a:bodyPr/>
                    <a:lstStyle/>
                    <a:p>
                      <a:pPr marL="0" marR="0" algn="ctr"/>
                      <a:r>
                        <a:rPr lang="en-US" sz="1200" dirty="0" smtClean="0">
                          <a:effectLst/>
                        </a:rPr>
                        <a:t>RP-172499</a:t>
                      </a:r>
                      <a:endParaRPr lang="en-US" sz="1200" dirty="0">
                        <a:effectLst/>
                        <a:latin typeface="Calibri"/>
                        <a:ea typeface="Malgun Gothic"/>
                      </a:endParaRPr>
                    </a:p>
                  </a:txBody>
                  <a:tcPr marL="0" marR="0" marT="0" marB="0" anchor="ctr"/>
                </a:tc>
              </a:tr>
              <a:tr h="180168">
                <a:tc>
                  <a:txBody>
                    <a:bodyPr/>
                    <a:lstStyle/>
                    <a:p>
                      <a:pPr marL="0" marR="0" algn="ctr"/>
                      <a:r>
                        <a:rPr lang="en-US" sz="1200" dirty="0" smtClean="0">
                          <a:effectLst/>
                          <a:latin typeface="Calibri"/>
                          <a:ea typeface="Malgun Gothic"/>
                        </a:rPr>
                        <a:t>38.101-1</a:t>
                      </a:r>
                      <a:endParaRPr lang="en-US" sz="1200" dirty="0">
                        <a:effectLst/>
                        <a:latin typeface="Calibri"/>
                        <a:ea typeface="Malgun Gothic"/>
                      </a:endParaRPr>
                    </a:p>
                  </a:txBody>
                  <a:tcPr marL="0" marR="0" marT="0" marB="0" anchor="ctr"/>
                </a:tc>
                <a:tc>
                  <a:txBody>
                    <a:bodyPr/>
                    <a:lstStyle/>
                    <a:p>
                      <a:pPr marL="0" marR="0" algn="ctr" defTabSz="914400" rtl="0" eaLnBrk="1" latinLnBrk="0" hangingPunct="1">
                        <a:spcBef>
                          <a:spcPts val="0"/>
                        </a:spcBef>
                        <a:spcAft>
                          <a:spcPts val="0"/>
                        </a:spcAft>
                      </a:pPr>
                      <a:r>
                        <a:rPr lang="en-US" sz="1200" kern="1200" dirty="0" smtClean="0">
                          <a:solidFill>
                            <a:schemeClr val="dk1"/>
                          </a:solidFill>
                          <a:effectLst/>
                          <a:latin typeface="+mn-lt"/>
                          <a:ea typeface="+mn-ea"/>
                          <a:cs typeface="+mn-cs"/>
                        </a:rPr>
                        <a:t>R4-1714569/Approved</a:t>
                      </a:r>
                      <a:endParaRPr lang="en-US" sz="1200" kern="1200" dirty="0">
                        <a:solidFill>
                          <a:schemeClr val="dk1"/>
                        </a:solidFill>
                        <a:effectLst/>
                        <a:latin typeface="+mn-lt"/>
                        <a:ea typeface="+mn-ea"/>
                        <a:cs typeface="+mn-cs"/>
                      </a:endParaRPr>
                    </a:p>
                  </a:txBody>
                  <a:tcPr marL="68580" marR="68580" marT="0" marB="0"/>
                </a:tc>
                <a:tc>
                  <a:txBody>
                    <a:bodyPr/>
                    <a:lstStyle/>
                    <a:p>
                      <a:pPr marL="0" marR="0" algn="ctr" defTabSz="914400" rtl="0" eaLnBrk="1" latinLnBrk="0" hangingPunct="1"/>
                      <a:r>
                        <a:rPr lang="en-US" sz="1200" kern="1200" dirty="0" smtClean="0">
                          <a:solidFill>
                            <a:schemeClr val="dk1"/>
                          </a:solidFill>
                          <a:effectLst/>
                          <a:latin typeface="+mn-lt"/>
                          <a:ea typeface="+mn-ea"/>
                          <a:cs typeface="+mn-cs"/>
                        </a:rPr>
                        <a:t>RP-172475</a:t>
                      </a:r>
                      <a:endParaRPr lang="en-US" sz="1200" kern="1200" dirty="0">
                        <a:solidFill>
                          <a:schemeClr val="dk1"/>
                        </a:solidFill>
                        <a:effectLst/>
                        <a:latin typeface="+mn-lt"/>
                        <a:ea typeface="+mn-ea"/>
                        <a:cs typeface="+mn-cs"/>
                      </a:endParaRPr>
                    </a:p>
                  </a:txBody>
                  <a:tcPr marL="68580" marR="68580" marT="0" marB="0"/>
                </a:tc>
              </a:tr>
              <a:tr h="82236">
                <a:tc>
                  <a:txBody>
                    <a:bodyPr/>
                    <a:lstStyle/>
                    <a:p>
                      <a:pPr marL="0" marR="0" algn="ctr"/>
                      <a:r>
                        <a:rPr lang="en-US" sz="1200" dirty="0" smtClean="0">
                          <a:effectLst/>
                          <a:latin typeface="Calibri"/>
                          <a:ea typeface="Malgun Gothic"/>
                        </a:rPr>
                        <a:t>38.101-2</a:t>
                      </a:r>
                      <a:endParaRPr lang="en-US" sz="1200" dirty="0">
                        <a:effectLst/>
                        <a:latin typeface="Calibri"/>
                        <a:ea typeface="Malgun Gothic"/>
                      </a:endParaRPr>
                    </a:p>
                  </a:txBody>
                  <a:tcPr marL="0" marR="0" marT="0" marB="0" anchor="ctr"/>
                </a:tc>
                <a:tc>
                  <a:txBody>
                    <a:bodyPr/>
                    <a:lstStyle/>
                    <a:p>
                      <a:pPr marL="0" marR="0" algn="ctr" defTabSz="914400" rtl="0" eaLnBrk="1" latinLnBrk="0" hangingPunct="1">
                        <a:spcBef>
                          <a:spcPts val="0"/>
                        </a:spcBef>
                        <a:spcAft>
                          <a:spcPts val="0"/>
                        </a:spcAft>
                      </a:pPr>
                      <a:r>
                        <a:rPr lang="en-US" sz="1200" kern="1200" dirty="0" smtClean="0">
                          <a:solidFill>
                            <a:schemeClr val="dk1"/>
                          </a:solidFill>
                          <a:effectLst/>
                          <a:latin typeface="+mn-lt"/>
                          <a:ea typeface="+mn-ea"/>
                          <a:cs typeface="+mn-cs"/>
                        </a:rPr>
                        <a:t>R4-1714570/Approved</a:t>
                      </a:r>
                      <a:endParaRPr lang="en-US" sz="1200" kern="1200" dirty="0">
                        <a:solidFill>
                          <a:schemeClr val="dk1"/>
                        </a:solidFill>
                        <a:effectLst/>
                        <a:latin typeface="+mn-lt"/>
                        <a:ea typeface="+mn-ea"/>
                        <a:cs typeface="+mn-cs"/>
                      </a:endParaRPr>
                    </a:p>
                  </a:txBody>
                  <a:tcPr marL="68580" marR="68580" marT="0" marB="0"/>
                </a:tc>
                <a:tc>
                  <a:txBody>
                    <a:bodyPr/>
                    <a:lstStyle/>
                    <a:p>
                      <a:pPr marL="0" marR="0" algn="ctr" defTabSz="914400" rtl="0" eaLnBrk="1" latinLnBrk="0" hangingPunct="1"/>
                      <a:r>
                        <a:rPr lang="en-US" sz="1200" kern="1200" dirty="0" smtClean="0">
                          <a:solidFill>
                            <a:schemeClr val="dk1"/>
                          </a:solidFill>
                          <a:effectLst/>
                          <a:latin typeface="+mn-lt"/>
                          <a:ea typeface="+mn-ea"/>
                          <a:cs typeface="+mn-cs"/>
                        </a:rPr>
                        <a:t>RP-172476</a:t>
                      </a:r>
                      <a:endParaRPr lang="en-US" sz="1200" kern="1200" dirty="0">
                        <a:solidFill>
                          <a:schemeClr val="dk1"/>
                        </a:solidFill>
                        <a:effectLst/>
                        <a:latin typeface="+mn-lt"/>
                        <a:ea typeface="+mn-ea"/>
                        <a:cs typeface="+mn-cs"/>
                      </a:endParaRPr>
                    </a:p>
                  </a:txBody>
                  <a:tcPr marL="68580" marR="68580" marT="0" marB="0"/>
                </a:tc>
              </a:tr>
              <a:tr h="190500">
                <a:tc>
                  <a:txBody>
                    <a:bodyPr/>
                    <a:lstStyle/>
                    <a:p>
                      <a:pPr marL="0" marR="0" algn="ctr"/>
                      <a:r>
                        <a:rPr lang="en-US" sz="1200" dirty="0" smtClean="0">
                          <a:effectLst/>
                          <a:latin typeface="Calibri"/>
                          <a:ea typeface="Malgun Gothic"/>
                        </a:rPr>
                        <a:t>38.101-3</a:t>
                      </a:r>
                      <a:endParaRPr lang="en-US" sz="1200" dirty="0">
                        <a:effectLst/>
                        <a:latin typeface="Calibri"/>
                        <a:ea typeface="Malgun Gothic"/>
                      </a:endParaRPr>
                    </a:p>
                  </a:txBody>
                  <a:tcPr marL="0" marR="0" marT="0" marB="0" anchor="ctr"/>
                </a:tc>
                <a:tc>
                  <a:txBody>
                    <a:bodyPr/>
                    <a:lstStyle/>
                    <a:p>
                      <a:pPr marL="0" marR="0" algn="ctr" defTabSz="914400" rtl="0" eaLnBrk="1" latinLnBrk="0" hangingPunct="1">
                        <a:spcBef>
                          <a:spcPts val="0"/>
                        </a:spcBef>
                        <a:spcAft>
                          <a:spcPts val="0"/>
                        </a:spcAft>
                      </a:pPr>
                      <a:r>
                        <a:rPr lang="en-US" sz="1200" kern="1200" dirty="0" smtClean="0">
                          <a:solidFill>
                            <a:schemeClr val="dk1"/>
                          </a:solidFill>
                          <a:effectLst/>
                          <a:latin typeface="+mn-lt"/>
                          <a:ea typeface="+mn-ea"/>
                          <a:cs typeface="+mn-cs"/>
                        </a:rPr>
                        <a:t>R4-1714571/Approved</a:t>
                      </a:r>
                      <a:endParaRPr lang="en-US" sz="1200" kern="1200" dirty="0">
                        <a:solidFill>
                          <a:schemeClr val="dk1"/>
                        </a:solidFill>
                        <a:effectLst/>
                        <a:latin typeface="+mn-lt"/>
                        <a:ea typeface="+mn-ea"/>
                        <a:cs typeface="+mn-cs"/>
                      </a:endParaRPr>
                    </a:p>
                  </a:txBody>
                  <a:tcPr marL="68580" marR="68580" marT="0" marB="0"/>
                </a:tc>
                <a:tc>
                  <a:txBody>
                    <a:bodyPr/>
                    <a:lstStyle/>
                    <a:p>
                      <a:pPr marL="0" marR="0" algn="ctr" defTabSz="914400" rtl="0" eaLnBrk="1" latinLnBrk="0" hangingPunct="1"/>
                      <a:r>
                        <a:rPr lang="en-US" sz="1200" kern="1200" dirty="0" smtClean="0">
                          <a:solidFill>
                            <a:schemeClr val="dk1"/>
                          </a:solidFill>
                          <a:effectLst/>
                          <a:latin typeface="+mn-lt"/>
                          <a:ea typeface="+mn-ea"/>
                          <a:cs typeface="+mn-cs"/>
                        </a:rPr>
                        <a:t>RP-172477</a:t>
                      </a:r>
                      <a:endParaRPr lang="en-US" sz="1200" kern="1200" dirty="0">
                        <a:solidFill>
                          <a:schemeClr val="dk1"/>
                        </a:solidFill>
                        <a:effectLst/>
                        <a:latin typeface="+mn-lt"/>
                        <a:ea typeface="+mn-ea"/>
                        <a:cs typeface="+mn-cs"/>
                      </a:endParaRPr>
                    </a:p>
                  </a:txBody>
                  <a:tcPr marL="68580" marR="68580" marT="0" marB="0"/>
                </a:tc>
              </a:tr>
            </a:tbl>
          </a:graphicData>
        </a:graphic>
      </p:graphicFrame>
    </p:spTree>
    <p:extLst>
      <p:ext uri="{BB962C8B-B14F-4D97-AF65-F5344CB8AC3E}">
        <p14:creationId xmlns:p14="http://schemas.microsoft.com/office/powerpoint/2010/main" val="15102055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253480</TotalTime>
  <Words>1809</Words>
  <Application>Microsoft Office PowerPoint</Application>
  <PresentationFormat>On-screen Show (4:3)</PresentationFormat>
  <Paragraphs>512</Paragraphs>
  <Slides>14</Slides>
  <Notes>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3gpp</vt:lpstr>
      <vt:lpstr>  </vt:lpstr>
      <vt:lpstr>Meetings and Elections</vt:lpstr>
      <vt:lpstr>2017 Statistics</vt:lpstr>
      <vt:lpstr>Spectrum related WI/SI status</vt:lpstr>
      <vt:lpstr>Non-spectrum related WI/SI status RAN4 led items Rel-14</vt:lpstr>
      <vt:lpstr>Status of other WG led WI/SIs  impacting RAN4</vt:lpstr>
      <vt:lpstr>WI/SI to be completed </vt:lpstr>
      <vt:lpstr>LTE Items </vt:lpstr>
      <vt:lpstr>NR Items (1/2) </vt:lpstr>
      <vt:lpstr>NR Items (2/2) </vt:lpstr>
      <vt:lpstr>new WI/SI proposals</vt:lpstr>
      <vt:lpstr>RAN4 LTE Capacity</vt:lpstr>
      <vt:lpstr>RAN WG4 Schedule in 2018</vt:lpstr>
      <vt:lpstr>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RP-160010</dc:title>
  <dc:subject>RAN4 report to RAN#71</dc:subject>
  <dc:creator>Xutao Zhou (Samsung)</dc:creator>
  <dc:description>©3GPP 2009. All rights reserved</dc:description>
  <cp:lastModifiedBy>xutao zhou</cp:lastModifiedBy>
  <cp:revision>4462</cp:revision>
  <cp:lastPrinted>2016-09-15T08:31:35Z</cp:lastPrinted>
  <dcterms:created xsi:type="dcterms:W3CDTF">2009-11-27T05:15:11Z</dcterms:created>
  <dcterms:modified xsi:type="dcterms:W3CDTF">2017-12-18T17:04:20Z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ies>
</file>