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
  </p:notesMasterIdLst>
  <p:handoutMasterIdLst>
    <p:handoutMasterId r:id="rId12"/>
  </p:handoutMasterIdLst>
  <p:sldIdLst>
    <p:sldId id="526" r:id="rId5"/>
    <p:sldId id="521" r:id="rId6"/>
    <p:sldId id="527" r:id="rId7"/>
    <p:sldId id="529" r:id="rId8"/>
    <p:sldId id="530" r:id="rId9"/>
    <p:sldId id="531" r:id="rId10"/>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FF66CC"/>
    <a:srgbClr val="008E95"/>
    <a:srgbClr val="143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273" autoAdjust="0"/>
    <p:restoredTop sz="95474" autoAdjust="0"/>
  </p:normalViewPr>
  <p:slideViewPr>
    <p:cSldViewPr snapToGrid="0">
      <p:cViewPr varScale="1">
        <p:scale>
          <a:sx n="114" d="100"/>
          <a:sy n="114" d="100"/>
        </p:scale>
        <p:origin x="918" y="10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9" d="100"/>
          <a:sy n="69" d="100"/>
        </p:scale>
        <p:origin x="3264"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12/20/2017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12/20/2017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986466914"/>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222255124"/>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70245107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9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a:solidFill>
                  <a:schemeClr val="bg1">
                    <a:lumMod val="50000"/>
                  </a:schemeClr>
                </a:solidFill>
                <a:latin typeface="Calibre Semibold" pitchFamily="34" charset="0"/>
              </a:rPr>
              <a:t>Qualcomm Confidential</a:t>
            </a:r>
            <a:r>
              <a:rPr lang="en-US" sz="600" baseline="0" dirty="0">
                <a:solidFill>
                  <a:schemeClr val="bg1">
                    <a:lumMod val="50000"/>
                  </a:schemeClr>
                </a:solidFill>
                <a:latin typeface="Calibre Semibold" pitchFamily="34" charset="0"/>
              </a:rPr>
              <a:t> and Proprietary Information</a:t>
            </a:r>
            <a:endParaRPr lang="en-US" sz="600" dirty="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739003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0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a:solidFill>
                  <a:schemeClr val="bg1">
                    <a:lumMod val="50000"/>
                  </a:schemeClr>
                </a:solidFill>
                <a:latin typeface="Calibre Semibold" pitchFamily="34" charset="0"/>
              </a:rPr>
              <a:t>Qualcomm Confidential</a:t>
            </a:r>
            <a:r>
              <a:rPr lang="en-US" sz="600" baseline="0" dirty="0">
                <a:solidFill>
                  <a:schemeClr val="bg1">
                    <a:lumMod val="50000"/>
                  </a:schemeClr>
                </a:solidFill>
                <a:latin typeface="Calibre Semibold" pitchFamily="34" charset="0"/>
              </a:rPr>
              <a:t> and Proprietary Information</a:t>
            </a:r>
            <a:endParaRPr lang="en-US" sz="600" dirty="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2085491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3"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5" name="Straight Connector 4"/>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a:t>Click to edit Master title style</a:t>
            </a:r>
            <a:endParaRPr lang="en-US" dirty="0"/>
          </a:p>
        </p:txBody>
      </p:sp>
      <p:sp>
        <p:nvSpPr>
          <p:cNvPr id="11"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6"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16785954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a:solidFill>
                  <a:schemeClr val="bg1"/>
                </a:solidFill>
                <a:cs typeface="Arial" panose="020B0604020202020204" pitchFamily="34" charset="0"/>
              </a:rPr>
              <a:t>For more information, visit us at: </a:t>
            </a:r>
            <a:br>
              <a:rPr lang="en-US" altLang="en-US" sz="2000">
                <a:solidFill>
                  <a:schemeClr val="bg1"/>
                </a:solidFill>
                <a:cs typeface="Arial" panose="020B0604020202020204" pitchFamily="34" charset="0"/>
              </a:rPr>
            </a:br>
            <a:r>
              <a:rPr lang="en-US" altLang="en-US" sz="200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a:solidFill>
                  <a:schemeClr val="bg1"/>
                </a:solidFill>
                <a:latin typeface="Qualcomm Office Light" pitchFamily="34" charset="0"/>
              </a:rPr>
              <a:t>appli</a:t>
            </a: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Qualcomm Incorporated includes Qualcomm’s licensing business, </a:t>
            </a:r>
            <a:r>
              <a:rPr sz="1000" spc="10" dirty="0" err="1">
                <a:solidFill>
                  <a:schemeClr val="bg1"/>
                </a:solidFill>
                <a:latin typeface="Qualcomm Office Light" pitchFamily="34" charset="0"/>
              </a:rPr>
              <a:t>QTL</a:t>
            </a:r>
            <a:r>
              <a:rPr sz="1000" spc="10" dirty="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628891"/>
              <a:ext cx="162255" cy="347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000595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57402477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90458303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1027" name="TextBox 6"/>
          <p:cNvSpPr txBox="1">
            <a:spLocks noChangeArrowheads="1"/>
          </p:cNvSpPr>
          <p:nvPr/>
        </p:nvSpPr>
        <p:spPr bwMode="auto">
          <a:xfrm>
            <a:off x="354013" y="6624638"/>
            <a:ext cx="5000625" cy="215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r>
              <a:rPr lang="en-US" altLang="en-US" sz="800" dirty="0">
                <a:solidFill>
                  <a:srgbClr val="BFBFBF"/>
                </a:solidFill>
              </a:rPr>
              <a:t> </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a:t>Click to edit Master title style</a:t>
            </a:r>
          </a:p>
        </p:txBody>
      </p:sp>
      <p:sp>
        <p:nvSpPr>
          <p:cNvPr id="1029" name="TextBox 7"/>
          <p:cNvSpPr txBox="1">
            <a:spLocks noChangeArrowheads="1"/>
          </p:cNvSpPr>
          <p:nvPr/>
        </p:nvSpPr>
        <p:spPr bwMode="gray">
          <a:xfrm>
            <a:off x="11520488" y="6526213"/>
            <a:ext cx="288925" cy="214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fld id="{76A2BFA6-932B-4570-A2F9-5493EEADE035}" type="slidenum">
              <a:rPr lang="en-US" altLang="en-US" sz="800" smtClean="0">
                <a:solidFill>
                  <a:srgbClr val="BFBFBF"/>
                </a:solidFill>
                <a:cs typeface="Arial" panose="020B0604020202020204" pitchFamily="34" charset="0"/>
              </a:rPr>
              <a:pPr eaLnBrk="1" hangingPunct="1">
                <a:defRPr/>
              </a:pPr>
              <a:t>‹#›</a:t>
            </a:fld>
            <a:endParaRPr lang="en-US" altLang="en-US" sz="800">
              <a:solidFill>
                <a:srgbClr val="BFBFBF"/>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 id="2147484472" r:id="rId5"/>
    <p:sldLayoutId id="2147484478" r:id="rId6"/>
    <p:sldLayoutId id="2147484483" r:id="rId7"/>
    <p:sldLayoutId id="2147484495" r:id="rId8"/>
    <p:sldLayoutId id="2147484499" r:id="rId9"/>
    <p:sldLayoutId id="2147484502" r:id="rId10"/>
    <p:sldLayoutId id="2147484503" r:id="rId11"/>
    <p:sldLayoutId id="2147484504" r:id="rId12"/>
    <p:sldLayoutId id="2147484507" r:id="rId13"/>
    <p:sldLayoutId id="2147484508" r:id="rId14"/>
  </p:sldLayoutIdLst>
  <p:transition spd="med">
    <p:fade/>
  </p:transition>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7198427" cy="1638300"/>
          </a:xfrm>
        </p:spPr>
        <p:txBody>
          <a:bodyPr>
            <a:normAutofit/>
          </a:bodyPr>
          <a:lstStyle/>
          <a:p>
            <a:r>
              <a:rPr lang="en-US" sz="4400">
                <a:latin typeface="Arial" charset="0"/>
                <a:ea typeface="Arial" charset="0"/>
                <a:cs typeface="Arial" charset="0"/>
              </a:rPr>
              <a:t>Way Forward </a:t>
            </a:r>
            <a:r>
              <a:rPr lang="en-US" sz="4400" dirty="0">
                <a:latin typeface="Arial" charset="0"/>
                <a:ea typeface="Arial" charset="0"/>
                <a:cs typeface="Arial" charset="0"/>
              </a:rPr>
              <a:t>on NR EN-DC power sharing capability</a:t>
            </a:r>
          </a:p>
        </p:txBody>
      </p:sp>
      <p:sp>
        <p:nvSpPr>
          <p:cNvPr id="4" name="Title 1"/>
          <p:cNvSpPr txBox="1">
            <a:spLocks/>
          </p:cNvSpPr>
          <p:nvPr/>
        </p:nvSpPr>
        <p:spPr bwMode="black">
          <a:xfrm>
            <a:off x="6800300" y="376533"/>
            <a:ext cx="3207766"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400" dirty="0">
                <a:latin typeface="Arial" charset="0"/>
                <a:ea typeface="Arial" charset="0"/>
                <a:cs typeface="Arial" charset="0"/>
              </a:rPr>
              <a:t>RP-172787</a:t>
            </a:r>
          </a:p>
        </p:txBody>
      </p:sp>
      <p:sp>
        <p:nvSpPr>
          <p:cNvPr id="5" name="Title 1"/>
          <p:cNvSpPr txBox="1">
            <a:spLocks/>
          </p:cNvSpPr>
          <p:nvPr/>
        </p:nvSpPr>
        <p:spPr bwMode="black">
          <a:xfrm>
            <a:off x="460487" y="255106"/>
            <a:ext cx="3799784"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a:latin typeface="Arial" charset="0"/>
                <a:ea typeface="Arial" charset="0"/>
                <a:cs typeface="Arial" charset="0"/>
              </a:rPr>
              <a:t>3GPP RAN #78</a:t>
            </a:r>
          </a:p>
          <a:p>
            <a:r>
              <a:rPr lang="en-US" sz="2000" dirty="0">
                <a:latin typeface="Arial" charset="0"/>
                <a:ea typeface="Arial" charset="0"/>
                <a:cs typeface="Arial" charset="0"/>
              </a:rPr>
              <a:t>December 18 - 21,  2017</a:t>
            </a:r>
          </a:p>
          <a:p>
            <a:r>
              <a:rPr lang="en-US" sz="2000" dirty="0">
                <a:latin typeface="Arial" charset="0"/>
                <a:ea typeface="Arial" charset="0"/>
                <a:cs typeface="Arial" charset="0"/>
              </a:rPr>
              <a:t>Lisbon, Portugal</a:t>
            </a:r>
          </a:p>
          <a:p>
            <a:r>
              <a:rPr lang="en-US" sz="2000" dirty="0">
                <a:latin typeface="Arial" charset="0"/>
                <a:ea typeface="Arial" charset="0"/>
                <a:cs typeface="Arial" charset="0"/>
              </a:rPr>
              <a:t>Agenda Item  9.2.1</a:t>
            </a:r>
          </a:p>
        </p:txBody>
      </p:sp>
      <p:sp>
        <p:nvSpPr>
          <p:cNvPr id="6" name="Title 1"/>
          <p:cNvSpPr txBox="1">
            <a:spLocks/>
          </p:cNvSpPr>
          <p:nvPr/>
        </p:nvSpPr>
        <p:spPr bwMode="black">
          <a:xfrm>
            <a:off x="382586" y="5259941"/>
            <a:ext cx="11081281"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800" dirty="0">
                <a:latin typeface="Arial" charset="0"/>
                <a:ea typeface="Arial" charset="0"/>
                <a:cs typeface="Arial" charset="0"/>
              </a:rPr>
              <a:t>Qualcomm Incorporated</a:t>
            </a:r>
          </a:p>
        </p:txBody>
      </p:sp>
    </p:spTree>
    <p:extLst>
      <p:ext uri="{BB962C8B-B14F-4D97-AF65-F5344CB8AC3E}">
        <p14:creationId xmlns:p14="http://schemas.microsoft.com/office/powerpoint/2010/main" val="2001873238"/>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448790"/>
            <a:ext cx="11960936" cy="4037609"/>
          </a:xfrm>
        </p:spPr>
        <p:txBody>
          <a:bodyPr/>
          <a:lstStyle/>
          <a:p>
            <a:r>
              <a:rPr lang="en-US" sz="2800" dirty="0"/>
              <a:t>The discussion in this document assumes that there are two types of NSA UEs supported by the specification: </a:t>
            </a:r>
          </a:p>
          <a:p>
            <a:pPr lvl="1"/>
            <a:r>
              <a:rPr lang="en-US" sz="2400" dirty="0"/>
              <a:t>UE Type 1 capable of dynamic LTE-NR power sharing</a:t>
            </a:r>
          </a:p>
          <a:p>
            <a:pPr lvl="2"/>
            <a:r>
              <a:rPr lang="en-US" altLang="en-US" sz="2200" dirty="0"/>
              <a:t>Converged NR and LTE modem with high speed interface capability</a:t>
            </a:r>
          </a:p>
          <a:p>
            <a:pPr lvl="2"/>
            <a:r>
              <a:rPr lang="en-US" altLang="en-US" sz="2200" dirty="0"/>
              <a:t>These UEs can operate with P_LTE + P_NR &gt; </a:t>
            </a:r>
            <a:r>
              <a:rPr lang="en-US" altLang="en-US" sz="2200" dirty="0" err="1"/>
              <a:t>P_powerclass</a:t>
            </a:r>
            <a:r>
              <a:rPr lang="en-US" altLang="en-US" sz="2200" dirty="0"/>
              <a:t> configuration or with no P_LTE or P_NR configuration</a:t>
            </a:r>
            <a:endParaRPr lang="en-US" altLang="en-US" dirty="0"/>
          </a:p>
          <a:p>
            <a:pPr lvl="1"/>
            <a:r>
              <a:rPr lang="en-US" sz="2400" dirty="0"/>
              <a:t>UE Type 2 not capable of dynamic LTE-NR power sharing</a:t>
            </a:r>
          </a:p>
          <a:p>
            <a:pPr lvl="2"/>
            <a:r>
              <a:rPr lang="en-US" altLang="en-US" sz="2200" dirty="0"/>
              <a:t>Separate NR and LTE modem with limited interface capability</a:t>
            </a:r>
          </a:p>
          <a:p>
            <a:pPr lvl="2"/>
            <a:r>
              <a:rPr lang="en-US" altLang="en-US" sz="2200" dirty="0"/>
              <a:t>These UEs can only operate in EN-DC when a configuration is received with P_LTE + P_NR &lt;= </a:t>
            </a:r>
            <a:r>
              <a:rPr lang="en-US" altLang="en-US" sz="2200" dirty="0" err="1"/>
              <a:t>P_powerclass</a:t>
            </a:r>
            <a:endParaRPr lang="en-US" altLang="en-US" sz="2200" dirty="0"/>
          </a:p>
          <a:p>
            <a:pPr lvl="1"/>
            <a:endParaRPr lang="en-US" altLang="en-US" sz="2400" dirty="0"/>
          </a:p>
          <a:p>
            <a:r>
              <a:rPr lang="en-US" altLang="en-US" i="1" dirty="0"/>
              <a:t>Note that neither type of UEs are allowed to transmit with power above </a:t>
            </a:r>
            <a:r>
              <a:rPr lang="en-US" altLang="en-US" i="1" dirty="0" err="1"/>
              <a:t>P_powerclass</a:t>
            </a:r>
            <a:r>
              <a:rPr lang="en-US" altLang="en-US" i="1" dirty="0"/>
              <a:t> in FR1</a:t>
            </a:r>
          </a:p>
        </p:txBody>
      </p:sp>
      <p:sp>
        <p:nvSpPr>
          <p:cNvPr id="3" name="Title 2"/>
          <p:cNvSpPr>
            <a:spLocks noGrp="1"/>
          </p:cNvSpPr>
          <p:nvPr>
            <p:ph type="title"/>
          </p:nvPr>
        </p:nvSpPr>
        <p:spPr>
          <a:xfrm>
            <a:off x="283538" y="695067"/>
            <a:ext cx="11432977" cy="590931"/>
          </a:xfrm>
        </p:spPr>
        <p:txBody>
          <a:bodyPr/>
          <a:lstStyle/>
          <a:p>
            <a:r>
              <a:rPr lang="en-US" dirty="0"/>
              <a:t>Background</a:t>
            </a:r>
          </a:p>
        </p:txBody>
      </p:sp>
    </p:spTree>
    <p:extLst>
      <p:ext uri="{BB962C8B-B14F-4D97-AF65-F5344CB8AC3E}">
        <p14:creationId xmlns:p14="http://schemas.microsoft.com/office/powerpoint/2010/main" val="2851246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130008"/>
            <a:ext cx="11960936" cy="5010733"/>
          </a:xfrm>
        </p:spPr>
        <p:txBody>
          <a:bodyPr/>
          <a:lstStyle/>
          <a:p>
            <a:r>
              <a:rPr lang="en-US" altLang="en-US" sz="2800" dirty="0"/>
              <a:t>Proposal 1</a:t>
            </a:r>
          </a:p>
          <a:p>
            <a:pPr lvl="1"/>
            <a:r>
              <a:rPr lang="en-US" altLang="en-US" sz="2400" dirty="0"/>
              <a:t>Agree to introduce Rel-15 capability signaling to indicate whether the UE supports dynamic EN-DC power sharing</a:t>
            </a:r>
          </a:p>
          <a:p>
            <a:pPr lvl="2"/>
            <a:r>
              <a:rPr lang="en-US" altLang="en-US" sz="2200" dirty="0"/>
              <a:t>Dynamic power sharing means that the UE can operate with P_LTE + P_NR &gt; </a:t>
            </a:r>
            <a:r>
              <a:rPr lang="en-US" altLang="en-US" sz="2200" dirty="0" err="1"/>
              <a:t>P_powerclass</a:t>
            </a:r>
            <a:r>
              <a:rPr lang="en-US" altLang="en-US" sz="2200" dirty="0"/>
              <a:t> configuration </a:t>
            </a:r>
          </a:p>
          <a:p>
            <a:pPr lvl="1"/>
            <a:r>
              <a:rPr lang="en-US" altLang="en-US" sz="2400" dirty="0"/>
              <a:t>Agree that the intent is to make dynamic EN-DC power sharing mandatory at a future time</a:t>
            </a:r>
          </a:p>
          <a:p>
            <a:pPr lvl="1"/>
            <a:r>
              <a:rPr lang="en-US" altLang="en-US" sz="2400" dirty="0"/>
              <a:t>Check any possible updates on status above in March</a:t>
            </a:r>
          </a:p>
          <a:p>
            <a:r>
              <a:rPr lang="en-US" altLang="en-US" sz="2800" dirty="0"/>
              <a:t>Proposal 2</a:t>
            </a:r>
          </a:p>
          <a:p>
            <a:pPr lvl="1"/>
            <a:r>
              <a:rPr lang="en-US" altLang="en-US" sz="2400" dirty="0"/>
              <a:t>For UEs without dynamic LTE-NR power sharing capability, the support of single UL operation (Operation A with Case 1 in Slide 5) is mandatory with capability </a:t>
            </a:r>
            <a:r>
              <a:rPr lang="en-US" altLang="en-US" sz="2400" dirty="0" err="1"/>
              <a:t>signalling</a:t>
            </a:r>
            <a:endParaRPr lang="en-US" altLang="en-US" sz="2400" dirty="0"/>
          </a:p>
          <a:p>
            <a:pPr lvl="2"/>
            <a:r>
              <a:rPr lang="en-US" altLang="en-US" sz="2200" dirty="0"/>
              <a:t>Discuss FGI/</a:t>
            </a:r>
            <a:r>
              <a:rPr lang="en-US" altLang="en-US" sz="2200" dirty="0" err="1"/>
              <a:t>IoDT</a:t>
            </a:r>
            <a:r>
              <a:rPr lang="en-US" altLang="en-US" sz="2200" dirty="0"/>
              <a:t> issues together with other RAN1 features</a:t>
            </a:r>
          </a:p>
          <a:p>
            <a:pPr lvl="5"/>
            <a:endParaRPr lang="en-US" altLang="en-US" sz="2000" dirty="0"/>
          </a:p>
          <a:p>
            <a:r>
              <a:rPr lang="en-US" altLang="en-US" dirty="0"/>
              <a:t>Single UL operation (Operation A and Operation B with Case 1 in Slide 5)  is optional for dynamic power sharing capable UEs. </a:t>
            </a:r>
            <a:endParaRPr lang="en-US" altLang="en-US" sz="2400" dirty="0"/>
          </a:p>
          <a:p>
            <a:pPr marL="342900" lvl="1" indent="0">
              <a:buNone/>
            </a:pPr>
            <a:endParaRPr lang="en-US" altLang="en-US" sz="2400" dirty="0"/>
          </a:p>
        </p:txBody>
      </p:sp>
      <p:sp>
        <p:nvSpPr>
          <p:cNvPr id="3" name="Title 2"/>
          <p:cNvSpPr>
            <a:spLocks noGrp="1"/>
          </p:cNvSpPr>
          <p:nvPr>
            <p:ph type="title"/>
          </p:nvPr>
        </p:nvSpPr>
        <p:spPr>
          <a:xfrm>
            <a:off x="283538" y="443397"/>
            <a:ext cx="11432977" cy="590931"/>
          </a:xfrm>
        </p:spPr>
        <p:txBody>
          <a:bodyPr/>
          <a:lstStyle/>
          <a:p>
            <a:r>
              <a:rPr lang="en-US" dirty="0"/>
              <a:t>Proposals</a:t>
            </a:r>
          </a:p>
        </p:txBody>
      </p:sp>
    </p:spTree>
    <p:extLst>
      <p:ext uri="{BB962C8B-B14F-4D97-AF65-F5344CB8AC3E}">
        <p14:creationId xmlns:p14="http://schemas.microsoft.com/office/powerpoint/2010/main" val="2412681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7198427" cy="1638300"/>
          </a:xfrm>
        </p:spPr>
        <p:txBody>
          <a:bodyPr>
            <a:normAutofit/>
          </a:bodyPr>
          <a:lstStyle/>
          <a:p>
            <a:r>
              <a:rPr lang="en-US" sz="4400" dirty="0">
                <a:latin typeface="Arial" charset="0"/>
                <a:ea typeface="Arial" charset="0"/>
                <a:cs typeface="Arial" charset="0"/>
              </a:rPr>
              <a:t>Annex</a:t>
            </a:r>
          </a:p>
        </p:txBody>
      </p:sp>
      <p:sp>
        <p:nvSpPr>
          <p:cNvPr id="6" name="Title 1"/>
          <p:cNvSpPr txBox="1">
            <a:spLocks/>
          </p:cNvSpPr>
          <p:nvPr/>
        </p:nvSpPr>
        <p:spPr bwMode="black">
          <a:xfrm>
            <a:off x="382586" y="5259941"/>
            <a:ext cx="11081281"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800" dirty="0">
                <a:latin typeface="Arial" charset="0"/>
                <a:ea typeface="Arial" charset="0"/>
                <a:cs typeface="Arial" charset="0"/>
              </a:rPr>
              <a:t>Qualcomm Incorporated</a:t>
            </a:r>
          </a:p>
        </p:txBody>
      </p:sp>
    </p:spTree>
    <p:extLst>
      <p:ext uri="{BB962C8B-B14F-4D97-AF65-F5344CB8AC3E}">
        <p14:creationId xmlns:p14="http://schemas.microsoft.com/office/powerpoint/2010/main" val="2091632384"/>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400165"/>
            <a:ext cx="11960936" cy="4037609"/>
          </a:xfrm>
        </p:spPr>
        <p:txBody>
          <a:bodyPr/>
          <a:lstStyle/>
          <a:p>
            <a:r>
              <a:rPr lang="en-US" b="1" dirty="0"/>
              <a:t>Agreements:</a:t>
            </a:r>
          </a:p>
          <a:p>
            <a:pPr lvl="1" fontAlgn="auto" hangingPunct="1"/>
            <a:r>
              <a:rPr lang="en-US" dirty="0"/>
              <a:t>At least for LTE-NR NSA operation</a:t>
            </a:r>
          </a:p>
          <a:p>
            <a:pPr lvl="2" fontAlgn="auto" hangingPunct="1"/>
            <a:r>
              <a:rPr lang="en-US" altLang="en-US" dirty="0"/>
              <a:t>Maximum allowed power values for LTE (P_LTE) and NR (P_NR) are set separately</a:t>
            </a:r>
          </a:p>
          <a:p>
            <a:pPr lvl="3" fontAlgn="auto" hangingPunct="1"/>
            <a:r>
              <a:rPr lang="en-US" altLang="en-US" dirty="0"/>
              <a:t>i.e., when UE is configured for NR, P_LTE can be configured up to </a:t>
            </a:r>
            <a:r>
              <a:rPr lang="en-US" altLang="en-US" dirty="0" err="1"/>
              <a:t>P_cmax</a:t>
            </a:r>
            <a:r>
              <a:rPr lang="en-US" altLang="en-US" dirty="0"/>
              <a:t> and  P_NR can be configured up to </a:t>
            </a:r>
            <a:r>
              <a:rPr lang="en-US" altLang="en-US" dirty="0" err="1"/>
              <a:t>P_cmax</a:t>
            </a:r>
            <a:r>
              <a:rPr lang="en-US" altLang="en-US" dirty="0"/>
              <a:t>. </a:t>
            </a:r>
          </a:p>
          <a:p>
            <a:pPr lvl="3" fontAlgn="auto" hangingPunct="1"/>
            <a:r>
              <a:rPr lang="en-US" altLang="en-US" dirty="0"/>
              <a:t>e.g. P_LTE + P_NR &gt; </a:t>
            </a:r>
            <a:r>
              <a:rPr lang="en-US" altLang="en-US" dirty="0" err="1"/>
              <a:t>P_cmax</a:t>
            </a:r>
            <a:r>
              <a:rPr lang="en-US" altLang="en-US" dirty="0"/>
              <a:t> or P_LTE + P_NR = </a:t>
            </a:r>
            <a:r>
              <a:rPr lang="en-US" altLang="en-US" dirty="0" err="1"/>
              <a:t>P_cmax</a:t>
            </a:r>
            <a:endParaRPr lang="en-US" altLang="en-US" dirty="0"/>
          </a:p>
          <a:p>
            <a:pPr lvl="2" fontAlgn="auto" hangingPunct="1"/>
            <a:r>
              <a:rPr lang="en-US" altLang="en-US" dirty="0"/>
              <a:t>Signaling details for P_LTE, P_NR are left to RAN2, RAN4.</a:t>
            </a:r>
          </a:p>
          <a:p>
            <a:pPr lvl="2" fontAlgn="auto" hangingPunct="1"/>
            <a:r>
              <a:rPr lang="en-US" altLang="en-US" dirty="0"/>
              <a:t>Note: ‘</a:t>
            </a:r>
            <a:r>
              <a:rPr lang="en-US" altLang="en-US" dirty="0" err="1"/>
              <a:t>P_cmax</a:t>
            </a:r>
            <a:r>
              <a:rPr lang="en-US" altLang="en-US" dirty="0"/>
              <a:t>’ is a limit that is similar to ‘The configured maximum UE output power’ that was specified for LTE.</a:t>
            </a:r>
          </a:p>
          <a:p>
            <a:pPr lvl="2" fontAlgn="auto" hangingPunct="1"/>
            <a:r>
              <a:rPr lang="en-US" altLang="en-US" dirty="0"/>
              <a:t>Note: The network will still have flexibility to prioritize or reserve certain NR transmission power depending on network implementation</a:t>
            </a:r>
          </a:p>
          <a:p>
            <a:pPr lvl="2" fontAlgn="auto" hangingPunct="1"/>
            <a:r>
              <a:rPr lang="en-US" altLang="en-US" dirty="0"/>
              <a:t>All UEs are mandated to handle P_LTE + P_NR = </a:t>
            </a:r>
            <a:r>
              <a:rPr lang="en-US" altLang="en-US" dirty="0" err="1"/>
              <a:t>P_cmax</a:t>
            </a:r>
            <a:r>
              <a:rPr lang="en-US" altLang="en-US" dirty="0"/>
              <a:t> while handling of P_LTE + P_NR &gt; </a:t>
            </a:r>
            <a:r>
              <a:rPr lang="en-US" altLang="en-US" dirty="0" err="1"/>
              <a:t>P_cmax</a:t>
            </a:r>
            <a:r>
              <a:rPr lang="en-US" altLang="en-US" dirty="0"/>
              <a:t> depends on UE capability</a:t>
            </a:r>
          </a:p>
          <a:p>
            <a:pPr lvl="2" fontAlgn="auto" hangingPunct="1"/>
            <a:r>
              <a:rPr lang="en-US" altLang="en-US" dirty="0"/>
              <a:t>At least, when DL/UL LTE </a:t>
            </a:r>
            <a:r>
              <a:rPr lang="en-US" altLang="en-US" dirty="0" err="1"/>
              <a:t>sTTI</a:t>
            </a:r>
            <a:r>
              <a:rPr lang="en-US" altLang="en-US" dirty="0"/>
              <a:t>/reduced UE processing time based operation is not configured for the UE, if total transmit power exceeds </a:t>
            </a:r>
            <a:r>
              <a:rPr lang="en-US" altLang="en-US" dirty="0" err="1"/>
              <a:t>P_cmax</a:t>
            </a:r>
            <a:r>
              <a:rPr lang="en-US" altLang="en-US" dirty="0"/>
              <a:t> when there is simultaneous NR and LTE UL </a:t>
            </a:r>
            <a:r>
              <a:rPr lang="en-US" altLang="en-US" dirty="0" err="1"/>
              <a:t>tx</a:t>
            </a:r>
            <a:r>
              <a:rPr lang="en-US" altLang="en-US" dirty="0"/>
              <a:t>, </a:t>
            </a:r>
          </a:p>
          <a:p>
            <a:pPr lvl="3" fontAlgn="auto" hangingPunct="1"/>
            <a:r>
              <a:rPr lang="en-US" altLang="en-US" dirty="0"/>
              <a:t>For NR, UE scales down/drops NR transmission and NR power scaling details are left to UE implementation (note: it is not intended to have RAN4 test from RAN1 perspective)</a:t>
            </a:r>
          </a:p>
          <a:p>
            <a:pPr lvl="4" fontAlgn="auto" hangingPunct="1"/>
            <a:r>
              <a:rPr lang="en-US" altLang="en-US" sz="1600" dirty="0"/>
              <a:t>If there are two or more UL carriers, the power scaling or tx dropping can be performed for each of the UL carriers separately or jointly up to UE implementation</a:t>
            </a:r>
          </a:p>
          <a:p>
            <a:pPr lvl="3" fontAlgn="auto" hangingPunct="1"/>
            <a:r>
              <a:rPr lang="en-US" altLang="en-US" dirty="0"/>
              <a:t>For LTE, no change in power control procedure</a:t>
            </a:r>
          </a:p>
          <a:p>
            <a:pPr lvl="2" fontAlgn="auto" hangingPunct="1"/>
            <a:r>
              <a:rPr lang="en-US" altLang="en-US" dirty="0"/>
              <a:t>FFS the case when DL/UL LTE </a:t>
            </a:r>
            <a:r>
              <a:rPr lang="en-US" altLang="en-US" dirty="0" err="1"/>
              <a:t>sTTI</a:t>
            </a:r>
            <a:r>
              <a:rPr lang="en-US" altLang="en-US" dirty="0"/>
              <a:t>/reduced UE processing time based operation is configured for the UE</a:t>
            </a:r>
          </a:p>
          <a:p>
            <a:pPr lvl="2" fontAlgn="auto" hangingPunct="1"/>
            <a:r>
              <a:rPr lang="en-US" altLang="en-US" dirty="0"/>
              <a:t>The following is FFS</a:t>
            </a:r>
          </a:p>
          <a:p>
            <a:pPr lvl="3" fontAlgn="auto" hangingPunct="1"/>
            <a:r>
              <a:rPr lang="en-US" altLang="en-US" dirty="0"/>
              <a:t>The case when P_NR is configured such that P_NR &lt; </a:t>
            </a:r>
            <a:r>
              <a:rPr lang="en-US" altLang="en-US" dirty="0" err="1"/>
              <a:t>P_cmax</a:t>
            </a:r>
            <a:r>
              <a:rPr lang="en-US" altLang="en-US" dirty="0"/>
              <a:t>, and UE can use power up to </a:t>
            </a:r>
            <a:r>
              <a:rPr lang="en-US" altLang="en-US" dirty="0" err="1"/>
              <a:t>P_cmax</a:t>
            </a:r>
            <a:r>
              <a:rPr lang="en-US" altLang="en-US" dirty="0"/>
              <a:t> in NR when it knows that there will be no UL transmission in LTE by semi-static configuration (e.g., measurement gap, DL/UL configuration)</a:t>
            </a:r>
          </a:p>
        </p:txBody>
      </p:sp>
    </p:spTree>
    <p:extLst>
      <p:ext uri="{BB962C8B-B14F-4D97-AF65-F5344CB8AC3E}">
        <p14:creationId xmlns:p14="http://schemas.microsoft.com/office/powerpoint/2010/main" val="1938764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400165"/>
            <a:ext cx="11960936" cy="6361362"/>
          </a:xfrm>
        </p:spPr>
        <p:txBody>
          <a:bodyPr/>
          <a:lstStyle/>
          <a:p>
            <a:r>
              <a:rPr lang="en-US" b="1" dirty="0"/>
              <a:t>Agreement:</a:t>
            </a:r>
            <a:endParaRPr lang="en-US" sz="3600" dirty="0"/>
          </a:p>
          <a:p>
            <a:pPr lvl="1"/>
            <a:r>
              <a:rPr lang="en-US" sz="2400" dirty="0"/>
              <a:t>For LTE/NR NSA operation,</a:t>
            </a:r>
            <a:endParaRPr lang="en-US" sz="3600" dirty="0"/>
          </a:p>
          <a:p>
            <a:pPr lvl="2"/>
            <a:r>
              <a:rPr lang="en-US" sz="2000" dirty="0"/>
              <a:t>If this UE supports dual UL operation and also supports single UL operation with Case 1 HARQ timing, RRC signaling can configure a UE to operate in one of the following modes:</a:t>
            </a:r>
            <a:endParaRPr lang="en-US" sz="3200" dirty="0"/>
          </a:p>
          <a:p>
            <a:pPr lvl="3">
              <a:spcBef>
                <a:spcPts val="0"/>
              </a:spcBef>
            </a:pPr>
            <a:r>
              <a:rPr lang="en-US" altLang="en-US" sz="2000" dirty="0"/>
              <a:t>Dual UL operation</a:t>
            </a:r>
            <a:endParaRPr lang="en-US" altLang="en-US" sz="3600" dirty="0"/>
          </a:p>
          <a:p>
            <a:pPr lvl="3">
              <a:spcBef>
                <a:spcPts val="0"/>
              </a:spcBef>
            </a:pPr>
            <a:r>
              <a:rPr lang="en-US" altLang="en-US" sz="2000" dirty="0"/>
              <a:t>Single UL operation with Case 1 HARQ timing</a:t>
            </a:r>
            <a:endParaRPr lang="en-US" altLang="en-US" sz="3600" dirty="0"/>
          </a:p>
          <a:p>
            <a:pPr lvl="3">
              <a:spcBef>
                <a:spcPts val="0"/>
              </a:spcBef>
            </a:pPr>
            <a:r>
              <a:rPr lang="en-US" altLang="en-US" sz="2000" dirty="0"/>
              <a:t>Single UL operation with Case 2 HARQ timing</a:t>
            </a:r>
            <a:endParaRPr lang="en-US" altLang="en-US" sz="3600" dirty="0"/>
          </a:p>
          <a:p>
            <a:pPr lvl="2"/>
            <a:r>
              <a:rPr lang="en-US" sz="2000" dirty="0"/>
              <a:t>For UE supporting single UL operation and with Case 1 HARQ timing if UE does not support </a:t>
            </a:r>
            <a:r>
              <a:rPr lang="en-US" sz="2000" i="1" dirty="0"/>
              <a:t>power scaling for LTE-NR DC</a:t>
            </a:r>
            <a:r>
              <a:rPr lang="en-US" sz="2000" dirty="0"/>
              <a:t> with P_LTE+P_NR&gt;</a:t>
            </a:r>
            <a:r>
              <a:rPr lang="en-US" sz="2000" dirty="0" err="1"/>
              <a:t>Pcmax</a:t>
            </a:r>
            <a:r>
              <a:rPr lang="en-US" sz="2000" dirty="0"/>
              <a:t>, UE shall support the following two operations:</a:t>
            </a:r>
            <a:endParaRPr lang="en-US" sz="3200" dirty="0"/>
          </a:p>
          <a:p>
            <a:pPr lvl="3">
              <a:spcBef>
                <a:spcPts val="0"/>
              </a:spcBef>
            </a:pPr>
            <a:r>
              <a:rPr lang="en-US" altLang="en-US" sz="2000" dirty="0"/>
              <a:t>Operation A with Case1: P_LTE + P_NR &gt; </a:t>
            </a:r>
            <a:r>
              <a:rPr lang="en-US" altLang="en-US" sz="2000" dirty="0" err="1"/>
              <a:t>Pcmax</a:t>
            </a:r>
            <a:r>
              <a:rPr lang="en-US" altLang="en-US" sz="2000" dirty="0"/>
              <a:t>, in which case the UE assumes that no NR UL transmission takes place in an UL subframe/slot that is designated as LTE UL in the Case 1 reference TDD configuration</a:t>
            </a:r>
            <a:endParaRPr lang="en-US" altLang="en-US" sz="3600" dirty="0"/>
          </a:p>
          <a:p>
            <a:pPr lvl="3">
              <a:spcBef>
                <a:spcPts val="0"/>
              </a:spcBef>
            </a:pPr>
            <a:r>
              <a:rPr lang="en-US" altLang="en-US" sz="2000" dirty="0"/>
              <a:t>Operation B with Case1: P_LTE + P_NR &lt;= </a:t>
            </a:r>
            <a:r>
              <a:rPr lang="en-US" altLang="en-US" sz="2000" dirty="0" err="1"/>
              <a:t>Pcmax</a:t>
            </a:r>
            <a:r>
              <a:rPr lang="en-US" altLang="en-US" sz="2000" dirty="0"/>
              <a:t>, in which case NR UL can be scheduled in any UL subframe/slot (while </a:t>
            </a:r>
            <a:r>
              <a:rPr lang="en-GB" altLang="en-US" sz="2000" dirty="0"/>
              <a:t>the UE behaviour in case of being simultaneously scheduled on LTE and NR uplinks is not specified) </a:t>
            </a:r>
            <a:endParaRPr lang="en-US" altLang="en-US" sz="3600" dirty="0"/>
          </a:p>
          <a:p>
            <a:pPr lvl="3">
              <a:spcBef>
                <a:spcPts val="0"/>
              </a:spcBef>
            </a:pPr>
            <a:r>
              <a:rPr lang="en-GB" altLang="en-US" sz="2000" dirty="0"/>
              <a:t>The </a:t>
            </a:r>
            <a:r>
              <a:rPr lang="en-US" altLang="en-US" sz="2000" dirty="0"/>
              <a:t>operation</a:t>
            </a:r>
            <a:r>
              <a:rPr lang="en-GB" altLang="en-US" sz="2000" dirty="0"/>
              <a:t> A vs </a:t>
            </a:r>
            <a:r>
              <a:rPr lang="en-US" altLang="en-US" sz="2000" dirty="0"/>
              <a:t>operation</a:t>
            </a:r>
            <a:r>
              <a:rPr lang="en-GB" altLang="en-US" sz="2000" dirty="0"/>
              <a:t> B configuration is implicitly determined based on </a:t>
            </a:r>
            <a:r>
              <a:rPr lang="en-US" altLang="en-US" sz="2000" dirty="0"/>
              <a:t>P_LTE and P_NR</a:t>
            </a:r>
            <a:endParaRPr lang="en-US" altLang="en-US" sz="3600" dirty="0"/>
          </a:p>
          <a:p>
            <a:pPr lvl="3">
              <a:spcBef>
                <a:spcPts val="0"/>
              </a:spcBef>
            </a:pPr>
            <a:r>
              <a:rPr lang="en-GB" altLang="en-US" sz="2000" dirty="0"/>
              <a:t>Note that the above agreement does not affect the current status on the optional/mandatory support of </a:t>
            </a:r>
            <a:r>
              <a:rPr lang="en-US" altLang="en-US" sz="2000" i="1" dirty="0"/>
              <a:t>power scaling for LTE-NR DC</a:t>
            </a:r>
            <a:r>
              <a:rPr lang="en-GB" altLang="en-US" sz="2000" dirty="0"/>
              <a:t> with </a:t>
            </a:r>
            <a:r>
              <a:rPr lang="en-US" altLang="en-US" sz="2000" dirty="0"/>
              <a:t>P_LTE + P_NR &gt; </a:t>
            </a:r>
            <a:r>
              <a:rPr lang="en-US" altLang="en-US" sz="2000" dirty="0" err="1"/>
              <a:t>Pcmax</a:t>
            </a:r>
            <a:endParaRPr lang="en-US" altLang="en-US" sz="3600" dirty="0"/>
          </a:p>
          <a:p>
            <a:pPr lvl="3">
              <a:spcBef>
                <a:spcPts val="0"/>
              </a:spcBef>
            </a:pPr>
            <a:r>
              <a:rPr lang="en-GB" altLang="en-US" sz="2000" dirty="0"/>
              <a:t>Note that the above agreement can become obsolete if </a:t>
            </a:r>
            <a:r>
              <a:rPr lang="en-US" altLang="en-US" sz="2000" i="1" dirty="0"/>
              <a:t>power scaling for LTE-NR DC</a:t>
            </a:r>
            <a:r>
              <a:rPr lang="en-GB" altLang="en-US" sz="2000" dirty="0"/>
              <a:t> is mandated to all UEs</a:t>
            </a:r>
            <a:endParaRPr lang="en-US" altLang="en-US" sz="3600" dirty="0"/>
          </a:p>
        </p:txBody>
      </p:sp>
    </p:spTree>
    <p:extLst>
      <p:ext uri="{BB962C8B-B14F-4D97-AF65-F5344CB8AC3E}">
        <p14:creationId xmlns:p14="http://schemas.microsoft.com/office/powerpoint/2010/main" val="4228947062"/>
      </p:ext>
    </p:extLst>
  </p:cSld>
  <p:clrMapOvr>
    <a:masterClrMapping/>
  </p:clrMapOvr>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546B763-73A8-4DD5-BB04-A48D336B86DC}">
  <ds:schemaRefs>
    <ds:schemaRef ds:uri="http://schemas.microsoft.com/office/2006/metadata/longProperties"/>
  </ds:schemaRefs>
</ds:datastoreItem>
</file>

<file path=customXml/itemProps2.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29C865D-052F-45FE-8367-56AAD7AEAA2C}">
  <ds:schemaRefs>
    <ds:schemaRef ds:uri="http://purl.org/dc/terms/"/>
    <ds:schemaRef ds:uri="b4b33aa9-2354-4d53-bed7-232b42d25ff3"/>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17708</TotalTime>
  <Words>613</Words>
  <Application>Microsoft Office PowerPoint</Application>
  <PresentationFormat>Widescreen</PresentationFormat>
  <Paragraphs>58</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Calibre Semibold</vt:lpstr>
      <vt:lpstr>Qualcomm Office Bold</vt:lpstr>
      <vt:lpstr>Qualcomm Office Light</vt:lpstr>
      <vt:lpstr>Qualcomm Office Regular</vt:lpstr>
      <vt:lpstr>Qualcomm Regular</vt:lpstr>
      <vt:lpstr>QTI_Template_NDA_June2014</vt:lpstr>
      <vt:lpstr>PowerPoint Presentation</vt:lpstr>
      <vt:lpstr>Background</vt:lpstr>
      <vt:lpstr>Proposals</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Peter Gaal</cp:lastModifiedBy>
  <cp:revision>615</cp:revision>
  <dcterms:created xsi:type="dcterms:W3CDTF">2014-07-09T00:20:26Z</dcterms:created>
  <dcterms:modified xsi:type="dcterms:W3CDTF">2017-12-20T16:17:42Z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NewReviewCycle">
    <vt:lpwstr/>
  </property>
  <property fmtid="{D5CDD505-2E9C-101B-9397-08002B2CF9AE}" pid="6" name="_AdHocReviewCycleID">
    <vt:i4>-1000791489</vt:i4>
  </property>
  <property fmtid="{D5CDD505-2E9C-101B-9397-08002B2CF9AE}" pid="7" name="_EmailSubject">
    <vt:lpwstr>RAN #77 contribution planning</vt:lpwstr>
  </property>
  <property fmtid="{D5CDD505-2E9C-101B-9397-08002B2CF9AE}" pid="8" name="_AuthorEmail">
    <vt:lpwstr>pgaal@qti.qualcomm.com</vt:lpwstr>
  </property>
  <property fmtid="{D5CDD505-2E9C-101B-9397-08002B2CF9AE}" pid="9" name="_AuthorEmailDisplayName">
    <vt:lpwstr>Peter Gaal</vt:lpwstr>
  </property>
  <property fmtid="{D5CDD505-2E9C-101B-9397-08002B2CF9AE}" pid="10" name="_PreviousAdHocReviewCycleID">
    <vt:i4>-1730464715</vt:i4>
  </property>
</Properties>
</file>