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CCECFF"/>
    <a:srgbClr val="E7FFA3"/>
    <a:srgbClr val="CC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26" autoAdjust="0"/>
    <p:restoredTop sz="94664" autoAdjust="0"/>
  </p:normalViewPr>
  <p:slideViewPr>
    <p:cSldViewPr>
      <p:cViewPr varScale="1">
        <p:scale>
          <a:sx n="71" d="100"/>
          <a:sy n="71" d="100"/>
        </p:scale>
        <p:origin x="-159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D707-4B0D-4804-8376-6870196EB9CB}" type="datetimeFigureOut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Architecture options in Rel-15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3717032"/>
            <a:ext cx="7704856" cy="2162348"/>
          </a:xfrm>
        </p:spPr>
        <p:txBody>
          <a:bodyPr>
            <a:noAutofit/>
          </a:bodyPr>
          <a:lstStyle/>
          <a:p>
            <a:pPr algn="l"/>
            <a:r>
              <a:rPr lang="fi-FI" sz="2400" dirty="0" smtClean="0">
                <a:solidFill>
                  <a:schemeClr val="tx1"/>
                </a:solidFill>
              </a:rPr>
              <a:t>ORANGE, BT, SKT, Telefonica, Telecom </a:t>
            </a:r>
            <a:r>
              <a:rPr lang="fi-FI" sz="2400" dirty="0" smtClean="0">
                <a:solidFill>
                  <a:schemeClr val="tx1"/>
                </a:solidFill>
              </a:rPr>
              <a:t>Italia</a:t>
            </a:r>
            <a:endParaRPr lang="fi-FI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674505"/>
              </p:ext>
            </p:extLst>
          </p:nvPr>
        </p:nvGraphicFramePr>
        <p:xfrm>
          <a:off x="251520" y="260648"/>
          <a:ext cx="86409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3GPP TSG RAN#78</a:t>
                      </a:r>
                    </a:p>
                    <a:p>
                      <a:r>
                        <a:rPr lang="fi-FI" b="0" smtClean="0">
                          <a:solidFill>
                            <a:schemeClr val="tx1"/>
                          </a:solidFill>
                        </a:rPr>
                        <a:t>18-21 </a:t>
                      </a:r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December 2017</a:t>
                      </a:r>
                    </a:p>
                    <a:p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Lisbon, Portugal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	TDoc </a:t>
                      </a:r>
                      <a:r>
                        <a:rPr lang="fi-FI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RP-172627</a:t>
                      </a:r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	</a:t>
                      </a:r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Agenda Item </a:t>
                      </a:r>
                      <a:r>
                        <a:rPr lang="fi-FI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9.2.1</a:t>
                      </a:r>
                      <a:endParaRPr lang="fi-FI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1100" b="0" i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	</a:t>
                      </a:r>
                      <a:endParaRPr lang="en-US" sz="1100" b="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i-FI" dirty="0"/>
              <a:t>xxxxxxxxxxxxxxxxx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 3GPP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r>
              <a:rPr lang="fi-FI" sz="2400" dirty="0"/>
              <a:t>As part of the current Rel-15 WI on NR and the LTE evolution to support the new 5GC, multiple architecture options are defined </a:t>
            </a:r>
            <a:r>
              <a:rPr lang="fi-FI" sz="2000" dirty="0"/>
              <a:t>[RP-161266 provides a complete overview]</a:t>
            </a:r>
          </a:p>
          <a:p>
            <a:endParaRPr lang="fi-FI" sz="2400" dirty="0"/>
          </a:p>
          <a:p>
            <a:r>
              <a:rPr lang="fi-FI" sz="2400" dirty="0"/>
              <a:t>RP-161266 also asked the question, if all these architecture options need to be defined by 3GPP and how to avoid fragmentation, especially considering roaming ?</a:t>
            </a:r>
          </a:p>
          <a:p>
            <a:endParaRPr lang="fi-FI" sz="2400" dirty="0"/>
          </a:p>
          <a:p>
            <a:r>
              <a:rPr lang="fi-FI" sz="2400" dirty="0"/>
              <a:t>RAN#77 confirmed that all architeture options remain part </a:t>
            </a:r>
            <a:br>
              <a:rPr lang="fi-FI" sz="2400" dirty="0"/>
            </a:br>
            <a:r>
              <a:rPr lang="fi-FI" sz="2400" dirty="0"/>
              <a:t>of Rel-15 </a:t>
            </a:r>
            <a:r>
              <a:rPr lang="fi-FI" sz="2400" dirty="0" smtClean="0"/>
              <a:t>targeting </a:t>
            </a:r>
            <a:r>
              <a:rPr lang="fi-FI" sz="2400" dirty="0"/>
              <a:t>June 2018 finalisation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 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6544"/>
          </a:xfrm>
        </p:spPr>
        <p:txBody>
          <a:bodyPr anchor="t">
            <a:normAutofit/>
          </a:bodyPr>
          <a:lstStyle/>
          <a:p>
            <a:r>
              <a:rPr lang="fi-FI" sz="2400" dirty="0"/>
              <a:t>The co-signing operators think that it is important </a:t>
            </a:r>
            <a:br>
              <a:rPr lang="fi-FI" sz="2400" dirty="0"/>
            </a:br>
            <a:r>
              <a:rPr lang="fi-FI" sz="2400" dirty="0"/>
              <a:t>to have planning certainty with regard to migration scenarios and the support of different architectures in terminals. The </a:t>
            </a:r>
            <a:r>
              <a:rPr lang="fi-FI" sz="2400" dirty="0" smtClean="0"/>
              <a:t>availibility </a:t>
            </a:r>
            <a:r>
              <a:rPr lang="fi-FI" sz="2400" dirty="0"/>
              <a:t>of support in </a:t>
            </a:r>
            <a:r>
              <a:rPr lang="fi-FI" sz="2400" dirty="0" smtClean="0"/>
              <a:t>terminals </a:t>
            </a:r>
            <a:r>
              <a:rPr lang="fi-FI" sz="2400" dirty="0"/>
              <a:t>has implications on details for migration steps as well it might effect the global roaming considerations</a:t>
            </a:r>
          </a:p>
          <a:p>
            <a:endParaRPr lang="fi-FI" sz="2400" dirty="0"/>
          </a:p>
          <a:p>
            <a:r>
              <a:rPr lang="fi-FI" sz="2400" dirty="0"/>
              <a:t>Thus we </a:t>
            </a:r>
            <a:r>
              <a:rPr lang="fi-FI" sz="2400" dirty="0" smtClean="0"/>
              <a:t>believe </a:t>
            </a:r>
            <a:r>
              <a:rPr lang="fi-FI" sz="2400" dirty="0"/>
              <a:t>it is important to agree on certain aspects regarding the 5G architectures in 3GPP to provide this planning certainty for </a:t>
            </a:r>
            <a:r>
              <a:rPr lang="fi-FI" sz="2400" dirty="0" smtClean="0"/>
              <a:t>operators</a:t>
            </a:r>
          </a:p>
          <a:p>
            <a:endParaRPr lang="fi-FI" sz="2400" dirty="0"/>
          </a:p>
          <a:p>
            <a:endParaRPr lang="fi-FI" sz="2400" dirty="0"/>
          </a:p>
        </p:txBody>
      </p:sp>
    </p:spTree>
    <p:extLst>
      <p:ext uri="{BB962C8B-B14F-4D97-AF65-F5344CB8AC3E}">
        <p14:creationId xmlns:p14="http://schemas.microsoft.com/office/powerpoint/2010/main" val="82605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Architectures for 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fi-FI" sz="2400" dirty="0"/>
              <a:t>The co-signing operators agreed the following architectures* are important along the migration path:</a:t>
            </a:r>
          </a:p>
          <a:p>
            <a:endParaRPr lang="fi-FI" sz="2400" dirty="0"/>
          </a:p>
          <a:p>
            <a:pPr lvl="2">
              <a:buSzPct val="75000"/>
              <a:buFont typeface="Wingdings" panose="05000000000000000000" pitchFamily="2" charset="2"/>
              <a:buChar char="§"/>
            </a:pPr>
            <a:r>
              <a:rPr lang="fi-FI" sz="2800" dirty="0"/>
              <a:t>NSA </a:t>
            </a:r>
            <a:r>
              <a:rPr lang="fi-FI" sz="2800" b="1" dirty="0"/>
              <a:t>option 3X</a:t>
            </a:r>
          </a:p>
          <a:p>
            <a:pPr lvl="2">
              <a:buSzPct val="75000"/>
              <a:buFont typeface="Wingdings" panose="05000000000000000000" pitchFamily="2" charset="2"/>
              <a:buChar char="§"/>
            </a:pPr>
            <a:r>
              <a:rPr lang="fi-FI" sz="2800" dirty="0" smtClean="0"/>
              <a:t>NSA </a:t>
            </a:r>
            <a:r>
              <a:rPr lang="fi-FI" sz="2800" b="1" dirty="0"/>
              <a:t>option 7X </a:t>
            </a:r>
          </a:p>
          <a:p>
            <a:pPr lvl="2">
              <a:buSzPct val="75000"/>
              <a:buFont typeface="Wingdings" panose="05000000000000000000" pitchFamily="2" charset="2"/>
              <a:buChar char="§"/>
            </a:pPr>
            <a:r>
              <a:rPr lang="fi-FI" sz="2800" dirty="0" smtClean="0"/>
              <a:t>NSA </a:t>
            </a:r>
            <a:r>
              <a:rPr lang="fi-FI" sz="2800" b="1" dirty="0"/>
              <a:t>option 4</a:t>
            </a:r>
          </a:p>
          <a:p>
            <a:pPr lvl="2">
              <a:buSzPct val="75000"/>
              <a:buFont typeface="Wingdings" panose="05000000000000000000" pitchFamily="2" charset="2"/>
              <a:buChar char="§"/>
            </a:pPr>
            <a:r>
              <a:rPr lang="fi-FI" sz="2800" dirty="0"/>
              <a:t>SA </a:t>
            </a:r>
            <a:r>
              <a:rPr lang="fi-FI" sz="2800" b="1" dirty="0"/>
              <a:t>option 2</a:t>
            </a:r>
          </a:p>
          <a:p>
            <a:pPr lvl="2">
              <a:buSzPct val="75000"/>
              <a:buFont typeface="Wingdings" panose="05000000000000000000" pitchFamily="2" charset="2"/>
              <a:buChar char="§"/>
            </a:pPr>
            <a:r>
              <a:rPr lang="fi-FI" sz="2800" dirty="0"/>
              <a:t>LTE connected to 5GC via </a:t>
            </a:r>
            <a:r>
              <a:rPr lang="fi-FI" sz="2800" b="1" dirty="0"/>
              <a:t>option 5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xmlns="" id="{FD7D3E8B-8940-4C28-A2E7-E01FC459B79D}"/>
              </a:ext>
            </a:extLst>
          </p:cNvPr>
          <p:cNvSpPr/>
          <p:nvPr/>
        </p:nvSpPr>
        <p:spPr>
          <a:xfrm>
            <a:off x="4427984" y="6308725"/>
            <a:ext cx="4385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/>
              <a:t>* the naming of options refers to RP-161266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14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r>
              <a:rPr lang="fi-FI" sz="2400" dirty="0"/>
              <a:t>In order to ensure individual operators migration plans while keeping a unfragmented roaming regime </a:t>
            </a:r>
            <a:r>
              <a:rPr lang="fi-FI" sz="2400" dirty="0" smtClean="0"/>
              <a:t>intact</a:t>
            </a:r>
            <a:r>
              <a:rPr lang="fi-FI" sz="2400" dirty="0"/>
              <a:t>, the </a:t>
            </a:r>
            <a:r>
              <a:rPr lang="fi-FI" sz="2400" dirty="0" smtClean="0"/>
              <a:t>co-signing </a:t>
            </a:r>
            <a:r>
              <a:rPr lang="fi-FI" sz="2400" dirty="0"/>
              <a:t>operators propose:</a:t>
            </a:r>
          </a:p>
          <a:p>
            <a:endParaRPr lang="fi-FI" sz="2400" dirty="0"/>
          </a:p>
          <a:p>
            <a:pPr marL="0" indent="0" algn="ctr">
              <a:buSzPct val="100000"/>
              <a:buNone/>
            </a:pPr>
            <a:r>
              <a:rPr lang="fi-FI" sz="2800" b="1" dirty="0"/>
              <a:t>Any UE of Rel-15 (June 2018</a:t>
            </a:r>
            <a:r>
              <a:rPr lang="fi-FI" sz="2800" b="1" dirty="0" smtClean="0"/>
              <a:t>)* </a:t>
            </a:r>
            <a:r>
              <a:rPr lang="fi-FI" sz="2800" b="1" dirty="0"/>
              <a:t/>
            </a:r>
            <a:br>
              <a:rPr lang="fi-FI" sz="2800" b="1" dirty="0"/>
            </a:br>
            <a:r>
              <a:rPr lang="fi-FI" sz="2800" b="1" dirty="0"/>
              <a:t>– </a:t>
            </a:r>
            <a:r>
              <a:rPr lang="fi-FI" sz="2800" b="1" dirty="0" smtClean="0"/>
              <a:t>conditioned by </a:t>
            </a:r>
            <a:r>
              <a:rPr lang="fi-FI" sz="2800" b="1" dirty="0"/>
              <a:t>its LTE and/or NR support – </a:t>
            </a:r>
            <a:br>
              <a:rPr lang="fi-FI" sz="2800" b="1" dirty="0"/>
            </a:br>
            <a:r>
              <a:rPr lang="fi-FI" sz="2800" b="1" dirty="0"/>
              <a:t>shall support the following architectures: </a:t>
            </a:r>
          </a:p>
          <a:p>
            <a:pPr marL="0" indent="0" algn="ctr">
              <a:buSzPct val="100000"/>
              <a:buNone/>
            </a:pPr>
            <a:r>
              <a:rPr lang="fi-FI" sz="3600" b="1" dirty="0" smtClean="0"/>
              <a:t>2, 3X</a:t>
            </a:r>
            <a:r>
              <a:rPr lang="fi-FI" sz="3600" b="1" dirty="0"/>
              <a:t>, </a:t>
            </a:r>
            <a:r>
              <a:rPr lang="fi-FI" sz="3600" b="1" dirty="0" smtClean="0"/>
              <a:t>4, 5 and 7X</a:t>
            </a:r>
          </a:p>
          <a:p>
            <a:pPr marL="0" indent="0" algn="ctr">
              <a:buSzPct val="100000"/>
              <a:buNone/>
            </a:pPr>
            <a:endParaRPr lang="fi-FI" sz="3600" b="1" dirty="0"/>
          </a:p>
          <a:p>
            <a:pPr marL="0" indent="0">
              <a:buSzPct val="100000"/>
              <a:buNone/>
            </a:pPr>
            <a:r>
              <a:rPr lang="fi-FI" sz="1800" b="1" dirty="0" smtClean="0"/>
              <a:t>* UE supporting the early drop (Dec 2017 release) may support only option 3x</a:t>
            </a:r>
            <a:endParaRPr lang="fi-FI" sz="1600" b="1" dirty="0"/>
          </a:p>
        </p:txBody>
      </p:sp>
    </p:spTree>
    <p:extLst>
      <p:ext uri="{BB962C8B-B14F-4D97-AF65-F5344CB8AC3E}">
        <p14:creationId xmlns:p14="http://schemas.microsoft.com/office/powerpoint/2010/main" val="46906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3436</TotalTime>
  <Words>177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Architecture options in Rel-15</vt:lpstr>
      <vt:lpstr>Background 3GPP</vt:lpstr>
      <vt:lpstr>Background Migration</vt:lpstr>
      <vt:lpstr>Architectures for Migration</vt:lpstr>
      <vt:lpstr>Proposal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UDC for LTE</dc:title>
  <dc:creator>Deutsche Telekom</dc:creator>
  <cp:keywords>3GPP</cp:keywords>
  <cp:lastModifiedBy>GRAVES Benoit IMT/OLN</cp:lastModifiedBy>
  <cp:revision>103</cp:revision>
  <dcterms:created xsi:type="dcterms:W3CDTF">2017-08-07T05:47:17Z</dcterms:created>
  <dcterms:modified xsi:type="dcterms:W3CDTF">2017-12-11T21:56:59Z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