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72" r:id="rId3"/>
    <p:sldId id="277" r:id="rId4"/>
    <p:sldId id="275" r:id="rId5"/>
    <p:sldId id="279" r:id="rId6"/>
    <p:sldId id="280" r:id="rId7"/>
    <p:sldId id="281" r:id="rId8"/>
    <p:sldId id="284" r:id="rId9"/>
    <p:sldId id="282" r:id="rId10"/>
    <p:sldId id="283" r:id="rId11"/>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71" d="100"/>
          <a:sy n="71" d="100"/>
        </p:scale>
        <p:origin x="-1260"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A41CD9-267A-45B9-A4FF-D9326A83E045}" type="datetimeFigureOut">
              <a:rPr kumimoji="1" lang="ja-JP" altLang="en-US" smtClean="0"/>
              <a:t>2017/12/11</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3DA5D1-4382-441F-B2ED-FBD4574662B8}" type="slidenum">
              <a:rPr kumimoji="1" lang="ja-JP" altLang="en-US" smtClean="0"/>
              <a:t>‹#›</a:t>
            </a:fld>
            <a:endParaRPr kumimoji="1" lang="ja-JP" altLang="en-US"/>
          </a:p>
        </p:txBody>
      </p:sp>
    </p:spTree>
    <p:extLst>
      <p:ext uri="{BB962C8B-B14F-4D97-AF65-F5344CB8AC3E}">
        <p14:creationId xmlns:p14="http://schemas.microsoft.com/office/powerpoint/2010/main" val="356982758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2017/12/11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346961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2017/12/11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498114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2017/12/11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8433402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a:lvl1pPr>
          </a:lstStyle>
          <a:p>
            <a:r>
              <a:rPr lang="fr-FR" dirty="0" smtClean="0"/>
              <a:t>diapositive avec puces</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a:lvl1pPr>
            <a:lvl2pPr>
              <a:spcAft>
                <a:spcPct val="0"/>
              </a:spcAft>
              <a:buFont typeface="Arial" charset="0"/>
              <a:buChar char="–"/>
              <a:defRPr/>
            </a:lvl2pPr>
          </a:lstStyle>
          <a:p>
            <a:r>
              <a:rPr lang="fr-FR" dirty="0" smtClean="0"/>
              <a:t>le texte courant s’écrit ici</a:t>
            </a:r>
          </a:p>
          <a:p>
            <a:r>
              <a:rPr lang="fr-FR" dirty="0" smtClean="0"/>
              <a:t>le texte courant s’écrit ici</a:t>
            </a:r>
          </a:p>
          <a:p>
            <a:r>
              <a:rPr lang="fr-FR" dirty="0" smtClean="0"/>
              <a:t>le texte courant s’écrit ici</a:t>
            </a:r>
          </a:p>
          <a:p>
            <a:r>
              <a:rPr lang="fr-FR" dirty="0" smtClean="0"/>
              <a:t>le texte courant s’écrit ici</a:t>
            </a:r>
            <a:endParaRPr lang="fr-FR" dirty="0"/>
          </a:p>
        </p:txBody>
      </p:sp>
    </p:spTree>
    <p:extLst>
      <p:ext uri="{BB962C8B-B14F-4D97-AF65-F5344CB8AC3E}">
        <p14:creationId xmlns:p14="http://schemas.microsoft.com/office/powerpoint/2010/main" val="296922863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2017/12/11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3197372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t>2017/12/11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2829716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4809F5FD-6025-442A-BCC9-CFAC964F37F8}" type="datetimeFigureOut">
              <a:rPr kumimoji="1" lang="ja-JP" altLang="en-US" smtClean="0"/>
              <a:t>2017/12/11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2392236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4809F5FD-6025-442A-BCC9-CFAC964F37F8}" type="datetimeFigureOut">
              <a:rPr kumimoji="1" lang="ja-JP" altLang="en-US" smtClean="0"/>
              <a:t>2017/12/11</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255109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4809F5FD-6025-442A-BCC9-CFAC964F37F8}" type="datetimeFigureOut">
              <a:rPr kumimoji="1" lang="ja-JP" altLang="en-US" smtClean="0"/>
              <a:t>2017/12/11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30180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809F5FD-6025-442A-BCC9-CFAC964F37F8}" type="datetimeFigureOut">
              <a:rPr kumimoji="1" lang="ja-JP" altLang="en-US" smtClean="0"/>
              <a:t>2017/12/11</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3594916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809F5FD-6025-442A-BCC9-CFAC964F37F8}" type="datetimeFigureOut">
              <a:rPr kumimoji="1" lang="ja-JP" altLang="en-US" smtClean="0"/>
              <a:t>2017/12/11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963060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809F5FD-6025-442A-BCC9-CFAC964F37F8}" type="datetimeFigureOut">
              <a:rPr kumimoji="1" lang="ja-JP" altLang="en-US" smtClean="0"/>
              <a:t>2017/12/11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426507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09F5FD-6025-442A-BCC9-CFAC964F37F8}" type="datetimeFigureOut">
              <a:rPr kumimoji="1" lang="ja-JP" altLang="en-US" smtClean="0"/>
              <a:t>2017/12/11</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ED2EBD-84C6-4747-89C2-DB14F1D8736E}" type="slidenum">
              <a:rPr kumimoji="1" lang="ja-JP" altLang="en-US" smtClean="0"/>
              <a:t>‹#›</a:t>
            </a:fld>
            <a:endParaRPr kumimoji="1" lang="ja-JP" altLang="en-US"/>
          </a:p>
        </p:txBody>
      </p:sp>
    </p:spTree>
    <p:extLst>
      <p:ext uri="{BB962C8B-B14F-4D97-AF65-F5344CB8AC3E}">
        <p14:creationId xmlns:p14="http://schemas.microsoft.com/office/powerpoint/2010/main" val="1383698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9388" y="2130425"/>
            <a:ext cx="8801042" cy="1470025"/>
          </a:xfrm>
        </p:spPr>
        <p:txBody>
          <a:bodyPr>
            <a:normAutofit/>
          </a:bodyPr>
          <a:lstStyle/>
          <a:p>
            <a:r>
              <a:rPr lang="en-US" altLang="ja-JP" dirty="0" smtClean="0"/>
              <a:t>On extreme long range coverage</a:t>
            </a:r>
            <a:endParaRPr kumimoji="1" lang="ja-JP" altLang="en-US" dirty="0"/>
          </a:p>
        </p:txBody>
      </p:sp>
      <p:sp>
        <p:nvSpPr>
          <p:cNvPr id="3" name="サブタイトル 2"/>
          <p:cNvSpPr>
            <a:spLocks noGrp="1"/>
          </p:cNvSpPr>
          <p:nvPr>
            <p:ph type="subTitle" idx="1"/>
          </p:nvPr>
        </p:nvSpPr>
        <p:spPr>
          <a:xfrm>
            <a:off x="395536" y="3886200"/>
            <a:ext cx="8352928" cy="1752600"/>
          </a:xfrm>
        </p:spPr>
        <p:txBody>
          <a:bodyPr>
            <a:normAutofit/>
          </a:bodyPr>
          <a:lstStyle/>
          <a:p>
            <a:r>
              <a:rPr lang="en-US" altLang="ja-JP" dirty="0" smtClean="0">
                <a:solidFill>
                  <a:schemeClr val="tx1"/>
                </a:solidFill>
              </a:rPr>
              <a:t>Orange, Huawei</a:t>
            </a:r>
            <a:endParaRPr kumimoji="1" lang="ja-JP" altLang="en-US" dirty="0">
              <a:solidFill>
                <a:schemeClr val="tx1"/>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995000515"/>
              </p:ext>
            </p:extLst>
          </p:nvPr>
        </p:nvGraphicFramePr>
        <p:xfrm>
          <a:off x="251520" y="260648"/>
          <a:ext cx="8640960" cy="914400"/>
        </p:xfrm>
        <a:graphic>
          <a:graphicData uri="http://schemas.openxmlformats.org/drawingml/2006/table">
            <a:tbl>
              <a:tblPr firstRow="1" bandRow="1">
                <a:tableStyleId>{5C22544A-7EE6-4342-B048-85BDC9FD1C3A}</a:tableStyleId>
              </a:tblPr>
              <a:tblGrid>
                <a:gridCol w="4320480">
                  <a:extLst>
                    <a:ext uri="{9D8B030D-6E8A-4147-A177-3AD203B41FA5}">
                      <a16:colId xmlns="" xmlns:a16="http://schemas.microsoft.com/office/drawing/2014/main" val="20000"/>
                    </a:ext>
                  </a:extLst>
                </a:gridCol>
                <a:gridCol w="4320480">
                  <a:extLst>
                    <a:ext uri="{9D8B030D-6E8A-4147-A177-3AD203B41FA5}">
                      <a16:colId xmlns="" xmlns:a16="http://schemas.microsoft.com/office/drawing/2014/main" val="20001"/>
                    </a:ext>
                  </a:extLst>
                </a:gridCol>
              </a:tblGrid>
              <a:tr h="370840">
                <a:tc>
                  <a:txBody>
                    <a:bodyPr/>
                    <a:lstStyle/>
                    <a:p>
                      <a:r>
                        <a:rPr lang="fi-FI" dirty="0">
                          <a:solidFill>
                            <a:schemeClr val="tx1"/>
                          </a:solidFill>
                        </a:rPr>
                        <a:t>3GPP TSG RAN#78</a:t>
                      </a:r>
                    </a:p>
                    <a:p>
                      <a:r>
                        <a:rPr lang="fi-FI" b="0" smtClean="0">
                          <a:solidFill>
                            <a:schemeClr val="tx1"/>
                          </a:solidFill>
                        </a:rPr>
                        <a:t>18-21 </a:t>
                      </a:r>
                      <a:r>
                        <a:rPr lang="fi-FI" b="0" dirty="0">
                          <a:solidFill>
                            <a:schemeClr val="tx1"/>
                          </a:solidFill>
                        </a:rPr>
                        <a:t>December 2017</a:t>
                      </a:r>
                    </a:p>
                    <a:p>
                      <a:r>
                        <a:rPr lang="fi-FI" b="0" dirty="0">
                          <a:solidFill>
                            <a:schemeClr val="tx1"/>
                          </a:solidFill>
                        </a:rPr>
                        <a:t>Lisbon, Portugal</a:t>
                      </a:r>
                      <a:endParaRPr lang="en-US" b="0" dirty="0">
                        <a:solidFill>
                          <a:schemeClr val="tx1"/>
                        </a:solidFill>
                      </a:endParaRPr>
                    </a:p>
                  </a:txBody>
                  <a:tcPr>
                    <a:noFill/>
                  </a:tcPr>
                </a:tc>
                <a:tc>
                  <a:txBody>
                    <a:bodyPr/>
                    <a:lstStyle/>
                    <a:p>
                      <a:pPr>
                        <a:tabLst>
                          <a:tab pos="4129088" algn="r"/>
                        </a:tabLst>
                      </a:pPr>
                      <a:r>
                        <a:rPr lang="fi-FI" dirty="0">
                          <a:solidFill>
                            <a:schemeClr val="tx1"/>
                          </a:solidFill>
                        </a:rPr>
                        <a:t>	TDoc </a:t>
                      </a:r>
                      <a:r>
                        <a:rPr lang="fi-FI" dirty="0" smtClean="0">
                          <a:solidFill>
                            <a:schemeClr val="tx1"/>
                          </a:solidFill>
                        </a:rPr>
                        <a:t>RP-172497</a:t>
                      </a:r>
                      <a:r>
                        <a:rPr lang="fi-FI" dirty="0">
                          <a:solidFill>
                            <a:schemeClr val="tx1"/>
                          </a:solidFill>
                        </a:rPr>
                        <a:t>	</a:t>
                      </a:r>
                      <a:r>
                        <a:rPr lang="fi-FI" b="0" baseline="0" dirty="0">
                          <a:solidFill>
                            <a:schemeClr val="tx1"/>
                          </a:solidFill>
                          <a:effectLst/>
                        </a:rPr>
                        <a:t>Agenda </a:t>
                      </a:r>
                      <a:r>
                        <a:rPr kumimoji="1" lang="fi-FI" sz="1800" b="0" kern="1200" baseline="0" dirty="0">
                          <a:solidFill>
                            <a:schemeClr val="tx1"/>
                          </a:solidFill>
                          <a:effectLst/>
                          <a:latin typeface="+mn-lt"/>
                          <a:ea typeface="+mn-ea"/>
                          <a:cs typeface="+mn-cs"/>
                        </a:rPr>
                        <a:t>Item </a:t>
                      </a:r>
                      <a:r>
                        <a:rPr kumimoji="1" lang="fi-FI" sz="1800" b="0" kern="1200" baseline="0" dirty="0" smtClean="0">
                          <a:solidFill>
                            <a:schemeClr val="tx1"/>
                          </a:solidFill>
                          <a:effectLst/>
                          <a:latin typeface="+mn-lt"/>
                          <a:ea typeface="+mn-ea"/>
                          <a:cs typeface="+mn-cs"/>
                        </a:rPr>
                        <a:t>10.1.1</a:t>
                      </a:r>
                      <a:endParaRPr kumimoji="1" lang="fi-FI" sz="1800" b="0" kern="1200" baseline="0" dirty="0">
                        <a:solidFill>
                          <a:schemeClr val="tx1"/>
                        </a:solidFill>
                        <a:effectLst/>
                        <a:latin typeface="+mn-lt"/>
                        <a:ea typeface="+mn-ea"/>
                        <a:cs typeface="+mn-cs"/>
                      </a:endParaRPr>
                    </a:p>
                    <a:p>
                      <a:pPr>
                        <a:tabLst>
                          <a:tab pos="4129088" algn="r"/>
                        </a:tabLst>
                      </a:pPr>
                      <a:r>
                        <a:rPr lang="fi-FI" sz="1100" b="0" i="1" dirty="0">
                          <a:solidFill>
                            <a:schemeClr val="bg1">
                              <a:lumMod val="75000"/>
                            </a:schemeClr>
                          </a:solidFill>
                        </a:rPr>
                        <a:t>	</a:t>
                      </a:r>
                      <a:endParaRPr lang="en-US" sz="1100" b="0" i="1" dirty="0">
                        <a:solidFill>
                          <a:schemeClr val="bg1">
                            <a:lumMod val="75000"/>
                          </a:schemeClr>
                        </a:solidFill>
                      </a:endParaRPr>
                    </a:p>
                  </a:txBody>
                  <a:tcPr>
                    <a:no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41924408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43608" y="332656"/>
            <a:ext cx="7084800" cy="982800"/>
          </a:xfrm>
        </p:spPr>
        <p:txBody>
          <a:bodyPr/>
          <a:lstStyle/>
          <a:p>
            <a:pPr algn="ctr"/>
            <a:r>
              <a:rPr lang="fr-FR" dirty="0" err="1" smtClean="0"/>
              <a:t>Next</a:t>
            </a:r>
            <a:r>
              <a:rPr lang="fr-FR" dirty="0" smtClean="0"/>
              <a:t> </a:t>
            </a:r>
            <a:r>
              <a:rPr lang="fr-FR" dirty="0" err="1" smtClean="0"/>
              <a:t>steps</a:t>
            </a:r>
            <a:endParaRPr lang="fr-FR" dirty="0"/>
          </a:p>
        </p:txBody>
      </p:sp>
      <p:sp>
        <p:nvSpPr>
          <p:cNvPr id="4" name="Espace réservé du contenu 3"/>
          <p:cNvSpPr>
            <a:spLocks noGrp="1"/>
          </p:cNvSpPr>
          <p:nvPr>
            <p:ph idx="1"/>
          </p:nvPr>
        </p:nvSpPr>
        <p:spPr>
          <a:xfrm>
            <a:off x="683568" y="1331477"/>
            <a:ext cx="7850832" cy="4545795"/>
          </a:xfrm>
        </p:spPr>
        <p:txBody>
          <a:bodyPr>
            <a:normAutofit/>
          </a:bodyPr>
          <a:lstStyle/>
          <a:p>
            <a:r>
              <a:rPr lang="en-US" dirty="0" smtClean="0"/>
              <a:t>Propose addition of high power UE in targeted bands (e.g. band 20) within the high power UE basket WI in RAN4 (by Q1 18).</a:t>
            </a:r>
          </a:p>
          <a:p>
            <a:pPr marL="0" indent="0">
              <a:buNone/>
            </a:pPr>
            <a:endParaRPr lang="en-US" dirty="0" smtClean="0"/>
          </a:p>
          <a:p>
            <a:r>
              <a:rPr lang="en-US" dirty="0" smtClean="0"/>
              <a:t>Propose a Rel16 WI to plan the specification of the enhancements suggested in the previous slide. One option is to embed such enhancements within a Rel16 </a:t>
            </a:r>
            <a:r>
              <a:rPr lang="en-US" dirty="0" err="1" smtClean="0"/>
              <a:t>eMTC</a:t>
            </a:r>
            <a:r>
              <a:rPr lang="en-US" dirty="0" smtClean="0"/>
              <a:t> WI. Target </a:t>
            </a:r>
            <a:r>
              <a:rPr lang="en-US" dirty="0"/>
              <a:t>RAN#79 for more discussions, RAN#80 for </a:t>
            </a:r>
            <a:r>
              <a:rPr lang="en-US" dirty="0" smtClean="0"/>
              <a:t>approval.</a:t>
            </a:r>
            <a:endParaRPr lang="fr-FR" dirty="0"/>
          </a:p>
        </p:txBody>
      </p:sp>
      <p:sp>
        <p:nvSpPr>
          <p:cNvPr id="2" name="Rectangle 1"/>
          <p:cNvSpPr/>
          <p:nvPr/>
        </p:nvSpPr>
        <p:spPr>
          <a:xfrm>
            <a:off x="1187624" y="5661248"/>
            <a:ext cx="7776864" cy="369332"/>
          </a:xfrm>
          <a:prstGeom prst="rect">
            <a:avLst/>
          </a:prstGeom>
        </p:spPr>
        <p:txBody>
          <a:bodyPr wrap="square">
            <a:spAutoFit/>
          </a:bodyPr>
          <a:lstStyle/>
          <a:p>
            <a:endParaRPr lang="en-US" dirty="0">
              <a:solidFill>
                <a:prstClr val="black"/>
              </a:solidFill>
            </a:endParaRPr>
          </a:p>
        </p:txBody>
      </p:sp>
    </p:spTree>
    <p:extLst>
      <p:ext uri="{BB962C8B-B14F-4D97-AF65-F5344CB8AC3E}">
        <p14:creationId xmlns:p14="http://schemas.microsoft.com/office/powerpoint/2010/main" val="20345543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Background</a:t>
            </a:r>
            <a:endParaRPr kumimoji="1" lang="ja-JP" altLang="en-US" dirty="0"/>
          </a:p>
        </p:txBody>
      </p:sp>
      <p:sp>
        <p:nvSpPr>
          <p:cNvPr id="3" name="コンテンツ プレースホルダー 2"/>
          <p:cNvSpPr>
            <a:spLocks noGrp="1"/>
          </p:cNvSpPr>
          <p:nvPr>
            <p:ph idx="1"/>
          </p:nvPr>
        </p:nvSpPr>
        <p:spPr>
          <a:xfrm>
            <a:off x="457200" y="1484784"/>
            <a:ext cx="8229600" cy="4641379"/>
          </a:xfrm>
        </p:spPr>
        <p:txBody>
          <a:bodyPr>
            <a:normAutofit/>
          </a:bodyPr>
          <a:lstStyle/>
          <a:p>
            <a:pPr lvl="0"/>
            <a:r>
              <a:rPr lang="en-US" dirty="0"/>
              <a:t>The extreme Long Range deployment scenario [section 6.1.6 in TR38.913] is defined to allow for the provision of services for </a:t>
            </a:r>
            <a:r>
              <a:rPr lang="en-US" b="1" dirty="0"/>
              <a:t>very large areas </a:t>
            </a:r>
            <a:r>
              <a:rPr lang="en-US" dirty="0"/>
              <a:t>with </a:t>
            </a:r>
            <a:r>
              <a:rPr lang="en-US" b="1" dirty="0"/>
              <a:t>low density of users </a:t>
            </a:r>
            <a:r>
              <a:rPr lang="en-US" dirty="0"/>
              <a:t>whether they are humans or machines. </a:t>
            </a:r>
            <a:endParaRPr lang="ja-JP" altLang="ja-JP" i="1" dirty="0"/>
          </a:p>
        </p:txBody>
      </p:sp>
    </p:spTree>
    <p:extLst>
      <p:ext uri="{BB962C8B-B14F-4D97-AF65-F5344CB8AC3E}">
        <p14:creationId xmlns:p14="http://schemas.microsoft.com/office/powerpoint/2010/main" val="39004040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Background</a:t>
            </a:r>
            <a:endParaRPr kumimoji="1" lang="ja-JP" altLang="en-US" dirty="0"/>
          </a:p>
        </p:txBody>
      </p:sp>
      <p:sp>
        <p:nvSpPr>
          <p:cNvPr id="3" name="コンテンツ プレースホルダー 2"/>
          <p:cNvSpPr>
            <a:spLocks noGrp="1"/>
          </p:cNvSpPr>
          <p:nvPr>
            <p:ph idx="1"/>
          </p:nvPr>
        </p:nvSpPr>
        <p:spPr>
          <a:xfrm>
            <a:off x="457200" y="1340768"/>
            <a:ext cx="8229600" cy="4669979"/>
          </a:xfrm>
        </p:spPr>
        <p:txBody>
          <a:bodyPr>
            <a:normAutofit fontScale="77500" lnSpcReduction="20000"/>
          </a:bodyPr>
          <a:lstStyle/>
          <a:p>
            <a:r>
              <a:rPr lang="en-US" dirty="0"/>
              <a:t>The scope of this document is </a:t>
            </a:r>
            <a:r>
              <a:rPr lang="en-US" dirty="0" smtClean="0"/>
              <a:t>to:</a:t>
            </a:r>
          </a:p>
          <a:p>
            <a:pPr lvl="1"/>
            <a:r>
              <a:rPr lang="en-US" dirty="0" smtClean="0"/>
              <a:t>identify </a:t>
            </a:r>
            <a:r>
              <a:rPr lang="en-US" dirty="0"/>
              <a:t>service requirements for long range data and voice </a:t>
            </a:r>
            <a:r>
              <a:rPr lang="en-US" dirty="0" smtClean="0"/>
              <a:t>services</a:t>
            </a:r>
          </a:p>
          <a:p>
            <a:pPr lvl="1"/>
            <a:r>
              <a:rPr lang="en-US" dirty="0" smtClean="0"/>
              <a:t>discuss </a:t>
            </a:r>
            <a:r>
              <a:rPr lang="en-US" dirty="0"/>
              <a:t>potential evaluation </a:t>
            </a:r>
            <a:r>
              <a:rPr lang="en-US" dirty="0" smtClean="0"/>
              <a:t>methodology</a:t>
            </a:r>
          </a:p>
          <a:p>
            <a:pPr lvl="1"/>
            <a:r>
              <a:rPr lang="en-US" dirty="0" smtClean="0"/>
              <a:t>propose </a:t>
            </a:r>
            <a:r>
              <a:rPr lang="en-US" dirty="0"/>
              <a:t>solutions which we believe would be valuable to be studied and specified in 3GPP in a future Work </a:t>
            </a:r>
            <a:r>
              <a:rPr lang="en-US" dirty="0" smtClean="0"/>
              <a:t>Item</a:t>
            </a:r>
            <a:endParaRPr lang="en-US" dirty="0"/>
          </a:p>
          <a:p>
            <a:pPr marL="457200" lvl="1" indent="0">
              <a:buNone/>
            </a:pPr>
            <a:endParaRPr lang="fr-FR" dirty="0"/>
          </a:p>
          <a:p>
            <a:r>
              <a:rPr lang="en-US" dirty="0"/>
              <a:t>We expect this document to provide a starting point for discussion, leading to a work item proposal for LTE </a:t>
            </a:r>
            <a:r>
              <a:rPr lang="en-US" dirty="0" smtClean="0"/>
              <a:t>in Rel16</a:t>
            </a:r>
          </a:p>
          <a:p>
            <a:endParaRPr lang="en-US" dirty="0"/>
          </a:p>
          <a:p>
            <a:r>
              <a:rPr lang="en-US" dirty="0" smtClean="0"/>
              <a:t>More details are available in the document </a:t>
            </a:r>
            <a:r>
              <a:rPr lang="en-US" b="1" dirty="0" smtClean="0"/>
              <a:t>RP-171875, </a:t>
            </a:r>
            <a:r>
              <a:rPr lang="en-US" dirty="0" smtClean="0"/>
              <a:t>co-sourced by Orange, Huawei, </a:t>
            </a:r>
            <a:r>
              <a:rPr lang="en-US" dirty="0" err="1"/>
              <a:t>HiSilicon</a:t>
            </a:r>
            <a:r>
              <a:rPr lang="en-US" dirty="0"/>
              <a:t>, Nokia, Nokia Shanghai </a:t>
            </a:r>
            <a:r>
              <a:rPr lang="en-US" dirty="0" smtClean="0"/>
              <a:t>Bell, and</a:t>
            </a:r>
            <a:r>
              <a:rPr lang="en-US" b="1" dirty="0" smtClean="0"/>
              <a:t> </a:t>
            </a:r>
            <a:r>
              <a:rPr lang="en-US" dirty="0" smtClean="0"/>
              <a:t>submitted at TSG RAN#77</a:t>
            </a:r>
            <a:endParaRPr lang="fr-FR" dirty="0"/>
          </a:p>
        </p:txBody>
      </p:sp>
    </p:spTree>
    <p:extLst>
      <p:ext uri="{BB962C8B-B14F-4D97-AF65-F5344CB8AC3E}">
        <p14:creationId xmlns:p14="http://schemas.microsoft.com/office/powerpoint/2010/main" val="42464096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43608" y="332656"/>
            <a:ext cx="7084800" cy="982800"/>
          </a:xfrm>
        </p:spPr>
        <p:txBody>
          <a:bodyPr/>
          <a:lstStyle/>
          <a:p>
            <a:pPr algn="ctr"/>
            <a:r>
              <a:rPr lang="fr-FR" dirty="0" smtClean="0"/>
              <a:t>Service </a:t>
            </a:r>
            <a:r>
              <a:rPr lang="fr-FR" dirty="0" err="1" smtClean="0"/>
              <a:t>Requirements</a:t>
            </a:r>
            <a:endParaRPr lang="fr-FR" dirty="0"/>
          </a:p>
        </p:txBody>
      </p:sp>
      <p:sp>
        <p:nvSpPr>
          <p:cNvPr id="4" name="Espace réservé du contenu 3"/>
          <p:cNvSpPr>
            <a:spLocks noGrp="1"/>
          </p:cNvSpPr>
          <p:nvPr>
            <p:ph idx="1"/>
          </p:nvPr>
        </p:nvSpPr>
        <p:spPr>
          <a:xfrm>
            <a:off x="683568" y="1331477"/>
            <a:ext cx="7850832" cy="4545795"/>
          </a:xfrm>
        </p:spPr>
        <p:txBody>
          <a:bodyPr>
            <a:normAutofit/>
          </a:bodyPr>
          <a:lstStyle/>
          <a:p>
            <a:endParaRPr lang="en-US" dirty="0">
              <a:solidFill>
                <a:schemeClr val="accent1"/>
              </a:solidFill>
            </a:endParaRPr>
          </a:p>
          <a:p>
            <a:r>
              <a:rPr lang="en-US" sz="2800" dirty="0"/>
              <a:t>Service requirements for Long Range services are taken from </a:t>
            </a:r>
            <a:r>
              <a:rPr lang="en-US" sz="2800" b="1" dirty="0"/>
              <a:t>3GPP TS 22.261</a:t>
            </a:r>
            <a:r>
              <a:rPr lang="en-US" sz="2800" dirty="0"/>
              <a:t>, section </a:t>
            </a:r>
            <a:r>
              <a:rPr lang="en-US" sz="2800" dirty="0" smtClean="0"/>
              <a:t>6.17:</a:t>
            </a:r>
            <a:endParaRPr lang="fr-FR" sz="2800" dirty="0"/>
          </a:p>
          <a:p>
            <a:pPr lvl="1"/>
            <a:r>
              <a:rPr lang="en-US" sz="2600" dirty="0" smtClean="0"/>
              <a:t>density </a:t>
            </a:r>
            <a:r>
              <a:rPr lang="en-US" sz="2600" b="1" dirty="0"/>
              <a:t>up to 2 </a:t>
            </a:r>
            <a:r>
              <a:rPr lang="en-US" sz="2600" b="1" dirty="0" smtClean="0"/>
              <a:t>user/km</a:t>
            </a:r>
            <a:r>
              <a:rPr lang="en-US" sz="2600" b="1" baseline="30000" dirty="0" smtClean="0"/>
              <a:t>2</a:t>
            </a:r>
            <a:endParaRPr lang="en-US" sz="2600" dirty="0"/>
          </a:p>
          <a:p>
            <a:pPr lvl="1"/>
            <a:r>
              <a:rPr lang="en-US" sz="2600" dirty="0" smtClean="0"/>
              <a:t>minimum </a:t>
            </a:r>
            <a:r>
              <a:rPr lang="en-US" sz="2600" dirty="0"/>
              <a:t>user throughput of </a:t>
            </a:r>
            <a:r>
              <a:rPr lang="en-US" sz="2600" b="1" dirty="0"/>
              <a:t>1Mbps on DL</a:t>
            </a:r>
            <a:r>
              <a:rPr lang="en-US" sz="2600" dirty="0"/>
              <a:t> and </a:t>
            </a:r>
            <a:r>
              <a:rPr lang="en-US" sz="2600" b="1" dirty="0"/>
              <a:t>100 kbps on </a:t>
            </a:r>
            <a:r>
              <a:rPr lang="en-US" sz="2600" b="1" dirty="0" smtClean="0"/>
              <a:t>UL</a:t>
            </a:r>
            <a:endParaRPr lang="en-US" sz="2600" dirty="0"/>
          </a:p>
          <a:p>
            <a:pPr lvl="1"/>
            <a:r>
              <a:rPr lang="en-US" sz="2600" b="1" dirty="0" smtClean="0"/>
              <a:t>range </a:t>
            </a:r>
            <a:r>
              <a:rPr lang="en-US" sz="2600" b="1" dirty="0"/>
              <a:t>of up to 100 </a:t>
            </a:r>
            <a:r>
              <a:rPr lang="en-US" sz="2600" b="1" dirty="0" smtClean="0"/>
              <a:t>km</a:t>
            </a:r>
          </a:p>
          <a:p>
            <a:pPr lvl="1"/>
            <a:r>
              <a:rPr lang="en-US" sz="2600" dirty="0" smtClean="0"/>
              <a:t>maximum </a:t>
            </a:r>
            <a:r>
              <a:rPr lang="en-US" sz="2600" dirty="0"/>
              <a:t>of </a:t>
            </a:r>
            <a:r>
              <a:rPr lang="en-US" sz="2600" b="1" dirty="0"/>
              <a:t>[400] </a:t>
            </a:r>
            <a:r>
              <a:rPr lang="en-US" sz="2600" b="1" dirty="0" err="1"/>
              <a:t>ms</a:t>
            </a:r>
            <a:r>
              <a:rPr lang="en-US" sz="2600" b="1" dirty="0"/>
              <a:t> E2E latency for voice services</a:t>
            </a:r>
            <a:r>
              <a:rPr lang="en-US" sz="2600" dirty="0"/>
              <a:t> at the edge of voice </a:t>
            </a:r>
            <a:r>
              <a:rPr lang="en-US" sz="2600" dirty="0" smtClean="0"/>
              <a:t>coverage</a:t>
            </a:r>
            <a:endParaRPr lang="fr-FR" sz="2600" dirty="0"/>
          </a:p>
        </p:txBody>
      </p:sp>
      <p:sp>
        <p:nvSpPr>
          <p:cNvPr id="2" name="Rectangle 1"/>
          <p:cNvSpPr/>
          <p:nvPr/>
        </p:nvSpPr>
        <p:spPr>
          <a:xfrm>
            <a:off x="1187624" y="5661248"/>
            <a:ext cx="7776864" cy="369332"/>
          </a:xfrm>
          <a:prstGeom prst="rect">
            <a:avLst/>
          </a:prstGeom>
        </p:spPr>
        <p:txBody>
          <a:bodyPr wrap="square">
            <a:spAutoFit/>
          </a:bodyPr>
          <a:lstStyle/>
          <a:p>
            <a:endParaRPr lang="en-US" dirty="0">
              <a:solidFill>
                <a:prstClr val="black"/>
              </a:solidFill>
            </a:endParaRPr>
          </a:p>
        </p:txBody>
      </p:sp>
    </p:spTree>
    <p:extLst>
      <p:ext uri="{BB962C8B-B14F-4D97-AF65-F5344CB8AC3E}">
        <p14:creationId xmlns:p14="http://schemas.microsoft.com/office/powerpoint/2010/main" val="37317496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43608" y="332656"/>
            <a:ext cx="7084800" cy="982800"/>
          </a:xfrm>
        </p:spPr>
        <p:txBody>
          <a:bodyPr>
            <a:normAutofit/>
          </a:bodyPr>
          <a:lstStyle/>
          <a:p>
            <a:pPr algn="ctr"/>
            <a:r>
              <a:rPr lang="fr-FR" dirty="0" smtClean="0"/>
              <a:t>Observations (1/3) </a:t>
            </a:r>
            <a:r>
              <a:rPr lang="fr-FR" sz="2400" dirty="0" smtClean="0"/>
              <a:t>- as in </a:t>
            </a:r>
            <a:r>
              <a:rPr lang="en-US" sz="2400" b="1" dirty="0" smtClean="0"/>
              <a:t>RP-171875</a:t>
            </a:r>
            <a:endParaRPr lang="fr-FR" sz="2400" dirty="0"/>
          </a:p>
        </p:txBody>
      </p:sp>
      <p:sp>
        <p:nvSpPr>
          <p:cNvPr id="4" name="Espace réservé du contenu 3"/>
          <p:cNvSpPr>
            <a:spLocks noGrp="1"/>
          </p:cNvSpPr>
          <p:nvPr>
            <p:ph idx="1"/>
          </p:nvPr>
        </p:nvSpPr>
        <p:spPr>
          <a:xfrm>
            <a:off x="683568" y="1331477"/>
            <a:ext cx="7850832" cy="4545795"/>
          </a:xfrm>
        </p:spPr>
        <p:txBody>
          <a:bodyPr>
            <a:normAutofit/>
          </a:bodyPr>
          <a:lstStyle/>
          <a:p>
            <a:endParaRPr lang="en-US" dirty="0">
              <a:solidFill>
                <a:schemeClr val="accent1"/>
              </a:solidFill>
            </a:endParaRPr>
          </a:p>
          <a:p>
            <a:r>
              <a:rPr lang="en-US" b="1" dirty="0"/>
              <a:t>Observation 1: Different channel models will give different path loss under the same coverage distance</a:t>
            </a:r>
            <a:r>
              <a:rPr lang="en-US" b="1" dirty="0" smtClean="0"/>
              <a:t>.</a:t>
            </a:r>
          </a:p>
          <a:p>
            <a:pPr lvl="1"/>
            <a:r>
              <a:rPr lang="en-US" sz="1600" dirty="0" smtClean="0"/>
              <a:t>suitable </a:t>
            </a:r>
            <a:r>
              <a:rPr lang="en-US" sz="1600" dirty="0"/>
              <a:t>channel model for long coverage up to 100km needs to be studied </a:t>
            </a:r>
            <a:r>
              <a:rPr lang="en-US" sz="1600" dirty="0" smtClean="0"/>
              <a:t>further</a:t>
            </a:r>
            <a:endParaRPr lang="en-US" sz="1600" dirty="0"/>
          </a:p>
          <a:p>
            <a:pPr marL="457200" lvl="1" indent="0">
              <a:buNone/>
            </a:pPr>
            <a:endParaRPr lang="en-US" sz="1600" dirty="0" smtClean="0"/>
          </a:p>
          <a:p>
            <a:r>
              <a:rPr lang="en-US" sz="1700" b="1" dirty="0"/>
              <a:t>Observation 2: The existing LTE system cannot fulfill the requirements of 100km coverage based on ITU-RP.1546-5 channel model. Nevertheless independently from the validity of each path loss model, the reality of the field is that environments are generally hilly with large clutter variety. Coverage improvements in such propagation environments are better assessed in dB (MCL) rather than in km (cell ranges). </a:t>
            </a:r>
            <a:endParaRPr lang="fr-FR" sz="1700" dirty="0"/>
          </a:p>
          <a:p>
            <a:pPr lvl="1"/>
            <a:r>
              <a:rPr lang="en-US" sz="1700" dirty="0" smtClean="0"/>
              <a:t>To </a:t>
            </a:r>
            <a:r>
              <a:rPr lang="en-US" sz="1700" dirty="0"/>
              <a:t>that purpose, it is proposed to set a 20 dB coverage extension target to the existing LTE baseline. This translates into 160.7 dB Maximum Coupling Loss target for Long Range Connectivity Data services.</a:t>
            </a:r>
            <a:endParaRPr lang="fr-FR" sz="1700" dirty="0"/>
          </a:p>
          <a:p>
            <a:pPr lvl="1"/>
            <a:endParaRPr lang="fr-FR" sz="1600" dirty="0"/>
          </a:p>
        </p:txBody>
      </p:sp>
      <p:sp>
        <p:nvSpPr>
          <p:cNvPr id="2" name="Rectangle 1"/>
          <p:cNvSpPr/>
          <p:nvPr/>
        </p:nvSpPr>
        <p:spPr>
          <a:xfrm>
            <a:off x="1187624" y="5661248"/>
            <a:ext cx="7776864" cy="369332"/>
          </a:xfrm>
          <a:prstGeom prst="rect">
            <a:avLst/>
          </a:prstGeom>
        </p:spPr>
        <p:txBody>
          <a:bodyPr wrap="square">
            <a:spAutoFit/>
          </a:bodyPr>
          <a:lstStyle/>
          <a:p>
            <a:endParaRPr lang="en-US" dirty="0">
              <a:solidFill>
                <a:prstClr val="black"/>
              </a:solidFill>
            </a:endParaRPr>
          </a:p>
        </p:txBody>
      </p:sp>
    </p:spTree>
    <p:extLst>
      <p:ext uri="{BB962C8B-B14F-4D97-AF65-F5344CB8AC3E}">
        <p14:creationId xmlns:p14="http://schemas.microsoft.com/office/powerpoint/2010/main" val="17545091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43608" y="332656"/>
            <a:ext cx="7084800" cy="982800"/>
          </a:xfrm>
        </p:spPr>
        <p:txBody>
          <a:bodyPr/>
          <a:lstStyle/>
          <a:p>
            <a:pPr algn="ctr"/>
            <a:r>
              <a:rPr lang="fr-FR" dirty="0"/>
              <a:t>Observations </a:t>
            </a:r>
            <a:r>
              <a:rPr lang="fr-FR" dirty="0" smtClean="0"/>
              <a:t>(2/3</a:t>
            </a:r>
            <a:r>
              <a:rPr lang="fr-FR" dirty="0"/>
              <a:t>) </a:t>
            </a:r>
            <a:r>
              <a:rPr lang="fr-FR" sz="2400" dirty="0"/>
              <a:t>- as in </a:t>
            </a:r>
            <a:r>
              <a:rPr lang="en-US" sz="2400" b="1" dirty="0"/>
              <a:t>RP-171875</a:t>
            </a:r>
            <a:endParaRPr lang="fr-FR" dirty="0"/>
          </a:p>
        </p:txBody>
      </p:sp>
      <p:sp>
        <p:nvSpPr>
          <p:cNvPr id="4" name="Espace réservé du contenu 3"/>
          <p:cNvSpPr>
            <a:spLocks noGrp="1"/>
          </p:cNvSpPr>
          <p:nvPr>
            <p:ph idx="1"/>
          </p:nvPr>
        </p:nvSpPr>
        <p:spPr>
          <a:xfrm>
            <a:off x="683568" y="1331477"/>
            <a:ext cx="7850832" cy="4545795"/>
          </a:xfrm>
        </p:spPr>
        <p:txBody>
          <a:bodyPr>
            <a:normAutofit/>
          </a:bodyPr>
          <a:lstStyle/>
          <a:p>
            <a:r>
              <a:rPr lang="en-US" b="1" dirty="0" smtClean="0"/>
              <a:t>Observation </a:t>
            </a:r>
            <a:r>
              <a:rPr lang="en-US" b="1" dirty="0"/>
              <a:t>3: The system shall support a maximum of [400] </a:t>
            </a:r>
            <a:r>
              <a:rPr lang="en-US" b="1" dirty="0" err="1"/>
              <a:t>ms</a:t>
            </a:r>
            <a:r>
              <a:rPr lang="en-US" b="1" dirty="0"/>
              <a:t> E2E latency for voice services at the edge of </a:t>
            </a:r>
            <a:r>
              <a:rPr lang="en-US" b="1" dirty="0" smtClean="0"/>
              <a:t>coverage, which cannot be reached with 20 dB path loss improvement</a:t>
            </a:r>
          </a:p>
          <a:p>
            <a:pPr lvl="1"/>
            <a:r>
              <a:rPr lang="en-US" sz="1900" b="1" dirty="0" smtClean="0"/>
              <a:t>To </a:t>
            </a:r>
            <a:r>
              <a:rPr lang="en-US" sz="1900" b="1" dirty="0"/>
              <a:t>cope with that several solutions are envisaged: </a:t>
            </a:r>
            <a:endParaRPr lang="fr-FR" sz="1900" dirty="0"/>
          </a:p>
          <a:p>
            <a:pPr lvl="2"/>
            <a:r>
              <a:rPr lang="en-US" sz="1600" b="1" dirty="0"/>
              <a:t>Keep the service requirements for Voice </a:t>
            </a:r>
            <a:r>
              <a:rPr lang="en-US" sz="1600" b="1" dirty="0" err="1"/>
              <a:t>QoS</a:t>
            </a:r>
            <a:r>
              <a:rPr lang="en-US" sz="1600" b="1" dirty="0"/>
              <a:t> </a:t>
            </a:r>
            <a:r>
              <a:rPr lang="en-US" sz="1600" b="1" dirty="0" smtClean="0"/>
              <a:t>(with </a:t>
            </a:r>
            <a:r>
              <a:rPr lang="en-US" sz="1600" b="1" dirty="0"/>
              <a:t>a revised requirement to be studied (e.g. « up to 10 dB » path loss </a:t>
            </a:r>
            <a:r>
              <a:rPr lang="en-US" sz="1600" b="1" dirty="0" smtClean="0"/>
              <a:t>improvement)</a:t>
            </a:r>
          </a:p>
          <a:p>
            <a:pPr lvl="2"/>
            <a:r>
              <a:rPr lang="en-US" sz="1600" b="1" dirty="0" smtClean="0"/>
              <a:t>Keep </a:t>
            </a:r>
            <a:r>
              <a:rPr lang="en-US" sz="1600" b="1" dirty="0"/>
              <a:t>the coverage requirement for voice to remain similar to data services (e.g. 20 dB path loss </a:t>
            </a:r>
            <a:r>
              <a:rPr lang="en-US" sz="1600" b="1" dirty="0" smtClean="0"/>
              <a:t>improvement) but </a:t>
            </a:r>
            <a:r>
              <a:rPr lang="en-US" sz="1600" b="1" dirty="0"/>
              <a:t>accept a substantial degradation of </a:t>
            </a:r>
            <a:r>
              <a:rPr lang="en-US" sz="1600" b="1" dirty="0" err="1"/>
              <a:t>QoS</a:t>
            </a:r>
            <a:r>
              <a:rPr lang="en-US" sz="1600" b="1" dirty="0"/>
              <a:t> service, leading to </a:t>
            </a:r>
            <a:r>
              <a:rPr lang="en-US" sz="1600" b="1" dirty="0" smtClean="0"/>
              <a:t>“walkie-talkie</a:t>
            </a:r>
            <a:r>
              <a:rPr lang="en-US" sz="1600" b="1" dirty="0"/>
              <a:t>” type of experience.  (i.e. “10s E2E delay”) – However this may not be acceptable.</a:t>
            </a:r>
            <a:endParaRPr lang="fr-FR" sz="1600" dirty="0"/>
          </a:p>
          <a:p>
            <a:pPr lvl="2"/>
            <a:r>
              <a:rPr lang="en-US" sz="1600" b="1" dirty="0"/>
              <a:t>Propose a mix of the 2 solutions, with both a reduced coverage and degraded </a:t>
            </a:r>
            <a:r>
              <a:rPr lang="en-US" sz="1600" b="1" dirty="0" err="1"/>
              <a:t>QoS</a:t>
            </a:r>
            <a:r>
              <a:rPr lang="en-US" sz="1600" b="1" dirty="0"/>
              <a:t> requirements, with target values to be studied further (e.g. “up to 15 dB path loss improvement and 1s E2E delay”)</a:t>
            </a:r>
            <a:endParaRPr lang="fr-FR" sz="1600" dirty="0"/>
          </a:p>
        </p:txBody>
      </p:sp>
      <p:sp>
        <p:nvSpPr>
          <p:cNvPr id="2" name="Rectangle 1"/>
          <p:cNvSpPr/>
          <p:nvPr/>
        </p:nvSpPr>
        <p:spPr>
          <a:xfrm>
            <a:off x="1187624" y="5661248"/>
            <a:ext cx="7776864" cy="369332"/>
          </a:xfrm>
          <a:prstGeom prst="rect">
            <a:avLst/>
          </a:prstGeom>
        </p:spPr>
        <p:txBody>
          <a:bodyPr wrap="square">
            <a:spAutoFit/>
          </a:bodyPr>
          <a:lstStyle/>
          <a:p>
            <a:endParaRPr lang="en-US" dirty="0">
              <a:solidFill>
                <a:prstClr val="black"/>
              </a:solidFill>
            </a:endParaRPr>
          </a:p>
        </p:txBody>
      </p:sp>
    </p:spTree>
    <p:extLst>
      <p:ext uri="{BB962C8B-B14F-4D97-AF65-F5344CB8AC3E}">
        <p14:creationId xmlns:p14="http://schemas.microsoft.com/office/powerpoint/2010/main" val="31718015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43608" y="332656"/>
            <a:ext cx="7084800" cy="982800"/>
          </a:xfrm>
        </p:spPr>
        <p:txBody>
          <a:bodyPr/>
          <a:lstStyle/>
          <a:p>
            <a:pPr algn="ctr"/>
            <a:r>
              <a:rPr lang="fr-FR" dirty="0"/>
              <a:t>Observations </a:t>
            </a:r>
            <a:r>
              <a:rPr lang="fr-FR" dirty="0" smtClean="0"/>
              <a:t>(3/3</a:t>
            </a:r>
            <a:r>
              <a:rPr lang="fr-FR" dirty="0"/>
              <a:t>) </a:t>
            </a:r>
            <a:r>
              <a:rPr lang="fr-FR" sz="2400" dirty="0"/>
              <a:t>- as in </a:t>
            </a:r>
            <a:r>
              <a:rPr lang="en-US" sz="2400" b="1" dirty="0"/>
              <a:t>RP-171875</a:t>
            </a:r>
            <a:endParaRPr lang="fr-FR" dirty="0"/>
          </a:p>
        </p:txBody>
      </p:sp>
      <p:sp>
        <p:nvSpPr>
          <p:cNvPr id="4" name="Espace réservé du contenu 3"/>
          <p:cNvSpPr>
            <a:spLocks noGrp="1"/>
          </p:cNvSpPr>
          <p:nvPr>
            <p:ph idx="1"/>
          </p:nvPr>
        </p:nvSpPr>
        <p:spPr>
          <a:xfrm>
            <a:off x="683568" y="1331477"/>
            <a:ext cx="7850832" cy="4545795"/>
          </a:xfrm>
        </p:spPr>
        <p:txBody>
          <a:bodyPr>
            <a:normAutofit/>
          </a:bodyPr>
          <a:lstStyle/>
          <a:p>
            <a:r>
              <a:rPr lang="en-US" b="1" dirty="0"/>
              <a:t>Observation 4</a:t>
            </a:r>
            <a:r>
              <a:rPr lang="en-US" b="1" dirty="0" smtClean="0"/>
              <a:t>: </a:t>
            </a:r>
            <a:r>
              <a:rPr lang="en-US" b="1" dirty="0"/>
              <a:t>Studied techniques in </a:t>
            </a:r>
            <a:r>
              <a:rPr lang="en-US" b="1" dirty="0" err="1"/>
              <a:t>eMTC</a:t>
            </a:r>
            <a:r>
              <a:rPr lang="en-US" b="1" dirty="0"/>
              <a:t> and </a:t>
            </a:r>
            <a:r>
              <a:rPr lang="en-US" b="1" dirty="0" err="1"/>
              <a:t>eVoLTE</a:t>
            </a:r>
            <a:r>
              <a:rPr lang="en-US" b="1" dirty="0"/>
              <a:t> can be reused and improved to extend the coverage of LTE for Long Range Connectivity </a:t>
            </a:r>
            <a:r>
              <a:rPr lang="en-US" b="1" dirty="0" smtClean="0"/>
              <a:t>services.</a:t>
            </a:r>
            <a:endParaRPr lang="fr-FR" dirty="0"/>
          </a:p>
          <a:p>
            <a:pPr lvl="1"/>
            <a:r>
              <a:rPr lang="en-US" sz="1600" dirty="0" smtClean="0"/>
              <a:t>We </a:t>
            </a:r>
            <a:r>
              <a:rPr lang="en-US" sz="1600" dirty="0"/>
              <a:t>would like to initiate discussion around these observations, with a view to developing understanding in RAN plenary of the requirements, leading to a new Work Item in due course. </a:t>
            </a:r>
            <a:endParaRPr lang="fr-FR" sz="1600" dirty="0"/>
          </a:p>
        </p:txBody>
      </p:sp>
      <p:sp>
        <p:nvSpPr>
          <p:cNvPr id="2" name="Rectangle 1"/>
          <p:cNvSpPr/>
          <p:nvPr/>
        </p:nvSpPr>
        <p:spPr>
          <a:xfrm>
            <a:off x="1187624" y="5661248"/>
            <a:ext cx="7776864" cy="369332"/>
          </a:xfrm>
          <a:prstGeom prst="rect">
            <a:avLst/>
          </a:prstGeom>
        </p:spPr>
        <p:txBody>
          <a:bodyPr wrap="square">
            <a:spAutoFit/>
          </a:bodyPr>
          <a:lstStyle/>
          <a:p>
            <a:endParaRPr lang="en-US" dirty="0">
              <a:solidFill>
                <a:prstClr val="black"/>
              </a:solidFill>
            </a:endParaRPr>
          </a:p>
        </p:txBody>
      </p:sp>
    </p:spTree>
    <p:extLst>
      <p:ext uri="{BB962C8B-B14F-4D97-AF65-F5344CB8AC3E}">
        <p14:creationId xmlns:p14="http://schemas.microsoft.com/office/powerpoint/2010/main" val="34786432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43608" y="332656"/>
            <a:ext cx="7084800" cy="982800"/>
          </a:xfrm>
        </p:spPr>
        <p:txBody>
          <a:bodyPr/>
          <a:lstStyle/>
          <a:p>
            <a:pPr algn="ctr"/>
            <a:r>
              <a:rPr lang="fr-FR" dirty="0" err="1" smtClean="0"/>
              <a:t>Further</a:t>
            </a:r>
            <a:r>
              <a:rPr lang="fr-FR" dirty="0" smtClean="0"/>
              <a:t> observations</a:t>
            </a:r>
            <a:endParaRPr lang="fr-FR" dirty="0"/>
          </a:p>
        </p:txBody>
      </p:sp>
      <p:sp>
        <p:nvSpPr>
          <p:cNvPr id="4" name="Espace réservé du contenu 3"/>
          <p:cNvSpPr>
            <a:spLocks noGrp="1"/>
          </p:cNvSpPr>
          <p:nvPr>
            <p:ph idx="1"/>
          </p:nvPr>
        </p:nvSpPr>
        <p:spPr>
          <a:xfrm>
            <a:off x="683568" y="1331477"/>
            <a:ext cx="7850832" cy="4545795"/>
          </a:xfrm>
        </p:spPr>
        <p:txBody>
          <a:bodyPr>
            <a:normAutofit/>
          </a:bodyPr>
          <a:lstStyle/>
          <a:p>
            <a:pPr lvl="0" fontAlgn="ctr"/>
            <a:r>
              <a:rPr lang="en-US" dirty="0" smtClean="0"/>
              <a:t>In addition to the previous service requirements from 3GPP </a:t>
            </a:r>
            <a:r>
              <a:rPr lang="en-US" dirty="0"/>
              <a:t>TS </a:t>
            </a:r>
            <a:r>
              <a:rPr lang="en-US" dirty="0" smtClean="0"/>
              <a:t>22.261 aimed at extreme long range coverage, the following service could also drive the need for extended path loss: </a:t>
            </a:r>
            <a:r>
              <a:rPr lang="en-US" b="1" dirty="0" smtClean="0"/>
              <a:t>SMS </a:t>
            </a:r>
            <a:r>
              <a:rPr lang="en-US" b="1" dirty="0"/>
              <a:t>support over </a:t>
            </a:r>
            <a:r>
              <a:rPr lang="en-US" b="1" dirty="0" smtClean="0"/>
              <a:t>mode- A and mode-B</a:t>
            </a:r>
            <a:endParaRPr lang="fr-FR" b="1" dirty="0"/>
          </a:p>
          <a:p>
            <a:pPr lvl="1" fontAlgn="ctr"/>
            <a:r>
              <a:rPr lang="en-US" sz="1800" dirty="0"/>
              <a:t>Idea : allow smartphones supporting CE mode A &amp; B </a:t>
            </a:r>
            <a:r>
              <a:rPr lang="en-US" sz="1800" dirty="0" smtClean="0"/>
              <a:t>to </a:t>
            </a:r>
            <a:r>
              <a:rPr lang="en-US" sz="1800" dirty="0"/>
              <a:t>keep at least the ability the send/receive SMS while such an coverage condition that available throughput </a:t>
            </a:r>
            <a:r>
              <a:rPr lang="en-US" sz="1800" dirty="0" smtClean="0"/>
              <a:t>will not </a:t>
            </a:r>
            <a:r>
              <a:rPr lang="en-US" sz="1800" dirty="0"/>
              <a:t>allow voice/data service</a:t>
            </a:r>
            <a:endParaRPr lang="fr-FR" sz="1800" dirty="0"/>
          </a:p>
          <a:p>
            <a:pPr lvl="1" fontAlgn="ctr"/>
            <a:r>
              <a:rPr lang="en-US" sz="1800" dirty="0"/>
              <a:t>Main application: allow emergency / SOS message, authentication </a:t>
            </a:r>
            <a:r>
              <a:rPr lang="en-US" sz="1800" dirty="0" smtClean="0"/>
              <a:t>token, payment credential checks, even </a:t>
            </a:r>
            <a:r>
              <a:rPr lang="en-US" sz="1800" dirty="0"/>
              <a:t>in </a:t>
            </a:r>
            <a:r>
              <a:rPr lang="en-US" sz="1800" dirty="0" smtClean="0"/>
              <a:t>locations </a:t>
            </a:r>
            <a:r>
              <a:rPr lang="en-US" sz="1800" dirty="0"/>
              <a:t>where there is no regular coverage </a:t>
            </a:r>
            <a:r>
              <a:rPr lang="en-US" sz="1800" dirty="0" smtClean="0"/>
              <a:t>(e.g. not only in extreme rural but also very </a:t>
            </a:r>
            <a:r>
              <a:rPr lang="en-US" sz="1800" dirty="0"/>
              <a:t>deep indoor </a:t>
            </a:r>
            <a:r>
              <a:rPr lang="en-US" sz="1800" dirty="0" smtClean="0"/>
              <a:t>within urban environments)</a:t>
            </a:r>
            <a:r>
              <a:rPr lang="en-US" sz="1400" dirty="0" smtClean="0"/>
              <a:t> </a:t>
            </a:r>
            <a:endParaRPr lang="fr-FR" sz="1800" dirty="0"/>
          </a:p>
        </p:txBody>
      </p:sp>
      <p:sp>
        <p:nvSpPr>
          <p:cNvPr id="2" name="Rectangle 1"/>
          <p:cNvSpPr/>
          <p:nvPr/>
        </p:nvSpPr>
        <p:spPr>
          <a:xfrm>
            <a:off x="1187624" y="5661248"/>
            <a:ext cx="7776864" cy="369332"/>
          </a:xfrm>
          <a:prstGeom prst="rect">
            <a:avLst/>
          </a:prstGeom>
        </p:spPr>
        <p:txBody>
          <a:bodyPr wrap="square">
            <a:spAutoFit/>
          </a:bodyPr>
          <a:lstStyle/>
          <a:p>
            <a:endParaRPr lang="en-US" dirty="0">
              <a:solidFill>
                <a:prstClr val="black"/>
              </a:solidFill>
            </a:endParaRPr>
          </a:p>
        </p:txBody>
      </p:sp>
    </p:spTree>
    <p:extLst>
      <p:ext uri="{BB962C8B-B14F-4D97-AF65-F5344CB8AC3E}">
        <p14:creationId xmlns:p14="http://schemas.microsoft.com/office/powerpoint/2010/main" val="36588442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43608" y="332656"/>
            <a:ext cx="7084800" cy="982800"/>
          </a:xfrm>
        </p:spPr>
        <p:txBody>
          <a:bodyPr/>
          <a:lstStyle/>
          <a:p>
            <a:pPr algn="ctr"/>
            <a:r>
              <a:rPr lang="fr-FR" dirty="0" smtClean="0"/>
              <a:t>Possible solutions</a:t>
            </a:r>
            <a:endParaRPr lang="fr-FR" dirty="0"/>
          </a:p>
        </p:txBody>
      </p:sp>
      <p:sp>
        <p:nvSpPr>
          <p:cNvPr id="4" name="Espace réservé du contenu 3"/>
          <p:cNvSpPr>
            <a:spLocks noGrp="1"/>
          </p:cNvSpPr>
          <p:nvPr>
            <p:ph idx="1"/>
          </p:nvPr>
        </p:nvSpPr>
        <p:spPr>
          <a:xfrm>
            <a:off x="683568" y="1331477"/>
            <a:ext cx="7850832" cy="4545795"/>
          </a:xfrm>
        </p:spPr>
        <p:txBody>
          <a:bodyPr>
            <a:normAutofit/>
          </a:bodyPr>
          <a:lstStyle/>
          <a:p>
            <a:r>
              <a:rPr lang="en-US" b="1" dirty="0" smtClean="0"/>
              <a:t>Current solution</a:t>
            </a:r>
          </a:p>
          <a:p>
            <a:pPr lvl="1"/>
            <a:r>
              <a:rPr lang="en-US" sz="1600" dirty="0" smtClean="0"/>
              <a:t>Coverage enhancements techniques inherited from </a:t>
            </a:r>
            <a:r>
              <a:rPr lang="en-US" sz="1600" dirty="0" err="1" smtClean="0"/>
              <a:t>eMTC</a:t>
            </a:r>
            <a:r>
              <a:rPr lang="en-US" sz="1600" dirty="0" smtClean="0"/>
              <a:t> (mode A &amp; Mode B) and </a:t>
            </a:r>
            <a:r>
              <a:rPr lang="en-US" sz="1600" dirty="0" err="1" smtClean="0"/>
              <a:t>eVoLTE</a:t>
            </a:r>
            <a:r>
              <a:rPr lang="en-US" sz="1600" dirty="0" smtClean="0"/>
              <a:t> standardized in Rel14 can already be implemented in an LTE smartphone to extend the coverage of a standard MBB category device (Cat 3 and above) </a:t>
            </a:r>
          </a:p>
          <a:p>
            <a:pPr marL="457200" lvl="1" indent="0">
              <a:buNone/>
            </a:pPr>
            <a:endParaRPr lang="en-US" sz="1400" dirty="0" smtClean="0"/>
          </a:p>
          <a:p>
            <a:r>
              <a:rPr lang="en-US" b="1" dirty="0" smtClean="0"/>
              <a:t>Possible enhancements</a:t>
            </a:r>
          </a:p>
          <a:p>
            <a:pPr lvl="1"/>
            <a:r>
              <a:rPr lang="en-US" sz="1600" dirty="0" smtClean="0"/>
              <a:t>High Power UE in low bands targeted for coverage (e.g. band 20)</a:t>
            </a:r>
          </a:p>
          <a:p>
            <a:pPr lvl="1"/>
            <a:r>
              <a:rPr lang="en-US" sz="1600" dirty="0" smtClean="0"/>
              <a:t>DL MIMO 2x2 operated with mode A &amp; mode B (with coverage </a:t>
            </a:r>
            <a:r>
              <a:rPr lang="en-US" sz="1600" dirty="0"/>
              <a:t>enhancement for CSI reporting</a:t>
            </a:r>
            <a:r>
              <a:rPr lang="en-US" sz="1600" dirty="0" smtClean="0"/>
              <a:t>)</a:t>
            </a:r>
          </a:p>
          <a:p>
            <a:pPr lvl="1"/>
            <a:r>
              <a:rPr lang="en-US" sz="1600" dirty="0" smtClean="0"/>
              <a:t>Mobility enhancements for mode A &amp; mode B</a:t>
            </a:r>
          </a:p>
          <a:p>
            <a:pPr lvl="1"/>
            <a:endParaRPr lang="fr-FR" sz="1600" dirty="0" smtClean="0"/>
          </a:p>
          <a:p>
            <a:pPr lvl="1"/>
            <a:endParaRPr lang="fr-FR" sz="1600" dirty="0"/>
          </a:p>
        </p:txBody>
      </p:sp>
      <p:sp>
        <p:nvSpPr>
          <p:cNvPr id="2" name="Rectangle 1"/>
          <p:cNvSpPr/>
          <p:nvPr/>
        </p:nvSpPr>
        <p:spPr>
          <a:xfrm>
            <a:off x="1187624" y="5661248"/>
            <a:ext cx="7776864" cy="369332"/>
          </a:xfrm>
          <a:prstGeom prst="rect">
            <a:avLst/>
          </a:prstGeom>
        </p:spPr>
        <p:txBody>
          <a:bodyPr wrap="square">
            <a:spAutoFit/>
          </a:bodyPr>
          <a:lstStyle/>
          <a:p>
            <a:endParaRPr lang="en-US" dirty="0">
              <a:solidFill>
                <a:prstClr val="black"/>
              </a:solidFill>
            </a:endParaRPr>
          </a:p>
        </p:txBody>
      </p:sp>
    </p:spTree>
    <p:extLst>
      <p:ext uri="{BB962C8B-B14F-4D97-AF65-F5344CB8AC3E}">
        <p14:creationId xmlns:p14="http://schemas.microsoft.com/office/powerpoint/2010/main" val="36403342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9591</TotalTime>
  <Words>763</Words>
  <Application>Microsoft Office PowerPoint</Application>
  <PresentationFormat>On-screen Show (4:3)</PresentationFormat>
  <Paragraphs>57</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​​テーマ</vt:lpstr>
      <vt:lpstr>On extreme long range coverage</vt:lpstr>
      <vt:lpstr>Background</vt:lpstr>
      <vt:lpstr>Background</vt:lpstr>
      <vt:lpstr>Service Requirements</vt:lpstr>
      <vt:lpstr>Observations (1/3) - as in RP-171875</vt:lpstr>
      <vt:lpstr>Observations (2/3) - as in RP-171875</vt:lpstr>
      <vt:lpstr>Observations (3/3) - as in RP-171875</vt:lpstr>
      <vt:lpstr>Further observations</vt:lpstr>
      <vt:lpstr>Possible solutions</vt:lpstr>
      <vt:lpstr>Next steps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5649815</dc:creator>
  <cp:lastModifiedBy>GRAVES Benoit IMT/OLN</cp:lastModifiedBy>
  <cp:revision>355</cp:revision>
  <dcterms:created xsi:type="dcterms:W3CDTF">2017-01-16T18:53:25Z</dcterms:created>
  <dcterms:modified xsi:type="dcterms:W3CDTF">2017-12-11T19:10:18Z</dcterms:modified>
</cp:coreProperties>
</file>