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Lst>
  <p:notesMasterIdLst>
    <p:notesMasterId r:id="rId10"/>
  </p:notesMasterIdLst>
  <p:handoutMasterIdLst>
    <p:handoutMasterId r:id="rId11"/>
  </p:handoutMasterIdLst>
  <p:sldIdLst>
    <p:sldId id="434" r:id="rId2"/>
    <p:sldId id="509" r:id="rId3"/>
    <p:sldId id="510" r:id="rId4"/>
    <p:sldId id="511" r:id="rId5"/>
    <p:sldId id="512" r:id="rId6"/>
    <p:sldId id="516" r:id="rId7"/>
    <p:sldId id="518" r:id="rId8"/>
    <p:sldId id="491" r:id="rId9"/>
  </p:sldIdLst>
  <p:sldSz cx="9144000" cy="5143500" type="screen16x9"/>
  <p:notesSz cx="6797675" cy="9926638"/>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521415D9-36F7-43E2-AB2F-B90AF26B5E84}">
      <p14:sectionLst xmlns:p14="http://schemas.microsoft.com/office/powerpoint/2010/main">
        <p14:section name="默认节" id="{40BAD13A-CF3B-46F1-9F92-1EEB6DF0B91B}">
          <p14:sldIdLst>
            <p14:sldId id="434"/>
            <p14:sldId id="509"/>
            <p14:sldId id="510"/>
            <p14:sldId id="511"/>
            <p14:sldId id="512"/>
            <p14:sldId id="516"/>
            <p14:sldId id="518"/>
            <p14:sldId id="491"/>
          </p14:sldIdLst>
        </p14:section>
        <p14:section name="无标题节" id="{55232401-34EE-4EBD-BFAF-C9D0F61BAE12}">
          <p14:sldIdLst/>
        </p14:section>
      </p14:sectionLst>
    </p:ext>
    <p:ext uri="{EFAFB233-063F-42B5-8137-9DF3F51BA10A}">
      <p15:sldGuideLst xmlns:p15="http://schemas.microsoft.com/office/powerpoint/2012/main">
        <p15:guide id="1" orient="horz" pos="587">
          <p15:clr>
            <a:srgbClr val="A4A3A4"/>
          </p15:clr>
        </p15:guide>
        <p15:guide id="2" orient="horz" pos="3883">
          <p15:clr>
            <a:srgbClr val="A4A3A4"/>
          </p15:clr>
        </p15:guide>
        <p15:guide id="3" pos="7164">
          <p15:clr>
            <a:srgbClr val="A4A3A4"/>
          </p15:clr>
        </p15:guide>
        <p15:guide id="4" pos="519">
          <p15:clr>
            <a:srgbClr val="A4A3A4"/>
          </p15:clr>
        </p15:guide>
        <p15:guide id="5" orient="horz" pos="440">
          <p15:clr>
            <a:srgbClr val="A4A3A4"/>
          </p15:clr>
        </p15:guide>
        <p15:guide id="6" orient="horz" pos="2912">
          <p15:clr>
            <a:srgbClr val="A4A3A4"/>
          </p15:clr>
        </p15:guide>
        <p15:guide id="7" pos="5372">
          <p15:clr>
            <a:srgbClr val="A4A3A4"/>
          </p15:clr>
        </p15:guide>
        <p15:guide id="8" pos="389">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0000"/>
    <a:srgbClr val="3E5D82"/>
    <a:srgbClr val="0000FF"/>
    <a:srgbClr val="02AE16"/>
    <a:srgbClr val="9177FD"/>
    <a:srgbClr val="FF6709"/>
    <a:srgbClr val="FF2222"/>
    <a:srgbClr val="E4E4E4"/>
    <a:srgbClr val="383747"/>
    <a:srgbClr val="66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06" autoAdjust="0"/>
    <p:restoredTop sz="82738" autoAdjust="0"/>
  </p:normalViewPr>
  <p:slideViewPr>
    <p:cSldViewPr snapToGrid="0" snapToObjects="1" showGuides="1">
      <p:cViewPr varScale="1">
        <p:scale>
          <a:sx n="149" d="100"/>
          <a:sy n="149" d="100"/>
        </p:scale>
        <p:origin x="714" y="114"/>
      </p:cViewPr>
      <p:guideLst>
        <p:guide orient="horz" pos="587"/>
        <p:guide orient="horz" pos="3883"/>
        <p:guide pos="7164"/>
        <p:guide pos="519"/>
        <p:guide orient="horz" pos="440"/>
        <p:guide orient="horz" pos="2912"/>
        <p:guide pos="5372"/>
        <p:guide pos="389"/>
      </p:guideLst>
    </p:cSldViewPr>
  </p:slideViewPr>
  <p:outlineViewPr>
    <p:cViewPr>
      <p:scale>
        <a:sx n="100" d="100"/>
        <a:sy n="100"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70" d="100"/>
          <a:sy n="70" d="100"/>
        </p:scale>
        <p:origin x="-1638" y="-108"/>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1"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50444"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2017/12/11</a:t>
            </a:fld>
            <a:endParaRPr lang="en-US" altLang="zh-CN"/>
          </a:p>
        </p:txBody>
      </p:sp>
      <p:sp>
        <p:nvSpPr>
          <p:cNvPr id="227332" name="Rectangle 4"/>
          <p:cNvSpPr>
            <a:spLocks noGrp="1" noChangeArrowheads="1"/>
          </p:cNvSpPr>
          <p:nvPr>
            <p:ph type="ftr" sz="quarter" idx="2"/>
          </p:nvPr>
        </p:nvSpPr>
        <p:spPr bwMode="auto">
          <a:xfrm>
            <a:off x="1"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50444"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extLst>
      <p:ext uri="{BB962C8B-B14F-4D97-AF65-F5344CB8AC3E}">
        <p14:creationId xmlns:p14="http://schemas.microsoft.com/office/powerpoint/2010/main" val="1461132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57F67EB6-9D1B-4BD6-828D-CF509AB728B2}" type="datetimeFigureOut">
              <a:rPr lang="en-US" smtClean="0"/>
              <a:pPr/>
              <a:t>12/11/2017</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3BAC5458-9D8F-496A-8CA9-D1357EC7E62C}" type="slidenum">
              <a:rPr lang="en-US" smtClean="0"/>
              <a:pPr/>
              <a:t>‹#›</a:t>
            </a:fld>
            <a:endParaRPr lang="en-US"/>
          </a:p>
        </p:txBody>
      </p:sp>
    </p:spTree>
    <p:extLst>
      <p:ext uri="{BB962C8B-B14F-4D97-AF65-F5344CB8AC3E}">
        <p14:creationId xmlns:p14="http://schemas.microsoft.com/office/powerpoint/2010/main" val="971660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r>
              <a:rPr lang="zh-CN" altLang="en-US" dirty="0" smtClean="0"/>
              <a:t>讲解：</a:t>
            </a:r>
            <a:endParaRPr lang="en-US" altLang="zh-CN" dirty="0" smtClean="0"/>
          </a:p>
          <a:p>
            <a:endParaRPr lang="en-US" altLang="zh-CN" dirty="0" smtClean="0"/>
          </a:p>
          <a:p>
            <a:r>
              <a:rPr lang="zh-CN" altLang="en-US" dirty="0" smtClean="0"/>
              <a:t>我希望向大家汇报三方面的情况。</a:t>
            </a:r>
            <a:endParaRPr lang="en-US" altLang="zh-CN" dirty="0" smtClean="0"/>
          </a:p>
          <a:p>
            <a:endParaRPr lang="en-US" altLang="zh-CN" dirty="0" smtClean="0"/>
          </a:p>
          <a:p>
            <a:pPr marL="228600" indent="-228600">
              <a:buAutoNum type="arabicPeriod"/>
            </a:pPr>
            <a:r>
              <a:rPr lang="zh-CN" altLang="en-US" dirty="0" smtClean="0"/>
              <a:t>行业趋势与华为战略</a:t>
            </a:r>
            <a:endParaRPr lang="en-US" altLang="zh-CN" dirty="0" smtClean="0"/>
          </a:p>
          <a:p>
            <a:pPr marL="228600" indent="-228600">
              <a:buAutoNum type="arabicPeriod"/>
            </a:pPr>
            <a:r>
              <a:rPr lang="en-US" altLang="zh-CN" dirty="0" smtClean="0"/>
              <a:t>2013</a:t>
            </a:r>
            <a:r>
              <a:rPr lang="zh-CN" altLang="en-US" dirty="0" smtClean="0"/>
              <a:t>年经营业绩</a:t>
            </a:r>
            <a:endParaRPr lang="en-US" altLang="zh-CN" dirty="0" smtClean="0"/>
          </a:p>
          <a:p>
            <a:pPr marL="228600" indent="-228600">
              <a:buAutoNum type="arabicPeriod"/>
            </a:pPr>
            <a:r>
              <a:rPr lang="zh-CN" altLang="en-US" dirty="0" smtClean="0"/>
              <a:t>未来（行业有希望，运营商选择我们，员工热情奋斗）</a:t>
            </a:r>
            <a:endParaRPr lang="en-US" altLang="zh-CN" dirty="0" smtClean="0"/>
          </a:p>
          <a:p>
            <a:pPr marL="228600" indent="-228600">
              <a:buAutoNum type="arabicPeriod"/>
            </a:pPr>
            <a:endParaRPr lang="en-US" altLang="zh-CN" dirty="0" smtClean="0"/>
          </a:p>
        </p:txBody>
      </p:sp>
      <p:sp>
        <p:nvSpPr>
          <p:cNvPr id="4" name="灯片编号占位符 3"/>
          <p:cNvSpPr>
            <a:spLocks noGrp="1"/>
          </p:cNvSpPr>
          <p:nvPr>
            <p:ph type="sldNum" sz="quarter" idx="10"/>
          </p:nvPr>
        </p:nvSpPr>
        <p:spPr/>
        <p:txBody>
          <a:bodyPr/>
          <a:lstStyle/>
          <a:p>
            <a:fld id="{3BAC5458-9D8F-496A-8CA9-D1357EC7E62C}" type="slidenum">
              <a:rPr lang="en-US" smtClean="0"/>
              <a:pPr/>
              <a:t>1</a:t>
            </a:fld>
            <a:endParaRPr lang="en-US"/>
          </a:p>
        </p:txBody>
      </p:sp>
    </p:spTree>
    <p:extLst>
      <p:ext uri="{BB962C8B-B14F-4D97-AF65-F5344CB8AC3E}">
        <p14:creationId xmlns:p14="http://schemas.microsoft.com/office/powerpoint/2010/main" val="608037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BAC5458-9D8F-496A-8CA9-D1357EC7E62C}" type="slidenum">
              <a:rPr lang="en-US" smtClean="0"/>
              <a:pPr/>
              <a:t>8</a:t>
            </a:fld>
            <a:endParaRPr lang="en-US"/>
          </a:p>
        </p:txBody>
      </p:sp>
    </p:spTree>
    <p:extLst>
      <p:ext uri="{BB962C8B-B14F-4D97-AF65-F5344CB8AC3E}">
        <p14:creationId xmlns:p14="http://schemas.microsoft.com/office/powerpoint/2010/main" val="1851909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591" y="1977629"/>
            <a:ext cx="4211335" cy="1077194"/>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657055" y="359569"/>
            <a:ext cx="1218883" cy="200055"/>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657055" y="359569"/>
            <a:ext cx="1218883" cy="400110"/>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11 December 2017</a:t>
            </a:fld>
            <a:endParaRPr lang="en-US" altLang="zh-CN" dirty="0">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7838512" y="4789887"/>
            <a:ext cx="981638" cy="234553"/>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190" y="4762"/>
            <a:ext cx="9142811" cy="5138738"/>
          </a:xfrm>
          <a:prstGeom prst="rect">
            <a:avLst/>
          </a:prstGeom>
          <a:blipFill dpi="0" rotWithShape="1">
            <a:blip r:embed="rId6" cstate="print">
              <a:duotone>
                <a:prstClr val="black"/>
                <a:schemeClr val="accent4">
                  <a:tint val="45000"/>
                  <a:satMod val="400000"/>
                </a:schemeClr>
              </a:duotone>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617774" y="3375001"/>
            <a:ext cx="6950250" cy="584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617774" y="359571"/>
            <a:ext cx="1618828" cy="20005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85" r:id="rId4"/>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185" t="1048" r="2085"/>
          <a:stretch/>
        </p:blipFill>
        <p:spPr>
          <a:xfrm>
            <a:off x="0" y="0"/>
            <a:ext cx="9144000" cy="5143500"/>
          </a:xfrm>
          <a:prstGeom prst="rect">
            <a:avLst/>
          </a:prstGeom>
        </p:spPr>
      </p:pic>
      <p:pic>
        <p:nvPicPr>
          <p:cNvPr id="14" name="Picture 89" descr="Huawei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87075" y="726842"/>
            <a:ext cx="573954" cy="575197"/>
          </a:xfrm>
          <a:prstGeom prst="rect">
            <a:avLst/>
          </a:prstGeom>
          <a:noFill/>
          <a:ln w="9525">
            <a:noFill/>
            <a:miter lim="800000"/>
            <a:headEnd/>
            <a:tailEnd/>
          </a:ln>
        </p:spPr>
      </p:pic>
      <p:sp>
        <p:nvSpPr>
          <p:cNvPr id="12" name="标题 1"/>
          <p:cNvSpPr txBox="1">
            <a:spLocks/>
          </p:cNvSpPr>
          <p:nvPr/>
        </p:nvSpPr>
        <p:spPr>
          <a:xfrm>
            <a:off x="251993" y="851396"/>
            <a:ext cx="4890303" cy="1385187"/>
          </a:xfrm>
          <a:prstGeom prst="rect">
            <a:avLst/>
          </a:prstGeom>
        </p:spPr>
        <p:txBody>
          <a:bodyPr wrap="square" lIns="0" tIns="0" rIns="0" bIns="0">
            <a:spAutoFit/>
          </a:bodyPr>
          <a:lst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a:lstStyle>
          <a:p>
            <a:pPr>
              <a:lnSpc>
                <a:spcPct val="110000"/>
              </a:lnSpc>
            </a:pPr>
            <a:r>
              <a:rPr lang="en-US" altLang="zh-CN" sz="2800" dirty="0" smtClean="0">
                <a:latin typeface="Arial" pitchFamily="34" charset="0"/>
                <a:ea typeface="Arial Unicode MS" pitchFamily="34" charset="-122"/>
                <a:cs typeface="Arial" pitchFamily="34" charset="0"/>
              </a:rPr>
              <a:t>Motivation for new WI on NB-IoT evolution and even further enhancements</a:t>
            </a:r>
            <a:endParaRPr kumimoji="0" lang="en-US" altLang="en-US" sz="2800" b="0" i="0" u="none" strike="noStrike" kern="0" cap="none" spc="-1000" normalizeH="0" noProof="0" dirty="0">
              <a:ln>
                <a:noFill/>
              </a:ln>
              <a:solidFill>
                <a:srgbClr val="C00000"/>
              </a:solidFill>
              <a:effectLst/>
              <a:uLnTx/>
              <a:uFillTx/>
              <a:latin typeface="Arial" pitchFamily="34" charset="0"/>
              <a:ea typeface="Arial Unicode MS" pitchFamily="34" charset="-122"/>
              <a:cs typeface="Arial" pitchFamily="34" charset="0"/>
            </a:endParaRPr>
          </a:p>
        </p:txBody>
      </p:sp>
      <p:sp>
        <p:nvSpPr>
          <p:cNvPr id="35" name="Text Box 7"/>
          <p:cNvSpPr txBox="1">
            <a:spLocks noChangeArrowheads="1"/>
          </p:cNvSpPr>
          <p:nvPr/>
        </p:nvSpPr>
        <p:spPr bwMode="auto">
          <a:xfrm>
            <a:off x="617774" y="4701722"/>
            <a:ext cx="1442520" cy="184666"/>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lumMod val="65000"/>
                    <a:lumOff val="35000"/>
                  </a:srgbClr>
                </a:solidFill>
                <a:latin typeface="微软雅黑" pitchFamily="34" charset="-122"/>
                <a:ea typeface="MS PGothic" pitchFamily="34" charset="-128"/>
              </a:rPr>
              <a:t>www.huawei.com</a:t>
            </a:r>
          </a:p>
        </p:txBody>
      </p:sp>
      <p:sp>
        <p:nvSpPr>
          <p:cNvPr id="19" name="TextBox 18"/>
          <p:cNvSpPr txBox="1"/>
          <p:nvPr/>
        </p:nvSpPr>
        <p:spPr>
          <a:xfrm>
            <a:off x="2717093" y="4000500"/>
            <a:ext cx="3478895" cy="369332"/>
          </a:xfrm>
          <a:prstGeom prst="rect">
            <a:avLst/>
          </a:prstGeom>
          <a:noFill/>
        </p:spPr>
        <p:txBody>
          <a:bodyPr wrap="square" rtlCol="0">
            <a:spAutoFit/>
          </a:bodyPr>
          <a:lstStyle/>
          <a:p>
            <a:endParaRPr lang="zh-CN" altLang="en-US" dirty="0"/>
          </a:p>
        </p:txBody>
      </p:sp>
      <p:sp>
        <p:nvSpPr>
          <p:cNvPr id="13" name="TextBox 12"/>
          <p:cNvSpPr txBox="1"/>
          <p:nvPr/>
        </p:nvSpPr>
        <p:spPr>
          <a:xfrm>
            <a:off x="799029" y="3371880"/>
            <a:ext cx="2980680" cy="369332"/>
          </a:xfrm>
          <a:prstGeom prst="rect">
            <a:avLst/>
          </a:prstGeom>
          <a:noFill/>
        </p:spPr>
        <p:txBody>
          <a:bodyPr wrap="square" rtlCol="0">
            <a:spAutoFit/>
          </a:bodyPr>
          <a:lstStyle/>
          <a:p>
            <a:r>
              <a:rPr lang="zh-CN" altLang="en-US" dirty="0" smtClean="0"/>
              <a:t> </a:t>
            </a:r>
            <a:endParaRPr lang="zh-CN" altLang="en-US" dirty="0"/>
          </a:p>
        </p:txBody>
      </p:sp>
      <p:sp>
        <p:nvSpPr>
          <p:cNvPr id="8" name="矩形 7"/>
          <p:cNvSpPr/>
          <p:nvPr/>
        </p:nvSpPr>
        <p:spPr>
          <a:xfrm>
            <a:off x="245463" y="46990"/>
            <a:ext cx="4572000" cy="738664"/>
          </a:xfrm>
          <a:prstGeom prst="rect">
            <a:avLst/>
          </a:prstGeom>
        </p:spPr>
        <p:txBody>
          <a:bodyPr>
            <a:spAutoFit/>
          </a:bodyPr>
          <a:lstStyle/>
          <a:p>
            <a:r>
              <a:rPr lang="en-US" altLang="zh-CN" sz="1400" dirty="0" smtClean="0">
                <a:latin typeface="Arial" pitchFamily="34" charset="0"/>
                <a:cs typeface="Arial" pitchFamily="34" charset="0"/>
              </a:rPr>
              <a:t>3GPP TSG RAN Meeting #78 </a:t>
            </a:r>
          </a:p>
          <a:p>
            <a:r>
              <a:rPr lang="it-IT" altLang="zh-CN" sz="1400" dirty="0" smtClean="0">
                <a:latin typeface="Arial" pitchFamily="34" charset="0"/>
                <a:cs typeface="Arial" pitchFamily="34" charset="0"/>
              </a:rPr>
              <a:t>Lisbon, Portugal, December 18-21, 2017 </a:t>
            </a:r>
          </a:p>
          <a:p>
            <a:r>
              <a:rPr lang="en-US" altLang="zh-CN" sz="1400" dirty="0" smtClean="0">
                <a:latin typeface="Arial" pitchFamily="34" charset="0"/>
                <a:cs typeface="Arial" pitchFamily="34" charset="0"/>
              </a:rPr>
              <a:t>Agenda Item: </a:t>
            </a:r>
            <a:r>
              <a:rPr lang="en-US" altLang="zh-CN" sz="1400" dirty="0" smtClean="0">
                <a:latin typeface="Arial" pitchFamily="34" charset="0"/>
                <a:cs typeface="Arial" pitchFamily="34" charset="0"/>
              </a:rPr>
              <a:t>10.1.1</a:t>
            </a:r>
            <a:endParaRPr lang="zh-CN" altLang="en-US" sz="1400" dirty="0">
              <a:latin typeface="Arial" pitchFamily="34" charset="0"/>
              <a:cs typeface="Arial" pitchFamily="34" charset="0"/>
            </a:endParaRPr>
          </a:p>
        </p:txBody>
      </p:sp>
      <p:sp>
        <p:nvSpPr>
          <p:cNvPr id="9" name="矩形 8"/>
          <p:cNvSpPr/>
          <p:nvPr/>
        </p:nvSpPr>
        <p:spPr>
          <a:xfrm>
            <a:off x="176713" y="2286806"/>
            <a:ext cx="1580882" cy="307777"/>
          </a:xfrm>
          <a:prstGeom prst="rect">
            <a:avLst/>
          </a:prstGeom>
        </p:spPr>
        <p:txBody>
          <a:bodyPr wrap="none">
            <a:spAutoFit/>
          </a:bodyPr>
          <a:lstStyle/>
          <a:p>
            <a:r>
              <a:rPr lang="en-US" altLang="zh-CN" sz="1400" dirty="0" smtClean="0">
                <a:solidFill>
                  <a:srgbClr val="A20000"/>
                </a:solidFill>
                <a:latin typeface="Arial" pitchFamily="34" charset="0"/>
                <a:cs typeface="Arial" pitchFamily="34" charset="0"/>
              </a:rPr>
              <a:t>Huawei, HiSilicon</a:t>
            </a:r>
            <a:endParaRPr lang="zh-CN" altLang="en-US" sz="1400" dirty="0" smtClean="0">
              <a:solidFill>
                <a:srgbClr val="A20000"/>
              </a:solidFill>
              <a:latin typeface="Arial" pitchFamily="34" charset="0"/>
              <a:cs typeface="Arial" pitchFamily="34" charset="0"/>
            </a:endParaRPr>
          </a:p>
        </p:txBody>
      </p:sp>
      <p:sp>
        <p:nvSpPr>
          <p:cNvPr id="10" name="矩形 9"/>
          <p:cNvSpPr/>
          <p:nvPr/>
        </p:nvSpPr>
        <p:spPr>
          <a:xfrm>
            <a:off x="7828871" y="49874"/>
            <a:ext cx="1090363" cy="307777"/>
          </a:xfrm>
          <a:prstGeom prst="rect">
            <a:avLst/>
          </a:prstGeom>
        </p:spPr>
        <p:txBody>
          <a:bodyPr wrap="none">
            <a:spAutoFit/>
          </a:bodyPr>
          <a:lstStyle/>
          <a:p>
            <a:r>
              <a:rPr lang="en-US" altLang="zh-CN" sz="1400" dirty="0" smtClean="0">
                <a:latin typeface="Arial" pitchFamily="34" charset="0"/>
                <a:cs typeface="Arial" pitchFamily="34" charset="0"/>
              </a:rPr>
              <a:t>RP-172449</a:t>
            </a:r>
            <a:endParaRPr lang="zh-CN" altLang="en-US" sz="1400" dirty="0" smtClean="0">
              <a:latin typeface="Arial" pitchFamily="34" charset="0"/>
              <a:cs typeface="Arial" pitchFamily="34" charset="0"/>
            </a:endParaRPr>
          </a:p>
        </p:txBody>
      </p:sp>
    </p:spTree>
    <p:extLst>
      <p:ext uri="{BB962C8B-B14F-4D97-AF65-F5344CB8AC3E}">
        <p14:creationId xmlns:p14="http://schemas.microsoft.com/office/powerpoint/2010/main" val="3003612975"/>
      </p:ext>
    </p:extLst>
  </p:cSld>
  <p:clrMapOvr>
    <a:masterClrMapping/>
  </p:clrMapOvr>
  <mc:AlternateContent xmlns:mc="http://schemas.openxmlformats.org/markup-compatibility/2006" xmlns:p14="http://schemas.microsoft.com/office/powerpoint/2010/main">
    <mc:Choice Requires="p14">
      <p:transition spd="med" p14:dur="700" advClick="0" advTm="8000">
        <p:fade/>
      </p:transition>
    </mc:Choice>
    <mc:Fallback xmlns="">
      <p:transition spd="med" advClick="0" advTm="8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Justification</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784905"/>
            <a:ext cx="8292621" cy="3921377"/>
          </a:xfrm>
          <a:prstGeom prst="rect">
            <a:avLst/>
          </a:prstGeom>
        </p:spPr>
        <p:txBody>
          <a:bodyPr lIns="36000" rIns="36000"/>
          <a:lstStyle/>
          <a:p>
            <a:pPr hangingPunct="0"/>
            <a:r>
              <a:rPr lang="en-GB" altLang="zh-CN" sz="1400" b="1" kern="0" dirty="0" smtClean="0">
                <a:latin typeface="Arial" pitchFamily="34" charset="0"/>
                <a:ea typeface="+mn-ea"/>
                <a:cs typeface="Arial" pitchFamily="34" charset="0"/>
              </a:rPr>
              <a:t>NB-IoT </a:t>
            </a:r>
            <a:r>
              <a:rPr lang="en-GB" altLang="zh-CN" sz="1400" b="1" kern="0" dirty="0" smtClean="0">
                <a:latin typeface="Arial" pitchFamily="34" charset="0"/>
                <a:ea typeface="+mn-ea"/>
                <a:cs typeface="Arial" pitchFamily="34" charset="0"/>
              </a:rPr>
              <a:t>introduced a new air </a:t>
            </a:r>
            <a:r>
              <a:rPr lang="en-GB" altLang="zh-CN" sz="1400" b="1" kern="0" dirty="0" smtClean="0">
                <a:latin typeface="Arial" pitchFamily="34" charset="0"/>
                <a:ea typeface="+mn-ea"/>
                <a:cs typeface="Arial" pitchFamily="34" charset="0"/>
              </a:rPr>
              <a:t>interface optimized for </a:t>
            </a:r>
            <a:r>
              <a:rPr lang="en-GB" altLang="zh-CN" sz="1400" b="1" kern="0" dirty="0" smtClean="0">
                <a:latin typeface="Arial" pitchFamily="34" charset="0"/>
                <a:ea typeface="+mn-ea"/>
                <a:cs typeface="Arial" pitchFamily="34" charset="0"/>
              </a:rPr>
              <a:t>LPWA to enable </a:t>
            </a:r>
            <a:r>
              <a:rPr lang="en-GB" altLang="zh-CN" sz="1400" b="1" kern="0" dirty="0" smtClean="0">
                <a:latin typeface="Arial" pitchFamily="34" charset="0"/>
                <a:ea typeface="+mn-ea"/>
                <a:cs typeface="Arial" pitchFamily="34" charset="0"/>
              </a:rPr>
              <a:t>an ultra-low cost UE for IoT </a:t>
            </a:r>
            <a:r>
              <a:rPr lang="en-GB" altLang="zh-CN" sz="1400" b="1" kern="0" dirty="0" smtClean="0">
                <a:latin typeface="Arial" pitchFamily="34" charset="0"/>
                <a:ea typeface="+mn-ea"/>
                <a:cs typeface="Arial" pitchFamily="34" charset="0"/>
              </a:rPr>
              <a:t>services. After </a:t>
            </a:r>
            <a:r>
              <a:rPr lang="en-GB" altLang="zh-CN" sz="1400" b="1" kern="0" dirty="0" smtClean="0">
                <a:latin typeface="Arial" pitchFamily="34" charset="0"/>
                <a:ea typeface="+mn-ea"/>
                <a:cs typeface="Arial" pitchFamily="34" charset="0"/>
              </a:rPr>
              <a:t>enhancements in Rel-14 and </a:t>
            </a:r>
            <a:r>
              <a:rPr lang="en-GB" altLang="zh-CN" sz="1400" b="1" kern="0" dirty="0" smtClean="0">
                <a:latin typeface="Arial" pitchFamily="34" charset="0"/>
                <a:cs typeface="Arial" pitchFamily="34" charset="0"/>
              </a:rPr>
              <a:t>Rel-15, NB-IoT supports </a:t>
            </a:r>
            <a:r>
              <a:rPr lang="en-GB" altLang="zh-CN" sz="1400" b="1" kern="0" dirty="0" smtClean="0">
                <a:latin typeface="Arial" pitchFamily="34" charset="0"/>
                <a:cs typeface="Arial" pitchFamily="34" charset="0"/>
              </a:rPr>
              <a:t>additional functions and scenarios. Power consumption and latency requirements also continue to drive enhancements.</a:t>
            </a:r>
          </a:p>
          <a:p>
            <a:pPr hangingPunct="0"/>
            <a:endParaRPr lang="en-GB" altLang="zh-CN" sz="1400" b="1" kern="0" dirty="0" smtClean="0">
              <a:latin typeface="Arial" pitchFamily="34" charset="0"/>
              <a:ea typeface="+mn-ea"/>
              <a:cs typeface="Arial" pitchFamily="34" charset="0"/>
            </a:endParaRPr>
          </a:p>
          <a:p>
            <a:pPr hangingPunct="0">
              <a:buFont typeface="Wingdings" pitchFamily="2" charset="2"/>
              <a:buChar char="Ø"/>
            </a:pPr>
            <a:r>
              <a:rPr lang="en-GB" altLang="zh-CN" sz="1200" kern="0" dirty="0" smtClean="0">
                <a:latin typeface="Arial" pitchFamily="34" charset="0"/>
                <a:ea typeface="+mn-ea"/>
                <a:cs typeface="Arial" pitchFamily="34" charset="0"/>
              </a:rPr>
              <a:t> Positioning: E-CID and OTDOA</a:t>
            </a:r>
          </a:p>
          <a:p>
            <a:pPr hangingPunct="0">
              <a:buFont typeface="Wingdings" pitchFamily="2" charset="2"/>
              <a:buChar char="Ø"/>
            </a:pPr>
            <a:r>
              <a:rPr lang="en-GB" altLang="zh-CN" sz="1200" kern="0" dirty="0" smtClean="0">
                <a:latin typeface="Arial" pitchFamily="34" charset="0"/>
                <a:ea typeface="+mn-ea"/>
                <a:cs typeface="Arial" pitchFamily="34" charset="0"/>
              </a:rPr>
              <a:t> Multi-cast: SC-PTM</a:t>
            </a:r>
          </a:p>
          <a:p>
            <a:pPr hangingPunct="0">
              <a:buFont typeface="Wingdings" pitchFamily="2" charset="2"/>
              <a:buChar char="Ø"/>
            </a:pPr>
            <a:r>
              <a:rPr lang="en-GB" altLang="zh-CN" sz="1200" kern="0" dirty="0" smtClean="0">
                <a:latin typeface="Arial" pitchFamily="34" charset="0"/>
                <a:ea typeface="+mn-ea"/>
                <a:cs typeface="Arial" pitchFamily="34" charset="0"/>
              </a:rPr>
              <a:t> Capacity: Paging and RACH on non-anchor carrier</a:t>
            </a:r>
          </a:p>
          <a:p>
            <a:pPr hangingPunct="0">
              <a:buFont typeface="Wingdings" pitchFamily="2" charset="2"/>
              <a:buChar char="Ø"/>
            </a:pPr>
            <a:r>
              <a:rPr lang="en-GB" altLang="zh-CN" sz="1200" kern="0" dirty="0" smtClean="0">
                <a:latin typeface="Arial" pitchFamily="34" charset="0"/>
                <a:ea typeface="+mn-ea"/>
                <a:cs typeface="Arial" pitchFamily="34" charset="0"/>
              </a:rPr>
              <a:t> Peak data rate: extended TBS and 2 HARQ</a:t>
            </a:r>
          </a:p>
          <a:p>
            <a:pPr hangingPunct="0">
              <a:buFont typeface="Wingdings" pitchFamily="2" charset="2"/>
              <a:buChar char="Ø"/>
            </a:pPr>
            <a:r>
              <a:rPr lang="en-GB" altLang="zh-CN" sz="1200" kern="0" dirty="0" smtClean="0">
                <a:latin typeface="Arial" pitchFamily="34" charset="0"/>
                <a:ea typeface="+mn-ea"/>
                <a:cs typeface="Arial" pitchFamily="34" charset="0"/>
              </a:rPr>
              <a:t> Mobility: optimization for cell (re)selection</a:t>
            </a:r>
          </a:p>
          <a:p>
            <a:pPr hangingPunct="0">
              <a:buFont typeface="Wingdings" pitchFamily="2" charset="2"/>
              <a:buChar char="Ø"/>
            </a:pPr>
            <a:r>
              <a:rPr lang="en-GB" altLang="zh-CN" sz="1200" kern="0" dirty="0" smtClean="0">
                <a:latin typeface="Arial" pitchFamily="34" charset="0"/>
                <a:ea typeface="+mn-ea"/>
                <a:cs typeface="Arial" pitchFamily="34" charset="0"/>
              </a:rPr>
              <a:t> Wake-up signal</a:t>
            </a:r>
          </a:p>
          <a:p>
            <a:pPr hangingPunct="0">
              <a:buFont typeface="Wingdings" pitchFamily="2" charset="2"/>
              <a:buChar char="Ø"/>
            </a:pPr>
            <a:r>
              <a:rPr lang="en-GB" altLang="zh-CN" sz="1200" kern="0" dirty="0" smtClean="0">
                <a:latin typeface="Arial" pitchFamily="34" charset="0"/>
                <a:ea typeface="+mn-ea"/>
                <a:cs typeface="Arial" pitchFamily="34" charset="0"/>
              </a:rPr>
              <a:t> Early data transmission during RACH procedure</a:t>
            </a:r>
          </a:p>
          <a:p>
            <a:pPr hangingPunct="0">
              <a:buFont typeface="Wingdings" pitchFamily="2" charset="2"/>
              <a:buChar char="Ø"/>
            </a:pPr>
            <a:r>
              <a:rPr lang="en-GB" altLang="zh-CN" sz="1200" kern="0" dirty="0" smtClean="0">
                <a:latin typeface="Arial" pitchFamily="34" charset="0"/>
                <a:ea typeface="+mn-ea"/>
                <a:cs typeface="Arial" pitchFamily="34" charset="0"/>
              </a:rPr>
              <a:t> TDD</a:t>
            </a:r>
          </a:p>
          <a:p>
            <a:pPr hangingPunct="0">
              <a:buFont typeface="Wingdings" pitchFamily="2" charset="2"/>
              <a:buChar char="Ø"/>
            </a:pPr>
            <a:r>
              <a:rPr lang="en-GB" altLang="zh-CN" sz="1200" kern="0" dirty="0" smtClean="0">
                <a:latin typeface="Arial" pitchFamily="34" charset="0"/>
                <a:ea typeface="+mn-ea"/>
                <a:cs typeface="Arial" pitchFamily="34" charset="0"/>
              </a:rPr>
              <a:t> Small cell</a:t>
            </a:r>
          </a:p>
          <a:p>
            <a:pPr hangingPunct="0">
              <a:buFont typeface="Wingdings" pitchFamily="2" charset="2"/>
              <a:buChar char="Ø"/>
            </a:pPr>
            <a:r>
              <a:rPr lang="en-GB" altLang="zh-CN" sz="1200" kern="0" dirty="0" smtClean="0">
                <a:latin typeface="Arial" pitchFamily="34" charset="0"/>
                <a:ea typeface="+mn-ea"/>
                <a:cs typeface="Arial" pitchFamily="34" charset="0"/>
              </a:rPr>
              <a:t> Stand-alone + in-band/guard-band for multi-carrier</a:t>
            </a:r>
          </a:p>
          <a:p>
            <a:pPr hangingPunct="0">
              <a:buFont typeface="Wingdings" pitchFamily="2" charset="2"/>
              <a:buChar char="Ø"/>
            </a:pPr>
            <a:r>
              <a:rPr lang="en-GB" altLang="zh-CN" sz="1200" kern="0" dirty="0" smtClean="0">
                <a:latin typeface="Arial" pitchFamily="34" charset="0"/>
                <a:ea typeface="+mn-ea"/>
                <a:cs typeface="Arial" pitchFamily="34" charset="0"/>
              </a:rPr>
              <a:t> etc.</a:t>
            </a:r>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Justification</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5" name="内容占位符 2"/>
          <p:cNvSpPr txBox="1">
            <a:spLocks/>
          </p:cNvSpPr>
          <p:nvPr/>
        </p:nvSpPr>
        <p:spPr>
          <a:xfrm>
            <a:off x="415951" y="627022"/>
            <a:ext cx="8292621" cy="3421325"/>
          </a:xfrm>
          <a:prstGeom prst="rect">
            <a:avLst/>
          </a:prstGeom>
        </p:spPr>
        <p:txBody>
          <a:bodyPr lIns="36000" rIns="36000"/>
          <a:lstStyle/>
          <a:p>
            <a:pPr hangingPunct="0"/>
            <a:r>
              <a:rPr lang="en-US" altLang="zh-CN" sz="1400" b="1" kern="0" dirty="0" smtClean="0">
                <a:latin typeface="Arial" pitchFamily="34" charset="0"/>
                <a:ea typeface="+mn-ea"/>
                <a:cs typeface="Arial" pitchFamily="34" charset="0"/>
              </a:rPr>
              <a:t>NB-IoT has been deployed and demonstrated competent for sensor report use cases e.g. metering. Nowadays, it is also used to provide services other than sensor report such as shared bicycle, smart streetlight etc. which may have different traffic model and latency/capacity requirements. There are also some non-3GPP competitions providing more simpler solution than 3GPP for some of the IoT use cases which may result in lower power consumption even they can not provide telecom level service.</a:t>
            </a:r>
          </a:p>
          <a:p>
            <a:pPr hangingPunct="0"/>
            <a:endParaRPr lang="en-US" altLang="zh-CN" sz="1400" b="1" kern="0" dirty="0" smtClean="0">
              <a:latin typeface="Arial" pitchFamily="34" charset="0"/>
              <a:ea typeface="+mn-ea"/>
              <a:cs typeface="Arial" pitchFamily="34" charset="0"/>
            </a:endParaRPr>
          </a:p>
          <a:p>
            <a:pPr hangingPunct="0"/>
            <a:r>
              <a:rPr lang="en-GB" altLang="zh-CN" sz="1400" b="1" kern="0" dirty="0" smtClean="0">
                <a:latin typeface="Arial" pitchFamily="34" charset="0"/>
                <a:cs typeface="Arial" pitchFamily="34" charset="0"/>
              </a:rPr>
              <a:t>In Rel-16, NB-IoT can continue to further improve the power consumption, latency, capacity etc. to fulfil more strict requirements of new use cases. Additionally, considering the nature of long lifecycle for IoT service deployment and 5G NR will finished its first version in Rel-15, it is the right time to consider NB-IoT connecting to 5G-CN in Rel-16.</a:t>
            </a:r>
          </a:p>
          <a:p>
            <a:pPr hangingPunct="0"/>
            <a:endParaRPr lang="en-GB" altLang="zh-CN" sz="1400" b="1" kern="0" dirty="0" smtClean="0">
              <a:latin typeface="Arial" pitchFamily="34" charset="0"/>
              <a:cs typeface="Arial" pitchFamily="34" charset="0"/>
            </a:endParaRPr>
          </a:p>
          <a:p>
            <a:pPr hangingPunct="0"/>
            <a:endParaRPr lang="en-US" altLang="zh-CN" sz="1400" b="1" kern="0" dirty="0" smtClean="0">
              <a:latin typeface="Arial" pitchFamily="34" charset="0"/>
              <a:ea typeface="+mn-ea"/>
              <a:cs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Power consumption and latency even further reduction</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628161"/>
            <a:ext cx="8292621" cy="3826273"/>
          </a:xfrm>
          <a:prstGeom prst="rect">
            <a:avLst/>
          </a:prstGeom>
        </p:spPr>
        <p:txBody>
          <a:bodyPr lIns="36000" rIns="36000"/>
          <a:lstStyle/>
          <a:p>
            <a:pPr hangingPunct="0">
              <a:spcBef>
                <a:spcPts val="600"/>
              </a:spcBef>
              <a:spcAft>
                <a:spcPts val="600"/>
              </a:spcAft>
            </a:pPr>
            <a:r>
              <a:rPr lang="en-GB" altLang="zh-CN" sz="1400" b="1" kern="0" dirty="0" smtClean="0">
                <a:latin typeface="Arial" pitchFamily="34" charset="0"/>
                <a:ea typeface="+mn-ea"/>
                <a:cs typeface="Arial" pitchFamily="34" charset="0"/>
              </a:rPr>
              <a:t>Motivation</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UE </a:t>
            </a:r>
            <a:r>
              <a:rPr lang="en-GB" altLang="zh-CN" sz="1200" kern="0" dirty="0">
                <a:latin typeface="Arial" pitchFamily="34" charset="0"/>
                <a:ea typeface="+mn-ea"/>
                <a:cs typeface="Arial" pitchFamily="34" charset="0"/>
              </a:rPr>
              <a:t>power consumption is mainly due to the duration of UE Rx/</a:t>
            </a:r>
            <a:r>
              <a:rPr lang="en-GB" altLang="zh-CN" sz="1200" kern="0" dirty="0" err="1">
                <a:latin typeface="Arial" pitchFamily="34" charset="0"/>
                <a:ea typeface="+mn-ea"/>
                <a:cs typeface="Arial" pitchFamily="34" charset="0"/>
              </a:rPr>
              <a:t>Tx</a:t>
            </a:r>
            <a:r>
              <a:rPr lang="en-GB" altLang="zh-CN" sz="1200" kern="0" dirty="0">
                <a:latin typeface="Arial" pitchFamily="34" charset="0"/>
                <a:ea typeface="+mn-ea"/>
                <a:cs typeface="Arial" pitchFamily="34" charset="0"/>
              </a:rPr>
              <a:t> on-time. In Rel-15, an NB-IoT UE in RRC_IDLE mode can transmit ‘early data’ in Msg3.</a:t>
            </a:r>
          </a:p>
          <a:p>
            <a:pPr marL="171450" indent="-171450" hangingPunct="0">
              <a:spcBef>
                <a:spcPts val="0"/>
              </a:spcBef>
              <a:spcAft>
                <a:spcPts val="600"/>
              </a:spcAft>
              <a:buFont typeface="Wingdings" pitchFamily="2" charset="2"/>
              <a:buChar char="Ø"/>
            </a:pPr>
            <a:r>
              <a:rPr lang="en-GB" altLang="zh-CN" sz="1200" kern="0" dirty="0" err="1">
                <a:latin typeface="Arial" pitchFamily="34" charset="0"/>
                <a:ea typeface="+mn-ea"/>
                <a:cs typeface="Arial" pitchFamily="34" charset="0"/>
              </a:rPr>
              <a:t>Signaling</a:t>
            </a:r>
            <a:r>
              <a:rPr lang="en-GB" altLang="zh-CN" sz="1200" kern="0" dirty="0">
                <a:latin typeface="Arial" pitchFamily="34" charset="0"/>
                <a:ea typeface="+mn-ea"/>
                <a:cs typeface="Arial" pitchFamily="34" charset="0"/>
              </a:rPr>
              <a:t> overhead in NB-IoT can still be reduced by comparison to some non-3GPP technologies, whilst still providing a telecoms-grade service</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Continue to bear down on power consumption and latency simultaneously to support wide range of IoT applications from all spheres</a:t>
            </a:r>
          </a:p>
          <a:p>
            <a:pPr hangingPunct="0"/>
            <a:endParaRPr lang="en-GB" altLang="zh-CN" sz="1400" b="1" kern="0" dirty="0" smtClean="0">
              <a:latin typeface="Arial" pitchFamily="34" charset="0"/>
              <a:ea typeface="+mn-ea"/>
              <a:cs typeface="Arial" pitchFamily="34" charset="0"/>
            </a:endParaRPr>
          </a:p>
          <a:p>
            <a:pPr hangingPunct="0"/>
            <a:r>
              <a:rPr lang="en-GB" altLang="zh-CN" sz="1400" b="1" kern="0" dirty="0" smtClean="0">
                <a:latin typeface="Arial" pitchFamily="34" charset="0"/>
                <a:ea typeface="+mn-ea"/>
                <a:cs typeface="Arial" pitchFamily="34" charset="0"/>
              </a:rPr>
              <a:t>Main features</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UE </a:t>
            </a:r>
            <a:r>
              <a:rPr lang="en-GB" altLang="zh-CN" sz="1200" kern="0" dirty="0">
                <a:latin typeface="Arial" pitchFamily="34" charset="0"/>
                <a:ea typeface="+mn-ea"/>
                <a:cs typeface="Arial" pitchFamily="34" charset="0"/>
              </a:rPr>
              <a:t>in RRC_IDLE can transmit data before Msg3 without UL grant</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UE </a:t>
            </a:r>
            <a:r>
              <a:rPr lang="en-GB" altLang="zh-CN" sz="1200" kern="0" dirty="0">
                <a:latin typeface="Arial" pitchFamily="34" charset="0"/>
                <a:ea typeface="+mn-ea"/>
                <a:cs typeface="Arial" pitchFamily="34" charset="0"/>
              </a:rPr>
              <a:t>in RRC_CONNECTED can transmit data without UL grant or with </a:t>
            </a:r>
            <a:r>
              <a:rPr lang="en-US" altLang="zh-CN" sz="1200" kern="0" dirty="0">
                <a:latin typeface="Arial" pitchFamily="34" charset="0"/>
                <a:ea typeface="+mn-ea"/>
                <a:cs typeface="Arial" pitchFamily="34" charset="0"/>
              </a:rPr>
              <a:t>simplified control less grant</a:t>
            </a:r>
            <a:endParaRPr lang="en-GB" altLang="zh-CN" sz="1200" kern="0" dirty="0">
              <a:latin typeface="Arial" pitchFamily="34" charset="0"/>
              <a:ea typeface="+mn-ea"/>
              <a:cs typeface="Arial" pitchFamily="34" charset="0"/>
            </a:endParaRPr>
          </a:p>
          <a:p>
            <a:pPr marL="171450" indent="-171450" hangingPunct="0">
              <a:spcBef>
                <a:spcPts val="0"/>
              </a:spcBef>
              <a:spcAft>
                <a:spcPts val="600"/>
              </a:spcAft>
              <a:buFont typeface="Wingdings" pitchFamily="2" charset="2"/>
              <a:buChar char="Ø"/>
            </a:pPr>
            <a:r>
              <a:rPr lang="en-GB" altLang="zh-CN" sz="1200" kern="0" dirty="0">
                <a:latin typeface="Arial" pitchFamily="34" charset="0"/>
                <a:ea typeface="+mn-ea"/>
                <a:cs typeface="Arial" pitchFamily="34" charset="0"/>
              </a:rPr>
              <a:t>Waveform </a:t>
            </a:r>
            <a:r>
              <a:rPr lang="en-GB" altLang="zh-CN" sz="1200" kern="0" dirty="0">
                <a:latin typeface="Arial" pitchFamily="34" charset="0"/>
                <a:ea typeface="+mn-ea"/>
                <a:cs typeface="Arial" pitchFamily="34" charset="0"/>
              </a:rPr>
              <a:t>other than SC-FDMA (e.g. </a:t>
            </a:r>
            <a:r>
              <a:rPr lang="en-GB" altLang="zh-CN" sz="1200" kern="0" dirty="0">
                <a:latin typeface="Arial" pitchFamily="34" charset="0"/>
                <a:ea typeface="+mn-ea"/>
                <a:cs typeface="Arial" pitchFamily="34" charset="0"/>
              </a:rPr>
              <a:t>FDMA) </a:t>
            </a:r>
            <a:r>
              <a:rPr lang="en-GB" altLang="zh-CN" sz="1200" kern="0" dirty="0" smtClean="0">
                <a:latin typeface="Arial" pitchFamily="34" charset="0"/>
                <a:ea typeface="+mn-ea"/>
                <a:cs typeface="Arial" pitchFamily="34" charset="0"/>
              </a:rPr>
              <a:t>requiring less-orthogonality and allowing more-relaxed </a:t>
            </a:r>
            <a:r>
              <a:rPr lang="en-GB" altLang="zh-CN" sz="1200" kern="0" dirty="0">
                <a:latin typeface="Arial" pitchFamily="34" charset="0"/>
                <a:ea typeface="+mn-ea"/>
                <a:cs typeface="Arial" pitchFamily="34" charset="0"/>
              </a:rPr>
              <a:t>TA alignment between different UEs can be studied</a:t>
            </a:r>
          </a:p>
        </p:txBody>
      </p:sp>
    </p:spTree>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More dynamic access and scheduling</a:t>
            </a:r>
          </a:p>
        </p:txBody>
      </p:sp>
      <p:sp>
        <p:nvSpPr>
          <p:cNvPr id="92" name="内容占位符 2"/>
          <p:cNvSpPr txBox="1">
            <a:spLocks/>
          </p:cNvSpPr>
          <p:nvPr/>
        </p:nvSpPr>
        <p:spPr>
          <a:xfrm>
            <a:off x="413773" y="628161"/>
            <a:ext cx="8292621" cy="3826273"/>
          </a:xfrm>
          <a:prstGeom prst="rect">
            <a:avLst/>
          </a:prstGeom>
        </p:spPr>
        <p:txBody>
          <a:bodyPr lIns="36000" rIns="36000"/>
          <a:lstStyle/>
          <a:p>
            <a:pPr hangingPunct="0"/>
            <a:r>
              <a:rPr lang="en-GB" altLang="zh-CN" sz="1400" b="1" kern="0" dirty="0" smtClean="0">
                <a:latin typeface="Arial" pitchFamily="34" charset="0"/>
                <a:ea typeface="+mn-ea"/>
                <a:cs typeface="Arial" pitchFamily="34" charset="0"/>
              </a:rPr>
              <a:t>Motivation</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Introducing UL transmission without grant will lead to colliding transmissions between UEs. Handling of multiplexing on a shares resource needs to be introduced to deal with this.</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New </a:t>
            </a:r>
            <a:r>
              <a:rPr lang="en-GB" altLang="zh-CN" sz="1200" kern="0" dirty="0">
                <a:latin typeface="Arial" pitchFamily="34" charset="0"/>
                <a:ea typeface="+mn-ea"/>
                <a:cs typeface="Arial" pitchFamily="34" charset="0"/>
              </a:rPr>
              <a:t>use </a:t>
            </a:r>
            <a:r>
              <a:rPr lang="en-GB" altLang="zh-CN" sz="1200" kern="0" dirty="0" smtClean="0">
                <a:latin typeface="Arial" pitchFamily="34" charset="0"/>
                <a:ea typeface="+mn-ea"/>
                <a:cs typeface="Arial" pitchFamily="34" charset="0"/>
              </a:rPr>
              <a:t>cases </a:t>
            </a:r>
            <a:r>
              <a:rPr lang="en-GB" altLang="zh-CN" sz="1200" kern="0" dirty="0">
                <a:latin typeface="Arial" pitchFamily="34" charset="0"/>
                <a:ea typeface="+mn-ea"/>
                <a:cs typeface="Arial" pitchFamily="34" charset="0"/>
              </a:rPr>
              <a:t>e.g. shared bicycle or smart streetlight may have new traffic </a:t>
            </a:r>
            <a:r>
              <a:rPr lang="en-GB" altLang="zh-CN" sz="1200" kern="0" dirty="0" smtClean="0">
                <a:latin typeface="Arial" pitchFamily="34" charset="0"/>
                <a:ea typeface="+mn-ea"/>
                <a:cs typeface="Arial" pitchFamily="34" charset="0"/>
              </a:rPr>
              <a:t>characteristics </a:t>
            </a:r>
            <a:r>
              <a:rPr lang="en-GB" altLang="zh-CN" sz="1200" kern="0" dirty="0">
                <a:latin typeface="Arial" pitchFamily="34" charset="0"/>
                <a:ea typeface="+mn-ea"/>
                <a:cs typeface="Arial" pitchFamily="34" charset="0"/>
              </a:rPr>
              <a:t>of denser report than daily report sensors which requires more system </a:t>
            </a:r>
            <a:r>
              <a:rPr lang="en-GB" altLang="zh-CN" sz="1200" kern="0" dirty="0" smtClean="0">
                <a:latin typeface="Arial" pitchFamily="34" charset="0"/>
                <a:ea typeface="+mn-ea"/>
                <a:cs typeface="Arial" pitchFamily="34" charset="0"/>
              </a:rPr>
              <a:t>resource.</a:t>
            </a:r>
          </a:p>
          <a:p>
            <a:pPr marL="628650" lvl="1" indent="-171450" hangingPunct="0">
              <a:spcBef>
                <a:spcPts val="0"/>
              </a:spcBef>
              <a:spcAft>
                <a:spcPts val="600"/>
              </a:spcAft>
              <a:buFont typeface="Wingdings" panose="05000000000000000000" pitchFamily="2" charset="2"/>
              <a:buChar char="§"/>
            </a:pPr>
            <a:r>
              <a:rPr lang="en-GB" altLang="zh-CN" sz="1200" kern="0" dirty="0" smtClean="0">
                <a:latin typeface="Arial" pitchFamily="34" charset="0"/>
                <a:ea typeface="+mn-ea"/>
                <a:cs typeface="Arial" pitchFamily="34" charset="0"/>
              </a:rPr>
              <a:t>Relying on </a:t>
            </a:r>
            <a:r>
              <a:rPr lang="en-GB" altLang="zh-CN" sz="1200" kern="0" dirty="0">
                <a:latin typeface="Arial" pitchFamily="34" charset="0"/>
                <a:ea typeface="+mn-ea"/>
                <a:cs typeface="Arial" pitchFamily="34" charset="0"/>
              </a:rPr>
              <a:t>static or semi-static configuration of more resource to handle the unexpected application traffic </a:t>
            </a:r>
            <a:r>
              <a:rPr lang="en-GB" altLang="zh-CN" sz="1200" kern="0" dirty="0" smtClean="0">
                <a:latin typeface="Arial" pitchFamily="34" charset="0"/>
                <a:ea typeface="+mn-ea"/>
                <a:cs typeface="Arial" pitchFamily="34" charset="0"/>
              </a:rPr>
              <a:t>is </a:t>
            </a:r>
            <a:r>
              <a:rPr lang="en-GB" altLang="zh-CN" sz="1200" kern="0" dirty="0">
                <a:latin typeface="Arial" pitchFamily="34" charset="0"/>
                <a:ea typeface="+mn-ea"/>
                <a:cs typeface="Arial" pitchFamily="34" charset="0"/>
              </a:rPr>
              <a:t>not </a:t>
            </a:r>
            <a:r>
              <a:rPr lang="en-GB" altLang="zh-CN" sz="1200" kern="0" dirty="0" smtClean="0">
                <a:latin typeface="Arial" pitchFamily="34" charset="0"/>
                <a:ea typeface="+mn-ea"/>
                <a:cs typeface="Arial" pitchFamily="34" charset="0"/>
              </a:rPr>
              <a:t>efficient. Dynamic </a:t>
            </a:r>
            <a:r>
              <a:rPr lang="en-GB" altLang="zh-CN" sz="1200" kern="0" dirty="0">
                <a:latin typeface="Arial" pitchFamily="34" charset="0"/>
                <a:ea typeface="+mn-ea"/>
                <a:cs typeface="Arial" pitchFamily="34" charset="0"/>
              </a:rPr>
              <a:t>schemes for multi-user </a:t>
            </a:r>
            <a:r>
              <a:rPr lang="en-GB" altLang="zh-CN" sz="1200" kern="0" dirty="0" smtClean="0">
                <a:latin typeface="Arial" pitchFamily="34" charset="0"/>
                <a:ea typeface="+mn-ea"/>
                <a:cs typeface="Arial" pitchFamily="34" charset="0"/>
              </a:rPr>
              <a:t>resource sharing would </a:t>
            </a:r>
            <a:r>
              <a:rPr lang="en-GB" altLang="zh-CN" sz="1200" kern="0" dirty="0">
                <a:latin typeface="Arial" pitchFamily="34" charset="0"/>
                <a:ea typeface="+mn-ea"/>
                <a:cs typeface="Arial" pitchFamily="34" charset="0"/>
              </a:rPr>
              <a:t>improve the efficiency of the system.</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NB-IoT does not have DL CSI. Introducing aperiodic </a:t>
            </a:r>
            <a:r>
              <a:rPr lang="en-GB" altLang="zh-CN" sz="1200" kern="0" dirty="0">
                <a:latin typeface="Arial" pitchFamily="34" charset="0"/>
                <a:ea typeface="+mn-ea"/>
                <a:cs typeface="Arial" pitchFamily="34" charset="0"/>
              </a:rPr>
              <a:t>downlink CSI </a:t>
            </a:r>
            <a:r>
              <a:rPr lang="en-GB" altLang="zh-CN" sz="1200" kern="0" dirty="0" smtClean="0">
                <a:latin typeface="Arial" pitchFamily="34" charset="0"/>
                <a:ea typeface="+mn-ea"/>
                <a:cs typeface="Arial" pitchFamily="34" charset="0"/>
              </a:rPr>
              <a:t>report (with minimum power consumption) </a:t>
            </a:r>
            <a:r>
              <a:rPr lang="en-GB" altLang="zh-CN" sz="1200" kern="0" dirty="0">
                <a:latin typeface="Arial" pitchFamily="34" charset="0"/>
                <a:ea typeface="+mn-ea"/>
                <a:cs typeface="Arial" pitchFamily="34" charset="0"/>
              </a:rPr>
              <a:t>to the network </a:t>
            </a:r>
            <a:r>
              <a:rPr lang="en-GB" altLang="zh-CN" sz="1200" kern="0" dirty="0" smtClean="0">
                <a:latin typeface="Arial" pitchFamily="34" charset="0"/>
                <a:ea typeface="+mn-ea"/>
                <a:cs typeface="Arial" pitchFamily="34" charset="0"/>
              </a:rPr>
              <a:t>improves resource utilization efficiency as UE numbers grow</a:t>
            </a:r>
            <a:endParaRPr lang="en-GB" altLang="zh-CN" sz="1200" kern="0" dirty="0">
              <a:latin typeface="Arial" pitchFamily="34" charset="0"/>
              <a:ea typeface="+mn-ea"/>
              <a:cs typeface="Arial" pitchFamily="34" charset="0"/>
            </a:endParaRPr>
          </a:p>
          <a:p>
            <a:pPr hangingPunct="0"/>
            <a:endParaRPr lang="en-GB" altLang="zh-CN" sz="1400" b="1" kern="0" dirty="0" smtClean="0">
              <a:latin typeface="Arial" pitchFamily="34" charset="0"/>
              <a:ea typeface="+mn-ea"/>
              <a:cs typeface="Arial" pitchFamily="34" charset="0"/>
            </a:endParaRPr>
          </a:p>
          <a:p>
            <a:pPr hangingPunct="0"/>
            <a:r>
              <a:rPr lang="en-GB" altLang="zh-CN" sz="1400" b="1" kern="0" dirty="0" smtClean="0">
                <a:latin typeface="Arial" pitchFamily="34" charset="0"/>
                <a:ea typeface="+mn-ea"/>
                <a:cs typeface="Arial" pitchFamily="34" charset="0"/>
              </a:rPr>
              <a:t>Main features</a:t>
            </a:r>
          </a:p>
          <a:p>
            <a:pPr marL="171450" indent="-171450" hangingPunct="0">
              <a:spcBef>
                <a:spcPts val="0"/>
              </a:spcBef>
              <a:spcAft>
                <a:spcPts val="600"/>
              </a:spcAft>
              <a:buFont typeface="Wingdings" pitchFamily="2" charset="2"/>
              <a:buChar char="Ø"/>
            </a:pPr>
            <a:r>
              <a:rPr lang="en-GB" altLang="zh-CN" sz="1200" kern="0" dirty="0">
                <a:latin typeface="Arial" pitchFamily="34" charset="0"/>
                <a:ea typeface="+mn-ea"/>
                <a:cs typeface="Arial" pitchFamily="34" charset="0"/>
              </a:rPr>
              <a:t> Schemes for UL multi-user </a:t>
            </a:r>
            <a:r>
              <a:rPr lang="en-US" altLang="zh-CN" sz="1200" kern="0" dirty="0" smtClean="0">
                <a:latin typeface="Arial" pitchFamily="34" charset="0"/>
                <a:ea typeface="+mn-ea"/>
                <a:cs typeface="Arial" pitchFamily="34" charset="0"/>
              </a:rPr>
              <a:t>multiple access </a:t>
            </a:r>
            <a:r>
              <a:rPr lang="en-GB" altLang="zh-CN" sz="1200" kern="0" dirty="0" smtClean="0">
                <a:latin typeface="Arial" pitchFamily="34" charset="0"/>
                <a:ea typeface="+mn-ea"/>
                <a:cs typeface="Arial" pitchFamily="34" charset="0"/>
              </a:rPr>
              <a:t>on </a:t>
            </a:r>
            <a:r>
              <a:rPr lang="en-GB" altLang="zh-CN" sz="1200" kern="0" dirty="0">
                <a:latin typeface="Arial" pitchFamily="34" charset="0"/>
                <a:ea typeface="+mn-ea"/>
                <a:cs typeface="Arial" pitchFamily="34" charset="0"/>
              </a:rPr>
              <a:t>shared resource, e.g. frequency or time domain CDM, MU-MIMO </a:t>
            </a:r>
            <a:r>
              <a:rPr lang="en-GB" altLang="zh-CN" sz="1200" kern="0" dirty="0" smtClean="0">
                <a:latin typeface="Arial" pitchFamily="34" charset="0"/>
                <a:ea typeface="+mn-ea"/>
                <a:cs typeface="Arial" pitchFamily="34" charset="0"/>
              </a:rPr>
              <a:t>without increase the number of antennas at the UE)</a:t>
            </a:r>
            <a:endParaRPr lang="en-GB" altLang="zh-CN" sz="1200" kern="0" dirty="0">
              <a:latin typeface="Arial" pitchFamily="34" charset="0"/>
              <a:ea typeface="+mn-ea"/>
              <a:cs typeface="Arial" pitchFamily="34" charset="0"/>
            </a:endParaRPr>
          </a:p>
          <a:p>
            <a:pPr marL="171450" indent="-171450" hangingPunct="0">
              <a:spcBef>
                <a:spcPts val="0"/>
              </a:spcBef>
              <a:spcAft>
                <a:spcPts val="600"/>
              </a:spcAft>
              <a:buFont typeface="Wingdings" pitchFamily="2" charset="2"/>
              <a:buChar char="Ø"/>
            </a:pPr>
            <a:r>
              <a:rPr lang="en-GB" altLang="zh-CN" sz="1200" kern="0" dirty="0">
                <a:latin typeface="Arial" pitchFamily="34" charset="0"/>
                <a:ea typeface="+mn-ea"/>
                <a:cs typeface="Arial" pitchFamily="34" charset="0"/>
              </a:rPr>
              <a:t> Enhanced eNB receiver to detect </a:t>
            </a:r>
            <a:r>
              <a:rPr lang="en-GB" altLang="zh-CN" sz="1200" kern="0" dirty="0" smtClean="0">
                <a:latin typeface="Arial" pitchFamily="34" charset="0"/>
                <a:ea typeface="+mn-ea"/>
                <a:cs typeface="Arial" pitchFamily="34" charset="0"/>
              </a:rPr>
              <a:t>multiple users in a resource</a:t>
            </a:r>
            <a:endParaRPr lang="en-GB" altLang="zh-CN" sz="1200" kern="0" dirty="0">
              <a:latin typeface="Arial" pitchFamily="34" charset="0"/>
              <a:ea typeface="+mn-ea"/>
              <a:cs typeface="Arial" pitchFamily="34" charset="0"/>
            </a:endParaRPr>
          </a:p>
          <a:p>
            <a:pPr marL="171450" indent="-171450" hangingPunct="0">
              <a:spcBef>
                <a:spcPts val="0"/>
              </a:spcBef>
              <a:spcAft>
                <a:spcPts val="600"/>
              </a:spcAft>
              <a:buFont typeface="Wingdings" pitchFamily="2" charset="2"/>
              <a:buChar char="Ø"/>
            </a:pPr>
            <a:r>
              <a:rPr lang="en-GB" altLang="zh-CN" sz="1200" kern="0" dirty="0">
                <a:latin typeface="Arial" pitchFamily="34" charset="0"/>
                <a:ea typeface="+mn-ea"/>
                <a:cs typeface="Arial" pitchFamily="34" charset="0"/>
              </a:rPr>
              <a:t> A</a:t>
            </a:r>
            <a:r>
              <a:rPr lang="en-GB" altLang="zh-CN" sz="1200" kern="0" dirty="0" smtClean="0">
                <a:latin typeface="Arial" pitchFamily="34" charset="0"/>
                <a:ea typeface="+mn-ea"/>
                <a:cs typeface="Arial" pitchFamily="34" charset="0"/>
              </a:rPr>
              <a:t>periodic </a:t>
            </a:r>
            <a:r>
              <a:rPr lang="en-GB" altLang="zh-CN" sz="1200" kern="0" dirty="0">
                <a:latin typeface="Arial" pitchFamily="34" charset="0"/>
                <a:ea typeface="+mn-ea"/>
                <a:cs typeface="Arial" pitchFamily="34" charset="0"/>
              </a:rPr>
              <a:t>downlink CSI report with </a:t>
            </a:r>
            <a:r>
              <a:rPr lang="en-GB" altLang="zh-CN" sz="1200" kern="0" dirty="0" smtClean="0">
                <a:latin typeface="Arial" pitchFamily="34" charset="0"/>
                <a:ea typeface="+mn-ea"/>
                <a:cs typeface="Arial" pitchFamily="34" charset="0"/>
              </a:rPr>
              <a:t>minimum </a:t>
            </a:r>
            <a:r>
              <a:rPr lang="en-GB" altLang="zh-CN" sz="1200" kern="0" dirty="0">
                <a:latin typeface="Arial" pitchFamily="34" charset="0"/>
                <a:ea typeface="+mn-ea"/>
                <a:cs typeface="Arial" pitchFamily="34" charset="0"/>
              </a:rPr>
              <a:t>additional power </a:t>
            </a:r>
            <a:r>
              <a:rPr lang="en-GB" altLang="zh-CN" sz="1200" kern="0" dirty="0" smtClean="0">
                <a:latin typeface="Arial" pitchFamily="34" charset="0"/>
                <a:ea typeface="+mn-ea"/>
                <a:cs typeface="Arial" pitchFamily="34" charset="0"/>
              </a:rPr>
              <a:t>consumption.</a:t>
            </a:r>
            <a:endParaRPr lang="en-GB" altLang="zh-CN" sz="1200" kern="0" dirty="0">
              <a:latin typeface="Arial" pitchFamily="34" charset="0"/>
              <a:ea typeface="+mn-ea"/>
              <a:cs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More efficient paging for dense IoT deployment</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628161"/>
            <a:ext cx="8292621" cy="3826273"/>
          </a:xfrm>
          <a:prstGeom prst="rect">
            <a:avLst/>
          </a:prstGeom>
        </p:spPr>
        <p:txBody>
          <a:bodyPr lIns="36000" rIns="36000"/>
          <a:lstStyle/>
          <a:p>
            <a:pPr hangingPunct="0"/>
            <a:r>
              <a:rPr lang="en-GB" altLang="zh-CN" sz="1400" b="1" kern="0" dirty="0" smtClean="0">
                <a:solidFill>
                  <a:prstClr val="black"/>
                </a:solidFill>
                <a:latin typeface="Arial" pitchFamily="34" charset="0"/>
                <a:ea typeface="华文细黑"/>
                <a:cs typeface="Arial" pitchFamily="34" charset="0"/>
              </a:rPr>
              <a:t>Motivation</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IoT devices are often deployed as groups with a common application, e.g. smart streetlights. These may be controlled, e.g. on/off by the IoT application layer with a tight response-time window after being paged. The application layer message can be very small in such cases, but sent to many UEs.</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Using </a:t>
            </a:r>
            <a:r>
              <a:rPr lang="en-GB" altLang="zh-CN" sz="1200" kern="0" dirty="0">
                <a:latin typeface="Arial" pitchFamily="34" charset="0"/>
                <a:ea typeface="+mn-ea"/>
                <a:cs typeface="Arial" pitchFamily="34" charset="0"/>
              </a:rPr>
              <a:t>the MBMS service is not efficient to serve such </a:t>
            </a:r>
            <a:r>
              <a:rPr lang="en-GB" altLang="zh-CN" sz="1200" kern="0" dirty="0" smtClean="0">
                <a:latin typeface="Arial" pitchFamily="34" charset="0"/>
                <a:ea typeface="+mn-ea"/>
                <a:cs typeface="Arial" pitchFamily="34" charset="0"/>
              </a:rPr>
              <a:t>small size </a:t>
            </a:r>
            <a:r>
              <a:rPr lang="en-GB" altLang="zh-CN" sz="1200" kern="0" dirty="0">
                <a:latin typeface="Arial" pitchFamily="34" charset="0"/>
                <a:ea typeface="+mn-ea"/>
                <a:cs typeface="Arial" pitchFamily="34" charset="0"/>
              </a:rPr>
              <a:t>DL command </a:t>
            </a:r>
            <a:r>
              <a:rPr lang="en-GB" altLang="zh-CN" sz="1200" kern="0" dirty="0" smtClean="0">
                <a:latin typeface="Arial" pitchFamily="34" charset="0"/>
                <a:ea typeface="+mn-ea"/>
                <a:cs typeface="Arial" pitchFamily="34" charset="0"/>
              </a:rPr>
              <a:t>message transmissions, and requires many network nodes to be deployed.</a:t>
            </a:r>
            <a:endParaRPr lang="en-GB" altLang="zh-CN" sz="1200" kern="0" dirty="0">
              <a:latin typeface="Arial" pitchFamily="34" charset="0"/>
              <a:ea typeface="+mn-ea"/>
              <a:cs typeface="Arial" pitchFamily="34" charset="0"/>
            </a:endParaRPr>
          </a:p>
          <a:p>
            <a:pPr hangingPunct="0"/>
            <a:endParaRPr lang="en-GB" altLang="zh-CN" sz="1400" b="1" kern="0" dirty="0" smtClean="0">
              <a:solidFill>
                <a:prstClr val="black"/>
              </a:solidFill>
              <a:latin typeface="Arial" pitchFamily="34" charset="0"/>
              <a:ea typeface="华文细黑"/>
              <a:cs typeface="Arial" pitchFamily="34" charset="0"/>
            </a:endParaRPr>
          </a:p>
          <a:p>
            <a:pPr hangingPunct="0"/>
            <a:r>
              <a:rPr lang="en-GB" altLang="zh-CN" sz="1400" b="1" kern="0" dirty="0" smtClean="0">
                <a:solidFill>
                  <a:prstClr val="black"/>
                </a:solidFill>
                <a:latin typeface="Arial" pitchFamily="34" charset="0"/>
                <a:ea typeface="华文细黑"/>
                <a:cs typeface="Arial" pitchFamily="34" charset="0"/>
              </a:rPr>
              <a:t>Main features</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 Support mapping between user groups and group RNTIs.</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 Efficient transmission of paging commands, and other </a:t>
            </a:r>
            <a:r>
              <a:rPr lang="en-GB" altLang="zh-CN" sz="1200" kern="0" smtClean="0">
                <a:latin typeface="Arial" pitchFamily="34" charset="0"/>
                <a:ea typeface="+mn-ea"/>
                <a:cs typeface="Arial" pitchFamily="34" charset="0"/>
              </a:rPr>
              <a:t>DL transmissions, </a:t>
            </a:r>
            <a:r>
              <a:rPr lang="en-GB" altLang="zh-CN" sz="1200" kern="0" dirty="0" smtClean="0">
                <a:latin typeface="Arial" pitchFamily="34" charset="0"/>
                <a:ea typeface="+mn-ea"/>
                <a:cs typeface="Arial" pitchFamily="34" charset="0"/>
              </a:rPr>
              <a:t>to groups of UEs</a:t>
            </a:r>
            <a:endParaRPr lang="en-US" altLang="zh-CN" sz="1200" kern="0" dirty="0">
              <a:latin typeface="Arial" pitchFamily="34" charset="0"/>
              <a:ea typeface="+mn-ea"/>
              <a:cs typeface="Arial" pitchFamily="34" charset="0"/>
            </a:endParaRPr>
          </a:p>
        </p:txBody>
      </p:sp>
    </p:spTree>
    <p:extLst>
      <p:ext uri="{BB962C8B-B14F-4D97-AF65-F5344CB8AC3E}">
        <p14:creationId xmlns:p14="http://schemas.microsoft.com/office/powerpoint/2010/main" val="2892056737"/>
      </p:ext>
    </p:extLst>
  </p:cSld>
  <p:clrMapOvr>
    <a:masterClrMapping/>
  </p:clrMapOvr>
  <p:transition advClick="0" advTm="8000">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NB-IoT connectivity to 5G-CN</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361813" y="519695"/>
            <a:ext cx="8420374" cy="4414118"/>
          </a:xfrm>
          <a:prstGeom prst="rect">
            <a:avLst/>
          </a:prstGeom>
        </p:spPr>
        <p:txBody>
          <a:bodyPr lIns="36000" rIns="36000"/>
          <a:lstStyle/>
          <a:p>
            <a:pPr hangingPunct="0"/>
            <a:r>
              <a:rPr lang="en-GB" altLang="zh-CN" sz="1400" b="1" kern="0" dirty="0" smtClean="0">
                <a:latin typeface="Arial" pitchFamily="34" charset="0"/>
                <a:ea typeface="+mn-ea"/>
                <a:cs typeface="Arial" pitchFamily="34" charset="0"/>
              </a:rPr>
              <a:t>Motivation</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Standalone NR </a:t>
            </a:r>
            <a:r>
              <a:rPr lang="en-GB" altLang="zh-CN" sz="1200" kern="0" dirty="0">
                <a:latin typeface="Arial" pitchFamily="34" charset="0"/>
                <a:ea typeface="+mn-ea"/>
                <a:cs typeface="Arial" pitchFamily="34" charset="0"/>
              </a:rPr>
              <a:t>will be </a:t>
            </a:r>
            <a:r>
              <a:rPr lang="en-GB" altLang="zh-CN" sz="1200" kern="0" dirty="0" smtClean="0">
                <a:latin typeface="Arial" pitchFamily="34" charset="0"/>
                <a:ea typeface="+mn-ea"/>
                <a:cs typeface="Arial" pitchFamily="34" charset="0"/>
              </a:rPr>
              <a:t>standardized </a:t>
            </a:r>
            <a:r>
              <a:rPr lang="en-GB" altLang="zh-CN" sz="1200" kern="0" dirty="0">
                <a:latin typeface="Arial" pitchFamily="34" charset="0"/>
                <a:ea typeface="+mn-ea"/>
                <a:cs typeface="Arial" pitchFamily="34" charset="0"/>
              </a:rPr>
              <a:t>in Rel-15, with the 5G-CN deployment. </a:t>
            </a:r>
            <a:r>
              <a:rPr lang="en-GB" altLang="zh-CN" sz="1200" kern="0" dirty="0">
                <a:latin typeface="Arial" pitchFamily="34" charset="0"/>
                <a:ea typeface="+mn-ea"/>
                <a:cs typeface="Arial" pitchFamily="34" charset="0"/>
              </a:rPr>
              <a:t>It will be beneficial to support NB-IoT connecting to 5G-CN considering the long lifecycle of IoT service.</a:t>
            </a:r>
            <a:endParaRPr lang="en-GB" altLang="zh-CN" sz="1200" kern="0" dirty="0">
              <a:latin typeface="Arial" pitchFamily="34" charset="0"/>
              <a:ea typeface="+mn-ea"/>
              <a:cs typeface="Arial" pitchFamily="34" charset="0"/>
            </a:endParaRPr>
          </a:p>
          <a:p>
            <a:pPr hangingPunct="0"/>
            <a:endParaRPr lang="en-GB" altLang="zh-CN" sz="1400" b="1" kern="0" dirty="0" smtClean="0">
              <a:latin typeface="Arial" pitchFamily="34" charset="0"/>
              <a:ea typeface="+mn-ea"/>
              <a:cs typeface="Arial" pitchFamily="34" charset="0"/>
            </a:endParaRPr>
          </a:p>
          <a:p>
            <a:pPr hangingPunct="0"/>
            <a:r>
              <a:rPr lang="en-GB" altLang="zh-CN" sz="1400" b="1" kern="0" dirty="0" smtClean="0">
                <a:latin typeface="Arial" pitchFamily="34" charset="0"/>
                <a:ea typeface="+mn-ea"/>
                <a:cs typeface="Arial" pitchFamily="34" charset="0"/>
              </a:rPr>
              <a:t>Main features</a:t>
            </a:r>
          </a:p>
          <a:p>
            <a:pPr marL="171450" indent="-171450" hangingPunct="0">
              <a:spcBef>
                <a:spcPts val="0"/>
              </a:spcBef>
              <a:spcAft>
                <a:spcPts val="600"/>
              </a:spcAft>
              <a:buFont typeface="Wingdings" pitchFamily="2" charset="2"/>
              <a:buChar char="Ø"/>
            </a:pPr>
            <a:r>
              <a:rPr lang="en-US" altLang="zh-CN" sz="1200" kern="0" dirty="0">
                <a:latin typeface="Arial" pitchFamily="34" charset="0"/>
                <a:ea typeface="+mn-ea"/>
                <a:cs typeface="Arial" pitchFamily="34" charset="0"/>
              </a:rPr>
              <a:t>Similar </a:t>
            </a:r>
            <a:r>
              <a:rPr lang="en-US" altLang="zh-CN" sz="1200" kern="0" dirty="0" smtClean="0">
                <a:latin typeface="Arial" pitchFamily="34" charset="0"/>
                <a:ea typeface="+mn-ea"/>
                <a:cs typeface="Arial" pitchFamily="34" charset="0"/>
              </a:rPr>
              <a:t>work as undertaken in WI </a:t>
            </a:r>
            <a:r>
              <a:rPr lang="en-US" altLang="zh-CN" sz="1200" kern="0" dirty="0">
                <a:latin typeface="Arial" pitchFamily="34" charset="0"/>
                <a:ea typeface="+mn-ea"/>
                <a:cs typeface="Arial" pitchFamily="34" charset="0"/>
              </a:rPr>
              <a:t>“LTE Connectivity to 5G Core Network (5G-CN)” with </a:t>
            </a:r>
            <a:r>
              <a:rPr lang="en-US" altLang="zh-CN" sz="1200" kern="0" dirty="0" smtClean="0">
                <a:latin typeface="Arial" pitchFamily="34" charset="0"/>
                <a:ea typeface="+mn-ea"/>
                <a:cs typeface="Arial" pitchFamily="34" charset="0"/>
              </a:rPr>
              <a:t>focus </a:t>
            </a:r>
            <a:r>
              <a:rPr lang="en-US" altLang="zh-CN" sz="1200" kern="0" dirty="0">
                <a:latin typeface="Arial" pitchFamily="34" charset="0"/>
                <a:ea typeface="+mn-ea"/>
                <a:cs typeface="Arial" pitchFamily="34" charset="0"/>
              </a:rPr>
              <a:t>on NB-IoT.</a:t>
            </a:r>
            <a:endParaRPr lang="en-GB" altLang="zh-CN" sz="1200" kern="0" dirty="0">
              <a:latin typeface="Arial" pitchFamily="34" charset="0"/>
              <a:ea typeface="+mn-ea"/>
              <a:cs typeface="Arial" pitchFamily="34" charset="0"/>
            </a:endParaRPr>
          </a:p>
        </p:txBody>
      </p:sp>
    </p:spTree>
    <p:extLst>
      <p:ext uri="{BB962C8B-B14F-4D97-AF65-F5344CB8AC3E}">
        <p14:creationId xmlns:p14="http://schemas.microsoft.com/office/powerpoint/2010/main" val="2558662551"/>
      </p:ext>
    </p:extLst>
  </p:cSld>
  <p:clrMapOvr>
    <a:masterClrMapping/>
  </p:clrMapOvr>
  <p:transition advClick="0" advTm="8000">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7775" y="3253740"/>
            <a:ext cx="7909643" cy="1600438"/>
          </a:xfrm>
          <a:prstGeom prst="rect">
            <a:avLst/>
          </a:prstGeom>
          <a:noFill/>
        </p:spPr>
        <p:txBody>
          <a:bodyPr wrap="square" lIns="0" tIns="0" rIns="0" bIns="0" rtlCol="0">
            <a:spAutoFit/>
          </a:bodyPr>
          <a:lstStyle/>
          <a:p>
            <a:pPr algn="just">
              <a:spcAft>
                <a:spcPts val="600"/>
              </a:spcAft>
            </a:pPr>
            <a:r>
              <a:rPr lang="en-US" altLang="zh-CN" sz="1400" kern="1200" dirty="0" smtClean="0">
                <a:solidFill>
                  <a:schemeClr val="tx1">
                    <a:lumMod val="75000"/>
                    <a:lumOff val="25000"/>
                  </a:schemeClr>
                </a:solidFill>
                <a:effectLst/>
                <a:latin typeface="微软雅黑" pitchFamily="34" charset="-122"/>
                <a:ea typeface="微软雅黑" pitchFamily="34" charset="-122"/>
              </a:rPr>
              <a:t>Copyright©2015 Huawei Technologies Co., Ltd. All Rights Reserved.</a:t>
            </a:r>
            <a:endParaRPr lang="zh-CN" altLang="zh-CN" sz="1400" kern="1200" dirty="0" smtClean="0">
              <a:solidFill>
                <a:schemeClr val="tx1">
                  <a:lumMod val="75000"/>
                  <a:lumOff val="25000"/>
                </a:schemeClr>
              </a:solidFill>
              <a:effectLst/>
              <a:latin typeface="微软雅黑" pitchFamily="34" charset="-122"/>
              <a:ea typeface="微软雅黑" pitchFamily="34" charset="-122"/>
            </a:endParaRPr>
          </a:p>
          <a:p>
            <a:pPr algn="just">
              <a:lnSpc>
                <a:spcPts val="1700"/>
              </a:lnSpc>
            </a:pPr>
            <a:r>
              <a:rPr lang="en-US" altLang="zh-CN" sz="1200" kern="1200" dirty="0" smtClean="0">
                <a:solidFill>
                  <a:schemeClr val="tx1">
                    <a:lumMod val="75000"/>
                    <a:lumOff val="25000"/>
                  </a:schemeClr>
                </a:solidFill>
                <a:effectLst/>
                <a:latin typeface="微软雅黑" pitchFamily="34" charset="-122"/>
                <a:ea typeface="微软雅黑" pitchFamily="34"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00" kern="1200" dirty="0">
              <a:solidFill>
                <a:schemeClr val="tx1">
                  <a:lumMod val="75000"/>
                  <a:lumOff val="25000"/>
                </a:schemeClr>
              </a:solidFill>
              <a:effectLst/>
              <a:latin typeface="微软雅黑" pitchFamily="34" charset="-122"/>
              <a:ea typeface="微软雅黑" pitchFamily="34" charset="-122"/>
            </a:endParaRPr>
          </a:p>
        </p:txBody>
      </p:sp>
      <p:pic>
        <p:nvPicPr>
          <p:cNvPr id="25" name="Picture 89" descr="Huawei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6661" y="253240"/>
            <a:ext cx="782340" cy="784034"/>
          </a:xfrm>
          <a:prstGeom prst="rect">
            <a:avLst/>
          </a:prstGeom>
          <a:noFill/>
          <a:ln w="9525">
            <a:noFill/>
            <a:miter lim="800000"/>
            <a:headEnd/>
            <a:tailEnd/>
          </a:ln>
        </p:spPr>
      </p:pic>
      <p:sp>
        <p:nvSpPr>
          <p:cNvPr id="30" name="标题 1"/>
          <p:cNvSpPr txBox="1">
            <a:spLocks/>
          </p:cNvSpPr>
          <p:nvPr/>
        </p:nvSpPr>
        <p:spPr bwMode="auto">
          <a:xfrm>
            <a:off x="1535315" y="1799035"/>
            <a:ext cx="5762625" cy="857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6000" b="1" i="0" u="none" strike="noStrike" kern="0" cap="none" spc="0" normalizeH="0" baseline="0" noProof="0" dirty="0" smtClean="0">
                <a:ln>
                  <a:noFill/>
                </a:ln>
                <a:solidFill>
                  <a:srgbClr val="C00000"/>
                </a:solidFill>
                <a:effectLst/>
                <a:uLnTx/>
                <a:uFillTx/>
                <a:latin typeface="Freestyle Script" pitchFamily="66" charset="0"/>
                <a:ea typeface="黑体" pitchFamily="49" charset="-122"/>
                <a:cs typeface="Arial" pitchFamily="34" charset="0"/>
              </a:rPr>
              <a:t>Thank you !</a:t>
            </a:r>
          </a:p>
        </p:txBody>
      </p:sp>
    </p:spTree>
    <p:extLst>
      <p:ext uri="{BB962C8B-B14F-4D97-AF65-F5344CB8AC3E}">
        <p14:creationId xmlns:p14="http://schemas.microsoft.com/office/powerpoint/2010/main" val="2685475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2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bg1">
              <a:lumMod val="75000"/>
            </a:schemeClr>
          </a:solidFill>
          <a:prstDash val="sysDash"/>
          <a:round/>
          <a:headEnd type="none" w="med" len="med"/>
          <a:tailEnd type="none" w="med" len="med"/>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38817</TotalTime>
  <Words>939</Words>
  <Application>Microsoft Office PowerPoint</Application>
  <PresentationFormat>On-screen Show (16:9)</PresentationFormat>
  <Paragraphs>73</Paragraphs>
  <Slides>8</Slides>
  <Notes>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8</vt:i4>
      </vt:variant>
    </vt:vector>
  </HeadingPairs>
  <TitlesOfParts>
    <vt:vector size="20" baseType="lpstr">
      <vt:lpstr>Arial Unicode MS</vt:lpstr>
      <vt:lpstr>微软雅黑</vt:lpstr>
      <vt:lpstr>MS PGothic</vt:lpstr>
      <vt:lpstr>黑体</vt:lpstr>
      <vt:lpstr>宋体</vt:lpstr>
      <vt:lpstr>Arial</vt:lpstr>
      <vt:lpstr>Calibri</vt:lpstr>
      <vt:lpstr>Freestyle Script</vt:lpstr>
      <vt:lpstr>FrutigerNext LT Medium</vt:lpstr>
      <vt:lpstr>华文细黑</vt:lpstr>
      <vt:lpstr>Wingdings</vt:lpstr>
      <vt:lpstr>2_主题1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聚焦战略，有效增长</dc:title>
  <dc:creator>z42303</dc:creator>
  <cp:lastModifiedBy>Matthew Webb</cp:lastModifiedBy>
  <cp:revision>3114</cp:revision>
  <dcterms:created xsi:type="dcterms:W3CDTF">2012-12-20T06:01:13Z</dcterms:created>
  <dcterms:modified xsi:type="dcterms:W3CDTF">2017-12-11T14:46:54Z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(5)bgET8Uk0G22KfnmxihwaYTYKuV2EJDU3W/8JGNaLqPqPzsIkQPkF1I3jfcHWQ8npA2hgz0d6_x000d_
fxeDyhVKrTpcjs5nimdv/KqdX2LBrSnYTGJSDt+apWHdIuvNljXcR15ptZJSWkTDqyGs1V6w_x000d_
ADfamYNsmKOUB2nDjGZsrWJkqLUQX30ssWInlv8fDJi6YbHdb9+VCSO/Tvrh0L4gup4noYtu_x000d_
v5xHcA5cwQbzmIzzXi</vt:lpwstr>
  </property>
  <property fmtid="{D5CDD505-2E9C-101B-9397-08002B2CF9AE}" pid="3" name="_ms_pID_7253431">
    <vt:lpwstr>+3Wu07H6os/vt/C5eZxlfNprC6ty+tl5v3xBiKRiSFwHcxkfGbwk0i_x000d_
0Sjw3pQuTygPlD1e1bcyR828PMu9VwUcJxhUIFbqo5LxxMUoTw2x6ELdHcUKpJmij7UB1eY9_x000d_
wnP1wly+12MH974pS4k12RC+WQouDIplLrpWmebjG6iZrG4tV/LnecBK9Q4FkOwKGImFjANZ_x000d_
hh488q3rNLsvYWLK4hF3+N6q/ftzQPI9z68D</vt:lpwstr>
  </property>
  <property fmtid="{D5CDD505-2E9C-101B-9397-08002B2CF9AE}" pid="4" name="_ms_pID_7253432">
    <vt:lpwstr>AJdufHLjQHPFjKpC8xUDSgIQ2utIPNyww+Tu_x000d_
Kr7vrwkqbiSgXGjAoB+yvyCAayVFH2EdKcRYRpXKk6RiwxGi68d1w79lxY3waQm+PlfSEiuy_x000d_
f4qVjTTLTNpUhCdpnHLUQCIlG9vb7SlC9mEE01ToCTdvmBBNF6aqv3QqJKfTlTQSBK0O4RdT_x000d_
pBVIYcSN8nHrWKrW+PxWozNM05Mi+TM1nIKmnAFE74oLsFdQQ++uNz</vt:lpwstr>
  </property>
  <property fmtid="{D5CDD505-2E9C-101B-9397-08002B2CF9AE}" pid="5" name="_ms_pID_7253433">
    <vt:lpwstr>cX4ADPi8asR0/tOgWb_x000d_
n949/uzrtlrteKrVom1v1wl9q2Bt47XJoa7QqShqlcVzx7YoCRD8rCLXXDXUeXXclVHQOaps_x000d_
m+WkIp45ikKBAKbQMbgz295FwDjgWbteFYs9IWuoF/Rd7gEGIMPb3RPpypP/ESLw6dacgVW5_x000d_
/ClaGVTvEdMj/NFpW3zCOz0i+RL6Ao0vfyNUSpHPefbqXmcXh4yHaibOBgpeS8w0YvEHMdV7</vt:lpwstr>
  </property>
  <property fmtid="{D5CDD505-2E9C-101B-9397-08002B2CF9AE}" pid="6" name="_ms_pID_7253434">
    <vt:lpwstr>_x000d_
Fnm9Vd3DhThMWpyBbXCPJ8DbVT2HjG5/hn72wrj27a7DqsNaG+ajmWvofl/h2vSOtE88+dvo_x000d_
tQDMdeaOfYkJDL/KeCsYEFEjCrhCCyyXtyCiXg==</vt:lpwstr>
  </property>
  <property fmtid="{D5CDD505-2E9C-101B-9397-08002B2CF9AE}" pid="7" name="_new_ms_pID_72543">
    <vt:lpwstr>(3)46Rpvw3TFhqj1lwviYFiyobD0tkQGEcP1OckgmBb3iUxOH9RoENPQ7HqllWuwq9Sogw0bMl6
+oYCFncRGn0z/arC/VHr1jVov46iLDwzXcjewvYf+Sq+FuSAtxdDPNsxe/3zl1JlkwGHMmdV
2lpiueH0KhavVv82Ke806Ihj8+NInY0viXCUD4qiwbuk5W1QS5vsBLkittaa+YT7bKfw7mUu
hSa/WGx98LVZccqCJb</vt:lpwstr>
  </property>
  <property fmtid="{D5CDD505-2E9C-101B-9397-08002B2CF9AE}" pid="8" name="_new_ms_pID_725431">
    <vt:lpwstr>CBFQtllyuwFgQRPM16em9f4YQb2IySl9eW4fNZKC1Uh63/64xeJUuc
8Tgz1O1S7fsdwncVsXPBFVhMTqxO+QuIPvSHY17C8hC0lt0rdG99N3na7GBI13/wPrenOOx8
SVTAwII/r4CLxnqVZ58JVeShRG0xXcJNqWIrjvfuHaraDrtvUYARPcf35QjTGqyKimHZZnLj
P4rQaov3auZy+fmGB6lr1G3k9tvUSiJWvzzW</vt:lpwstr>
  </property>
  <property fmtid="{D5CDD505-2E9C-101B-9397-08002B2CF9AE}" pid="9" name="_new_ms_pID_725432">
    <vt:lpwstr>ewRED1n/BW0qeM5yay+F1u5gExvsq2pR5fBx
tCkKgXnqmwRePuqubhdjsFcznCe/3/bREhA/cRwsoLBRb15ueho=</vt:lpwstr>
  </property>
  <property fmtid="{D5CDD505-2E9C-101B-9397-08002B2CF9AE}" pid="10" name="_2015_ms_pID_725343">
    <vt:lpwstr>(3)AxXHwx7kIJ+xZx3ve7Gg/9pmKcJmJ4lMfnNgoN1ExfzSpt+MkgIQv9v5PnhdMEQKfspS6ON7
J2QVXXVeEL0IBDpgasvZ8MS8Z0vZuqqAQJWdvJ6rB+/XMAaJWMAwFICOxVNQV03QrzTG18fq
gN8L9TEiZZQcqYk2HEIIYyhWTGkxkhWQ3STQrHFttm+KEoKYx1vp6LajtK2Mb6xzgF0TowNI
FR3XCMZwfihoI1+iZV</vt:lpwstr>
  </property>
  <property fmtid="{D5CDD505-2E9C-101B-9397-08002B2CF9AE}" pid="11" name="_2015_ms_pID_7253431">
    <vt:lpwstr>TpDx6XYpCRLMwKlhyx8AKaQVevOEV/SkL6EygwuFgfP58iUpZUjxg7
yFKS2xVEPyX4Tc48SVHQ2DiZjTsk4BuSFBjZH6Eb07FUnOoxP3XwViNY6bUw0iy9qZ4W8vUK
5eyQyCJn1lMqiVyKX86kEmw2gm6+QLMTpuJ2czMKGC5XSUuoIK5ExLX7vXtCZAdr1/PVmvrR
xgQa509RFh0HjcRq+LRJ2GAlxDceUWXC6to0</vt:lpwstr>
  </property>
  <property fmtid="{D5CDD505-2E9C-101B-9397-08002B2CF9AE}" pid="12" name="_2015_ms_pID_7253432">
    <vt:lpwstr>QlVOo7nF0uEO5aaXoszcuxUr2zU8kaI3iT1I
dGkqlU96yeXR244Upn3jsTa9wzleFcKRdnPTyUKkkxN8Lhf7sO0=</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1513000430</vt:lpwstr>
  </property>
</Properties>
</file>