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wdp" ContentType="image/vnd.ms-photo"/>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8"/>
  </p:notesMasterIdLst>
  <p:handoutMasterIdLst>
    <p:handoutMasterId r:id="rId9"/>
  </p:handoutMasterIdLst>
  <p:sldIdLst>
    <p:sldId id="434" r:id="rId2"/>
    <p:sldId id="511" r:id="rId3"/>
    <p:sldId id="509" r:id="rId4"/>
    <p:sldId id="510" r:id="rId5"/>
    <p:sldId id="512" r:id="rId6"/>
    <p:sldId id="491" r:id="rId7"/>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xmlns="">
        <p14:section name="默认节" id="{40BAD13A-CF3B-46F1-9F92-1EEB6DF0B91B}">
          <p14:sldIdLst>
            <p14:sldId id="434"/>
            <p14:sldId id="511"/>
            <p14:sldId id="509"/>
            <p14:sldId id="510"/>
            <p14:sldId id="512"/>
            <p14:sldId id="491"/>
          </p14:sldIdLst>
        </p14:section>
        <p14:section name="无标题节" id="{55232401-34EE-4EBD-BFAF-C9D0F61BAE12}">
          <p14:sldIdLst/>
        </p14:section>
      </p14:sectionLst>
    </p:ext>
    <p:ext uri="{EFAFB233-063F-42B5-8137-9DF3F51BA10A}">
      <p15:sldGuideLst xmlns:p15="http://schemas.microsoft.com/office/powerpoint/2012/main" xmlns="">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9" autoAdjust="0"/>
    <p:restoredTop sz="82738" autoAdjust="0"/>
  </p:normalViewPr>
  <p:slideViewPr>
    <p:cSldViewPr snapToGrid="0" snapToObjects="1" showGuides="1">
      <p:cViewPr varScale="1">
        <p:scale>
          <a:sx n="98" d="100"/>
          <a:sy n="98" d="100"/>
        </p:scale>
        <p:origin x="-660" y="-90"/>
      </p:cViewPr>
      <p:guideLst>
        <p:guide orient="horz" pos="587"/>
        <p:guide orient="horz" pos="3883"/>
        <p:guide orient="horz" pos="440"/>
        <p:guide orient="horz" pos="2912"/>
        <p:guide pos="7164"/>
        <p:guide pos="519"/>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70" d="100"/>
          <a:sy n="70" d="100"/>
        </p:scale>
        <p:origin x="-1638" y="-108"/>
      </p:cViewPr>
      <p:guideLst>
        <p:guide orient="horz" pos="3127"/>
        <p:guide pos="2141"/>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2017/12/12</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xmlns=""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12/12/2017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xmlns=""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xmlns=""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6</a:t>
            </a:fld>
            <a:endParaRPr lang="en-US"/>
          </a:p>
        </p:txBody>
      </p:sp>
    </p:spTree>
    <p:extLst>
      <p:ext uri="{BB962C8B-B14F-4D97-AF65-F5344CB8AC3E}">
        <p14:creationId xmlns:p14="http://schemas.microsoft.com/office/powerpoint/2010/main" xmlns=""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12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xmlns="">
                    <a14:imgLayer r:embed="rId7">
                      <a14:imgEffect>
                        <a14:brightnessContrast bright="4000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12" name="标题 1"/>
          <p:cNvSpPr txBox="1">
            <a:spLocks/>
          </p:cNvSpPr>
          <p:nvPr/>
        </p:nvSpPr>
        <p:spPr>
          <a:xfrm>
            <a:off x="245463" y="1413020"/>
            <a:ext cx="4890303" cy="1187248"/>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400" dirty="0">
                <a:latin typeface="Arial" pitchFamily="34" charset="0"/>
                <a:ea typeface="Arial Unicode MS" pitchFamily="34" charset="-122"/>
                <a:cs typeface="Arial" pitchFamily="34" charset="0"/>
              </a:rPr>
              <a:t>Motivation for new WI proposal on further enhancements of uplink for LTE</a:t>
            </a:r>
            <a:endParaRPr lang="en-US" altLang="en-US" sz="2400" b="0" kern="0" spc="-1000" dirty="0">
              <a:solidFill>
                <a:srgbClr val="C00000"/>
              </a:solidFill>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 10.1.1</a:t>
            </a:r>
            <a:endParaRPr lang="zh-CN" altLang="en-US" sz="1400" dirty="0">
              <a:latin typeface="Arial" pitchFamily="34" charset="0"/>
              <a:cs typeface="Arial" pitchFamily="34" charset="0"/>
            </a:endParaRPr>
          </a:p>
        </p:txBody>
      </p:sp>
      <p:sp>
        <p:nvSpPr>
          <p:cNvPr id="9" name="矩形 8"/>
          <p:cNvSpPr/>
          <p:nvPr/>
        </p:nvSpPr>
        <p:spPr>
          <a:xfrm>
            <a:off x="245463" y="2742745"/>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RP-172444</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xmlns="" val="3003612975"/>
      </p:ext>
    </p:extLst>
  </p:cSld>
  <p:clrMapOvr>
    <a:masterClrMapping/>
  </p:clrMapOvr>
  <mc:AlternateContent xmlns:mc="http://schemas.openxmlformats.org/markup-compatibility/2006">
    <mc:Choice xmlns:p14="http://schemas.microsoft.com/office/powerpoint/2010/main" xmlns="" Requires="p14">
      <p:transition spd="med" p14:dur="700" advClick="0" advTm="8000">
        <p:fade/>
      </p:transition>
    </mc:Choice>
    <mc:Fallback>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Scenario and requirements</a:t>
            </a:r>
            <a:endParaRPr lang="en-GB" altLang="zh-CN" sz="2400" b="1" kern="0" dirty="0" smtClean="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285750" indent="-285750" eaLnBrk="0" hangingPunct="0">
              <a:lnSpc>
                <a:spcPct val="125000"/>
              </a:lnSpc>
              <a:spcBef>
                <a:spcPts val="600"/>
              </a:spcBef>
              <a:buFont typeface="Arial" panose="020B0604020202020204" pitchFamily="34" charset="0"/>
              <a:buChar char="•"/>
            </a:pPr>
            <a:r>
              <a:rPr lang="en-US" altLang="zh-CN" sz="1400" b="1" kern="0" dirty="0" smtClean="0">
                <a:latin typeface="Arial" pitchFamily="34" charset="0"/>
                <a:ea typeface="+mn-ea"/>
                <a:cs typeface="Arial" pitchFamily="34" charset="0"/>
              </a:rPr>
              <a:t>Diverse uplink dominated applications become more and more popular in existing networks. For example, video monitoring/sharing/meeting/chatting over wireless link has rapidly been developed nowadays especially for Safe City/Village, Smart Home and etc. Such applications typically require high and stable data rate in uplink transmission for stationary UEs, e.g., cameras and CPEs. </a:t>
            </a:r>
          </a:p>
          <a:p>
            <a:pPr marL="285750" indent="-285750" eaLnBrk="0" hangingPunct="0">
              <a:lnSpc>
                <a:spcPct val="125000"/>
              </a:lnSpc>
              <a:spcBef>
                <a:spcPts val="600"/>
              </a:spcBef>
              <a:buFont typeface="Arial" panose="020B0604020202020204" pitchFamily="34" charset="0"/>
              <a:buChar char="•"/>
            </a:pPr>
            <a:r>
              <a:rPr lang="en-US" altLang="zh-CN" sz="1400" b="1" kern="0" dirty="0" smtClean="0">
                <a:latin typeface="Arial" pitchFamily="34" charset="0"/>
                <a:ea typeface="+mn-ea"/>
                <a:cs typeface="Arial" pitchFamily="34" charset="0"/>
              </a:rPr>
              <a:t>Requirements of video monitoring</a:t>
            </a:r>
          </a:p>
          <a:p>
            <a:pPr marL="742950" lvl="1" indent="-285750" eaLnBrk="0" hangingPunct="0">
              <a:lnSpc>
                <a:spcPct val="125000"/>
              </a:lnSpc>
              <a:spcBef>
                <a:spcPts val="600"/>
              </a:spcBef>
              <a:buFont typeface="Wingdings" panose="05000000000000000000" pitchFamily="2" charset="2"/>
              <a:buChar char="Ø"/>
            </a:pPr>
            <a:r>
              <a:rPr lang="en-US" altLang="zh-CN" sz="1200" b="1" kern="0" dirty="0" smtClean="0">
                <a:latin typeface="Arial" pitchFamily="34" charset="0"/>
                <a:ea typeface="+mn-ea"/>
                <a:cs typeface="Arial" pitchFamily="34" charset="0"/>
              </a:rPr>
              <a:t>Per link (1080P with H. 265 coding): ~2Mbps</a:t>
            </a:r>
          </a:p>
          <a:p>
            <a:pPr marL="742950" lvl="1" indent="-285750" eaLnBrk="0" hangingPunct="0">
              <a:lnSpc>
                <a:spcPct val="125000"/>
              </a:lnSpc>
              <a:spcBef>
                <a:spcPts val="600"/>
              </a:spcBef>
              <a:buFont typeface="Wingdings" panose="05000000000000000000" pitchFamily="2" charset="2"/>
              <a:buChar char="Ø"/>
            </a:pPr>
            <a:r>
              <a:rPr lang="en-US" altLang="zh-CN" sz="1200" b="1" kern="0" dirty="0" smtClean="0">
                <a:latin typeface="Arial" pitchFamily="34" charset="0"/>
                <a:ea typeface="+mn-ea"/>
                <a:cs typeface="Arial" pitchFamily="34" charset="0"/>
              </a:rPr>
              <a:t>Per link (4K with H.265 coding): ~8Mbps</a:t>
            </a:r>
          </a:p>
          <a:p>
            <a:pPr marL="742950" lvl="1" indent="-285750" eaLnBrk="0" hangingPunct="0">
              <a:lnSpc>
                <a:spcPct val="125000"/>
              </a:lnSpc>
              <a:spcBef>
                <a:spcPts val="600"/>
              </a:spcBef>
              <a:buFont typeface="Wingdings" panose="05000000000000000000" pitchFamily="2" charset="2"/>
              <a:buChar char="Ø"/>
            </a:pPr>
            <a:r>
              <a:rPr lang="en-US" altLang="zh-CN" sz="1200" b="1" kern="0" dirty="0" smtClean="0">
                <a:latin typeface="Arial" pitchFamily="34" charset="0"/>
                <a:ea typeface="+mn-ea"/>
                <a:cs typeface="Arial" pitchFamily="34" charset="0"/>
              </a:rPr>
              <a:t>Per cell: 140-560Mbps (In some safe city scenario, 70 cameras per cell are needed)</a:t>
            </a:r>
          </a:p>
          <a:p>
            <a:pPr marL="742950" lvl="1" indent="-285750" eaLnBrk="0" hangingPunct="0">
              <a:lnSpc>
                <a:spcPct val="125000"/>
              </a:lnSpc>
              <a:spcBef>
                <a:spcPts val="600"/>
              </a:spcBef>
              <a:buFont typeface="Wingdings" panose="05000000000000000000" pitchFamily="2" charset="2"/>
              <a:buChar char="Ø"/>
            </a:pPr>
            <a:r>
              <a:rPr lang="en-US" altLang="zh-CN" sz="1200" b="1" kern="0" dirty="0" smtClean="0">
                <a:latin typeface="Arial" pitchFamily="34" charset="0"/>
                <a:ea typeface="+mn-ea"/>
                <a:cs typeface="Arial" pitchFamily="34" charset="0"/>
              </a:rPr>
              <a:t>High and stable data rate in uplink anywhere</a:t>
            </a:r>
          </a:p>
          <a:p>
            <a:pPr marL="742950" lvl="1" indent="-285750" eaLnBrk="0" hangingPunct="0">
              <a:lnSpc>
                <a:spcPct val="125000"/>
              </a:lnSpc>
              <a:spcBef>
                <a:spcPts val="600"/>
              </a:spcBef>
              <a:buFont typeface="Wingdings" panose="05000000000000000000" pitchFamily="2" charset="2"/>
              <a:buChar char="Ø"/>
            </a:pPr>
            <a:r>
              <a:rPr lang="en-US" altLang="zh-CN" sz="1200" b="1" kern="0" dirty="0" smtClean="0">
                <a:latin typeface="Arial" pitchFamily="34" charset="0"/>
                <a:ea typeface="+mn-ea"/>
                <a:cs typeface="Arial" pitchFamily="34" charset="0"/>
              </a:rPr>
              <a:t>Real time monitoring (always online and activated)</a:t>
            </a:r>
          </a:p>
        </p:txBody>
      </p:sp>
    </p:spTree>
    <p:extLst>
      <p:ext uri="{BB962C8B-B14F-4D97-AF65-F5344CB8AC3E}">
        <p14:creationId xmlns:p14="http://schemas.microsoft.com/office/powerpoint/2010/main" xmlns="" val="1479331092"/>
      </p:ext>
    </p:extLst>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a:solidFill>
                  <a:schemeClr val="accent2">
                    <a:lumMod val="75000"/>
                  </a:schemeClr>
                </a:solidFill>
                <a:latin typeface="Arial" pitchFamily="34" charset="0"/>
                <a:ea typeface="宋体" pitchFamily="2" charset="-122"/>
                <a:cs typeface="Arial" pitchFamily="34" charset="0"/>
              </a:rPr>
              <a:t>Challenges of uplink </a:t>
            </a:r>
            <a:r>
              <a:rPr lang="en-US" altLang="zh-CN" sz="2400" b="1" kern="0" dirty="0" smtClean="0">
                <a:solidFill>
                  <a:schemeClr val="accent2">
                    <a:lumMod val="75000"/>
                  </a:schemeClr>
                </a:solidFill>
                <a:latin typeface="Arial" pitchFamily="34" charset="0"/>
                <a:ea typeface="宋体" pitchFamily="2" charset="-122"/>
                <a:cs typeface="Arial" pitchFamily="34" charset="0"/>
              </a:rPr>
              <a:t>enhancements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4" name="内容占位符 2"/>
          <p:cNvSpPr txBox="1">
            <a:spLocks/>
          </p:cNvSpPr>
          <p:nvPr/>
        </p:nvSpPr>
        <p:spPr>
          <a:xfrm>
            <a:off x="413773" y="794494"/>
            <a:ext cx="7971470" cy="3403586"/>
          </a:xfrm>
          <a:prstGeom prst="rect">
            <a:avLst/>
          </a:prstGeom>
        </p:spPr>
        <p:txBody>
          <a:bodyPr lIns="36000" rIns="36000"/>
          <a:lstStyle/>
          <a:p>
            <a:pPr marL="285750" indent="-285750" eaLnBrk="0" hangingPunct="0">
              <a:lnSpc>
                <a:spcPct val="150000"/>
              </a:lnSpc>
              <a:spcBef>
                <a:spcPct val="20000"/>
              </a:spcBef>
              <a:buFont typeface="Arial" panose="020B0604020202020204" pitchFamily="34" charset="0"/>
              <a:buChar char="•"/>
            </a:pPr>
            <a:r>
              <a:rPr lang="en-US" altLang="zh-CN" sz="1400" b="1" kern="0" dirty="0">
                <a:latin typeface="Arial" pitchFamily="34" charset="0"/>
                <a:ea typeface="+mn-ea"/>
                <a:cs typeface="Arial" pitchFamily="34" charset="0"/>
              </a:rPr>
              <a:t>In uplink, the maximum transmitting power is </a:t>
            </a:r>
            <a:r>
              <a:rPr lang="en-US" altLang="zh-CN" sz="1400" b="1" kern="0" dirty="0" smtClean="0">
                <a:latin typeface="Arial" pitchFamily="34" charset="0"/>
                <a:ea typeface="+mn-ea"/>
                <a:cs typeface="Arial" pitchFamily="34" charset="0"/>
              </a:rPr>
              <a:t>usually restricted due to the cost and capability of UEs. According to Shannon capacity theorem, for </a:t>
            </a:r>
            <a:r>
              <a:rPr lang="en-US" altLang="zh-CN" sz="1400" b="1" kern="0" dirty="0">
                <a:latin typeface="Arial" pitchFamily="34" charset="0"/>
                <a:ea typeface="+mn-ea"/>
                <a:cs typeface="Arial" pitchFamily="34" charset="0"/>
              </a:rPr>
              <a:t>a given </a:t>
            </a:r>
            <a:r>
              <a:rPr lang="en-US" altLang="zh-CN" sz="1400" b="1" i="1" kern="0" dirty="0" smtClean="0">
                <a:latin typeface="Arial" pitchFamily="34" charset="0"/>
                <a:ea typeface="+mn-ea"/>
                <a:cs typeface="Arial" pitchFamily="34" charset="0"/>
              </a:rPr>
              <a:t>S/n</a:t>
            </a:r>
            <a:r>
              <a:rPr lang="en-US" altLang="zh-CN" sz="1400" b="1" i="1" kern="0" baseline="-25000" dirty="0" smtClean="0">
                <a:latin typeface="Arial" pitchFamily="34" charset="0"/>
                <a:ea typeface="+mn-ea"/>
                <a:cs typeface="Arial" pitchFamily="34" charset="0"/>
              </a:rPr>
              <a:t>0</a:t>
            </a:r>
            <a:r>
              <a:rPr lang="en-US" altLang="zh-CN" sz="1400" b="1" kern="0" dirty="0" smtClean="0">
                <a:latin typeface="Arial" pitchFamily="34" charset="0"/>
                <a:ea typeface="+mn-ea"/>
                <a:cs typeface="Arial" pitchFamily="34" charset="0"/>
              </a:rPr>
              <a:t>, </a:t>
            </a:r>
            <a:r>
              <a:rPr lang="en-US" altLang="zh-CN" sz="1400" b="1" kern="0" dirty="0">
                <a:latin typeface="Arial" pitchFamily="34" charset="0"/>
                <a:ea typeface="+mn-ea"/>
                <a:cs typeface="Arial" pitchFamily="34" charset="0"/>
              </a:rPr>
              <a:t>the capacity is limited, </a:t>
            </a:r>
            <a:r>
              <a:rPr lang="en-US" altLang="zh-CN" sz="1400" b="1" kern="0" dirty="0" smtClean="0">
                <a:latin typeface="Arial" pitchFamily="34" charset="0"/>
                <a:ea typeface="+mn-ea"/>
                <a:cs typeface="Arial" pitchFamily="34" charset="0"/>
              </a:rPr>
              <a:t>regardless of the big bandwidth size that can be used.</a:t>
            </a:r>
          </a:p>
          <a:p>
            <a:pPr marL="285750" indent="-285750" eaLnBrk="0" hangingPunct="0">
              <a:lnSpc>
                <a:spcPct val="150000"/>
              </a:lnSpc>
              <a:spcBef>
                <a:spcPts val="600"/>
              </a:spcBef>
              <a:buFont typeface="Arial" panose="020B0604020202020204" pitchFamily="34" charset="0"/>
              <a:buChar char="•"/>
            </a:pPr>
            <a:r>
              <a:rPr lang="en-US" altLang="zh-CN" sz="1400" b="1" kern="0" dirty="0">
                <a:latin typeface="Arial" pitchFamily="34" charset="0"/>
                <a:cs typeface="Arial" pitchFamily="34" charset="0"/>
              </a:rPr>
              <a:t>The current spectrum efficiency of both cell average and cell edge in uplink </a:t>
            </a:r>
            <a:r>
              <a:rPr lang="en-US" altLang="zh-CN" sz="1400" b="1" kern="0" dirty="0" smtClean="0">
                <a:latin typeface="Arial" pitchFamily="34" charset="0"/>
                <a:cs typeface="Arial" pitchFamily="34" charset="0"/>
              </a:rPr>
              <a:t>can hardly meet </a:t>
            </a:r>
            <a:r>
              <a:rPr lang="en-US" altLang="zh-CN" sz="1400" b="1" kern="0" dirty="0">
                <a:latin typeface="Arial" pitchFamily="34" charset="0"/>
                <a:cs typeface="Arial" pitchFamily="34" charset="0"/>
              </a:rPr>
              <a:t>the requirements of video transmission.</a:t>
            </a:r>
          </a:p>
          <a:p>
            <a:pPr marL="742950" lvl="1" indent="-285750" eaLnBrk="0" hangingPunct="0">
              <a:lnSpc>
                <a:spcPct val="150000"/>
              </a:lnSpc>
              <a:spcBef>
                <a:spcPts val="600"/>
              </a:spcBef>
              <a:buFont typeface="Wingdings" panose="05000000000000000000" pitchFamily="2" charset="2"/>
              <a:buChar char="Ø"/>
            </a:pPr>
            <a:r>
              <a:rPr lang="en-US" altLang="zh-CN" sz="1200" b="1" kern="0" dirty="0" smtClean="0">
                <a:latin typeface="Arial" pitchFamily="34" charset="0"/>
                <a:cs typeface="Arial" pitchFamily="34" charset="0"/>
              </a:rPr>
              <a:t>LTE </a:t>
            </a:r>
            <a:r>
              <a:rPr lang="en-US" altLang="zh-CN" sz="1200" b="1" kern="0" dirty="0">
                <a:latin typeface="Arial" pitchFamily="34" charset="0"/>
                <a:cs typeface="Arial" pitchFamily="34" charset="0"/>
              </a:rPr>
              <a:t>R10 UL 4x4</a:t>
            </a:r>
            <a:r>
              <a:rPr lang="en-US" altLang="zh-CN" sz="1200" b="1" kern="0" dirty="0" smtClean="0">
                <a:latin typeface="Arial" pitchFamily="34" charset="0"/>
                <a:cs typeface="Arial" pitchFamily="34" charset="0"/>
              </a:rPr>
              <a:t>:</a:t>
            </a:r>
          </a:p>
          <a:p>
            <a:pPr marL="742950" lvl="1" indent="-285750" eaLnBrk="0" hangingPunct="0">
              <a:lnSpc>
                <a:spcPct val="150000"/>
              </a:lnSpc>
              <a:spcBef>
                <a:spcPts val="600"/>
              </a:spcBef>
            </a:pPr>
            <a:r>
              <a:rPr lang="en-US" altLang="zh-CN" sz="1200" b="1" kern="0" dirty="0" smtClean="0">
                <a:latin typeface="Arial" pitchFamily="34" charset="0"/>
                <a:cs typeface="Arial" pitchFamily="34" charset="0"/>
              </a:rPr>
              <a:t>       </a:t>
            </a:r>
            <a:r>
              <a:rPr lang="en-US" altLang="zh-CN" sz="1200" b="1" kern="0" dirty="0">
                <a:latin typeface="Arial" pitchFamily="34" charset="0"/>
                <a:cs typeface="Arial" pitchFamily="34" charset="0"/>
              </a:rPr>
              <a:t>cell average </a:t>
            </a:r>
            <a:r>
              <a:rPr lang="en-US" altLang="zh-CN" sz="1200" b="1" kern="0" dirty="0" smtClean="0">
                <a:latin typeface="Arial" pitchFamily="34" charset="0"/>
                <a:cs typeface="Arial" pitchFamily="34" charset="0"/>
              </a:rPr>
              <a:t>throughput = 49.6Mbps </a:t>
            </a:r>
            <a:r>
              <a:rPr lang="en-US" altLang="zh-CN" sz="1200" b="1" kern="0" dirty="0">
                <a:latin typeface="Arial" pitchFamily="34" charset="0"/>
                <a:cs typeface="Arial" pitchFamily="34" charset="0"/>
              </a:rPr>
              <a:t>@</a:t>
            </a:r>
            <a:r>
              <a:rPr lang="en-US" altLang="zh-CN" sz="1200" b="1" kern="0" dirty="0" smtClean="0">
                <a:latin typeface="Arial" pitchFamily="34" charset="0"/>
                <a:cs typeface="Arial" pitchFamily="34" charset="0"/>
              </a:rPr>
              <a:t>20MHz</a:t>
            </a:r>
          </a:p>
          <a:p>
            <a:pPr marL="742950" lvl="1" indent="-285750" eaLnBrk="0" hangingPunct="0">
              <a:lnSpc>
                <a:spcPct val="150000"/>
              </a:lnSpc>
              <a:spcBef>
                <a:spcPts val="600"/>
              </a:spcBef>
            </a:pPr>
            <a:r>
              <a:rPr lang="en-US" altLang="zh-CN" sz="1200" b="1" kern="0" dirty="0" smtClean="0">
                <a:latin typeface="Arial" pitchFamily="34" charset="0"/>
                <a:cs typeface="Arial" pitchFamily="34" charset="0"/>
              </a:rPr>
              <a:t>       cell </a:t>
            </a:r>
            <a:r>
              <a:rPr lang="en-US" altLang="zh-CN" sz="1200" b="1" kern="0" dirty="0">
                <a:latin typeface="Arial" pitchFamily="34" charset="0"/>
                <a:cs typeface="Arial" pitchFamily="34" charset="0"/>
              </a:rPr>
              <a:t>edge </a:t>
            </a:r>
            <a:r>
              <a:rPr lang="en-US" altLang="zh-CN" sz="1200" b="1" kern="0" dirty="0" smtClean="0">
                <a:latin typeface="Arial" pitchFamily="34" charset="0"/>
                <a:cs typeface="Arial" pitchFamily="34" charset="0"/>
              </a:rPr>
              <a:t>throughput = 1.54Mbps@20MHz</a:t>
            </a:r>
          </a:p>
          <a:p>
            <a:pPr marL="742950" lvl="1" indent="-285750" eaLnBrk="0" hangingPunct="0">
              <a:lnSpc>
                <a:spcPct val="150000"/>
              </a:lnSpc>
              <a:spcBef>
                <a:spcPts val="600"/>
              </a:spcBef>
              <a:buFont typeface="Wingdings" panose="05000000000000000000" pitchFamily="2" charset="2"/>
              <a:buChar char="Ø"/>
            </a:pPr>
            <a:r>
              <a:rPr lang="en-US" altLang="zh-CN" sz="1200" b="1" kern="0" dirty="0" smtClean="0">
                <a:latin typeface="Arial" pitchFamily="34" charset="0"/>
                <a:cs typeface="Arial" pitchFamily="34" charset="0"/>
              </a:rPr>
              <a:t>Restricted MIMO schemes due to the single carrier characteristic in uplink</a:t>
            </a:r>
            <a:endParaRPr lang="en-US" altLang="zh-CN" sz="1200" b="1" kern="0" dirty="0">
              <a:latin typeface="Arial" pitchFamily="34" charset="0"/>
              <a:cs typeface="Arial" pitchFamily="34" charset="0"/>
            </a:endParaRP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Opportunities of uplink enhancements</a:t>
            </a:r>
            <a:endParaRPr lang="en-GB" altLang="zh-CN" sz="2400" b="1" kern="0" dirty="0" smtClean="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564196"/>
            <a:ext cx="7971470" cy="3276912"/>
          </a:xfrm>
          <a:prstGeom prst="rect">
            <a:avLst/>
          </a:prstGeom>
        </p:spPr>
        <p:txBody>
          <a:bodyPr lIns="36000" rIns="36000"/>
          <a:lstStyle/>
          <a:p>
            <a:pPr marL="285750" indent="-285750" eaLnBrk="0" hangingPunct="0">
              <a:lnSpc>
                <a:spcPct val="150000"/>
              </a:lnSpc>
              <a:spcBef>
                <a:spcPts val="600"/>
              </a:spcBef>
              <a:spcAft>
                <a:spcPts val="600"/>
              </a:spcAft>
              <a:buFont typeface="Arial" panose="020B0604020202020204" pitchFamily="34" charset="0"/>
              <a:buChar char="•"/>
            </a:pPr>
            <a:r>
              <a:rPr lang="en-US" altLang="zh-CN" sz="1400" b="1" kern="0" dirty="0" smtClean="0">
                <a:latin typeface="Arial" pitchFamily="34" charset="0"/>
                <a:cs typeface="Arial" pitchFamily="34" charset="0"/>
              </a:rPr>
              <a:t>For safe city and smart home monitoring, the application and environment characteristics should and need to be utilized for uplink enhancements</a:t>
            </a:r>
          </a:p>
          <a:p>
            <a:pPr marL="742950" lvl="1" indent="-285750" eaLnBrk="0" hangingPunct="0">
              <a:lnSpc>
                <a:spcPct val="150000"/>
              </a:lnSpc>
              <a:spcBef>
                <a:spcPts val="600"/>
              </a:spcBef>
              <a:spcAft>
                <a:spcPts val="600"/>
              </a:spcAft>
              <a:buFont typeface="Wingdings" panose="05000000000000000000" pitchFamily="2" charset="2"/>
              <a:buChar char="Ø"/>
            </a:pPr>
            <a:r>
              <a:rPr lang="en-US" altLang="zh-CN" sz="1200" b="1" kern="0" dirty="0" smtClean="0">
                <a:latin typeface="Arial" pitchFamily="34" charset="0"/>
                <a:cs typeface="Arial" pitchFamily="34" charset="0"/>
              </a:rPr>
              <a:t>Less limitation on device cost, power, size, and processing capabilities</a:t>
            </a:r>
          </a:p>
          <a:p>
            <a:pPr marL="742950" lvl="1" indent="-285750" eaLnBrk="0" hangingPunct="0">
              <a:lnSpc>
                <a:spcPct val="150000"/>
              </a:lnSpc>
              <a:spcBef>
                <a:spcPts val="600"/>
              </a:spcBef>
              <a:spcAft>
                <a:spcPts val="600"/>
              </a:spcAft>
            </a:pPr>
            <a:r>
              <a:rPr lang="en-US" altLang="zh-CN" sz="1200" b="1" kern="0" dirty="0" smtClean="0">
                <a:latin typeface="Arial" pitchFamily="34" charset="0"/>
                <a:cs typeface="Arial" pitchFamily="34" charset="0"/>
              </a:rPr>
              <a:t>      UEs in such scenarios are typically new type of devices. so it is feasible to introduce more advanced features in LTE uplink</a:t>
            </a:r>
          </a:p>
          <a:p>
            <a:pPr marL="742950" lvl="1" indent="-285750" eaLnBrk="0" hangingPunct="0">
              <a:lnSpc>
                <a:spcPct val="150000"/>
              </a:lnSpc>
              <a:spcBef>
                <a:spcPts val="600"/>
              </a:spcBef>
              <a:spcAft>
                <a:spcPts val="600"/>
              </a:spcAft>
              <a:buFont typeface="Wingdings" panose="05000000000000000000" pitchFamily="2" charset="2"/>
              <a:buChar char="Ø"/>
            </a:pPr>
            <a:r>
              <a:rPr lang="en-US" altLang="zh-CN" sz="1200" b="1" kern="0" dirty="0" smtClean="0">
                <a:latin typeface="Arial" pitchFamily="34" charset="0"/>
                <a:cs typeface="Arial" pitchFamily="34" charset="0"/>
              </a:rPr>
              <a:t>Stationary  UEs with slow-varying channels between UEs and </a:t>
            </a:r>
            <a:r>
              <a:rPr lang="en-US" altLang="zh-CN" sz="1200" b="1" kern="0" dirty="0" err="1" smtClean="0">
                <a:latin typeface="Arial" pitchFamily="34" charset="0"/>
                <a:cs typeface="Arial" pitchFamily="34" charset="0"/>
              </a:rPr>
              <a:t>eNBs</a:t>
            </a:r>
            <a:r>
              <a:rPr lang="en-US" altLang="zh-CN" sz="1200" b="1" kern="0" dirty="0" smtClean="0">
                <a:latin typeface="Arial" pitchFamily="34" charset="0"/>
                <a:cs typeface="Arial" pitchFamily="34" charset="0"/>
              </a:rPr>
              <a:t> </a:t>
            </a:r>
          </a:p>
          <a:p>
            <a:pPr marL="742950" lvl="1" indent="-285750" eaLnBrk="0" hangingPunct="0">
              <a:lnSpc>
                <a:spcPct val="150000"/>
              </a:lnSpc>
              <a:spcBef>
                <a:spcPts val="600"/>
              </a:spcBef>
              <a:spcAft>
                <a:spcPts val="600"/>
              </a:spcAft>
            </a:pPr>
            <a:r>
              <a:rPr lang="en-US" altLang="zh-CN" sz="1200" b="1" kern="0" dirty="0" smtClean="0">
                <a:latin typeface="Arial" pitchFamily="34" charset="0"/>
                <a:cs typeface="Arial" pitchFamily="34" charset="0"/>
              </a:rPr>
              <a:t>       The channels would vary quite slowly for typical deployment scenarios. This characteristic can be utilized to further improve the spectral efficiency by e.g., more accurate channel measurement/scheduling/retransmission, RS overhead reduction and so on</a:t>
            </a:r>
          </a:p>
          <a:p>
            <a:pPr marL="742950" lvl="1" indent="-285750" eaLnBrk="0" hangingPunct="0">
              <a:lnSpc>
                <a:spcPct val="150000"/>
              </a:lnSpc>
              <a:spcBef>
                <a:spcPts val="600"/>
              </a:spcBef>
              <a:spcAft>
                <a:spcPts val="600"/>
              </a:spcAft>
              <a:buFont typeface="Wingdings" panose="05000000000000000000" pitchFamily="2" charset="2"/>
              <a:buChar char="Ø"/>
            </a:pPr>
            <a:r>
              <a:rPr lang="en-US" altLang="zh-CN" sz="1200" b="1" kern="0" dirty="0" smtClean="0">
                <a:latin typeface="Arial" pitchFamily="34" charset="0"/>
                <a:cs typeface="Arial" pitchFamily="34" charset="0"/>
              </a:rPr>
              <a:t>Continuous traffic with large packet size and usually small inter-packet interval</a:t>
            </a:r>
          </a:p>
          <a:p>
            <a:pPr marL="742950" lvl="1" indent="-285750" eaLnBrk="0" hangingPunct="0">
              <a:lnSpc>
                <a:spcPct val="150000"/>
              </a:lnSpc>
              <a:spcBef>
                <a:spcPts val="600"/>
              </a:spcBef>
              <a:spcAft>
                <a:spcPts val="600"/>
              </a:spcAft>
            </a:pPr>
            <a:r>
              <a:rPr lang="en-US" altLang="zh-CN" sz="1200" b="1" kern="0" dirty="0" smtClean="0">
                <a:latin typeface="Arial" pitchFamily="34" charset="0"/>
                <a:cs typeface="Arial" pitchFamily="34" charset="0"/>
              </a:rPr>
              <a:t>       This characteristic can be utilized for better link adaptation</a:t>
            </a:r>
          </a:p>
          <a:p>
            <a:pPr marL="742950" lvl="1" indent="-285750" eaLnBrk="0" hangingPunct="0">
              <a:lnSpc>
                <a:spcPct val="150000"/>
              </a:lnSpc>
              <a:spcBef>
                <a:spcPts val="600"/>
              </a:spcBef>
              <a:spcAft>
                <a:spcPts val="600"/>
              </a:spcAft>
              <a:buFont typeface="Arial" panose="020B0604020202020204" pitchFamily="34" charset="0"/>
              <a:buChar char="•"/>
            </a:pPr>
            <a:endParaRPr lang="en-US" altLang="zh-CN" sz="1400" b="1" kern="0" dirty="0" smtClean="0">
              <a:latin typeface="Arial" pitchFamily="34" charset="0"/>
              <a:cs typeface="Arial" pitchFamily="34" charset="0"/>
            </a:endParaRPr>
          </a:p>
          <a:p>
            <a:pPr marL="285750" indent="-285750" eaLnBrk="0" hangingPunct="0">
              <a:lnSpc>
                <a:spcPct val="150000"/>
              </a:lnSpc>
              <a:spcBef>
                <a:spcPts val="600"/>
              </a:spcBef>
              <a:spcAft>
                <a:spcPts val="600"/>
              </a:spcAft>
              <a:buFont typeface="Arial" panose="020B0604020202020204" pitchFamily="34" charset="0"/>
              <a:buChar char="•"/>
            </a:pPr>
            <a:endParaRPr lang="en-US" altLang="zh-CN" sz="1400" b="1" kern="0" dirty="0">
              <a:latin typeface="Arial" pitchFamily="34" charset="0"/>
              <a:cs typeface="Arial" pitchFamily="34" charset="0"/>
            </a:endParaRPr>
          </a:p>
        </p:txBody>
      </p:sp>
    </p:spTree>
    <p:extLst>
      <p:ext uri="{BB962C8B-B14F-4D97-AF65-F5344CB8AC3E}">
        <p14:creationId xmlns:p14="http://schemas.microsoft.com/office/powerpoint/2010/main" xmlns="" val="3860292352"/>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Objectives</a:t>
            </a:r>
            <a:endParaRPr lang="en-GB" altLang="zh-CN" sz="2400" b="1" kern="0" dirty="0" smtClean="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342900" marR="88900" lvl="0" indent="-342900" hangingPunct="0">
              <a:spcBef>
                <a:spcPts val="0"/>
              </a:spcBef>
              <a:spcAft>
                <a:spcPts val="900"/>
              </a:spcAft>
              <a:buFont typeface="Symbol"/>
              <a:buChar char=""/>
            </a:pPr>
            <a:r>
              <a:rPr lang="en-US" sz="1400" b="1" dirty="0" smtClean="0">
                <a:latin typeface="Arial" pitchFamily="34" charset="0"/>
                <a:ea typeface="SimSun"/>
                <a:cs typeface="Arial" pitchFamily="34" charset="0"/>
              </a:rPr>
              <a:t>Specify enhancements for stationary UEs in uplink (RAN1, RAN2, RAN4)</a:t>
            </a: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Enhanced uplink SU/MU MIMO schemes for the high capacity UEs such as codebook extension, and non-codebook-based </a:t>
            </a:r>
            <a:r>
              <a:rPr lang="en-GB" sz="1400" b="1" dirty="0" err="1" smtClean="0">
                <a:latin typeface="Arial" pitchFamily="34" charset="0"/>
                <a:ea typeface="MS Gothic"/>
                <a:cs typeface="Arial" pitchFamily="34" charset="0"/>
              </a:rPr>
              <a:t>precoding</a:t>
            </a:r>
            <a:r>
              <a:rPr lang="en-GB" sz="1400" b="1" dirty="0" smtClean="0">
                <a:latin typeface="Arial" pitchFamily="34" charset="0"/>
                <a:ea typeface="MS Gothic"/>
                <a:cs typeface="Arial" pitchFamily="34" charset="0"/>
              </a:rPr>
              <a:t>. Other enhancement on UL MIMO is not precluded.</a:t>
            </a:r>
            <a:endParaRPr lang="en-US" sz="1400" b="1" dirty="0" smtClean="0">
              <a:latin typeface="Arial" pitchFamily="34" charset="0"/>
              <a:ea typeface="MS Gothic"/>
              <a:cs typeface="Arial" pitchFamily="34" charset="0"/>
            </a:endParaRP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More accurate channel measurement/scheduling/retransmission</a:t>
            </a:r>
            <a:endParaRPr lang="en-US" sz="1400" b="1" dirty="0" smtClean="0">
              <a:latin typeface="Arial" pitchFamily="34" charset="0"/>
              <a:ea typeface="MS Gothic"/>
              <a:cs typeface="Arial" pitchFamily="34" charset="0"/>
            </a:endParaRP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Overhead reduction of uplink reference signals for slow-varying channels </a:t>
            </a:r>
            <a:endParaRPr lang="en-US" sz="1400" b="1" dirty="0" smtClean="0">
              <a:latin typeface="Arial" pitchFamily="34" charset="0"/>
              <a:ea typeface="MS Gothic"/>
              <a:cs typeface="Arial" pitchFamily="34" charset="0"/>
            </a:endParaRP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Overhead reduction of control channels</a:t>
            </a:r>
            <a:endParaRPr lang="en-US" sz="1400" b="1" dirty="0" smtClean="0">
              <a:latin typeface="Arial" pitchFamily="34" charset="0"/>
              <a:ea typeface="MS Gothic"/>
              <a:cs typeface="Arial" pitchFamily="34" charset="0"/>
            </a:endParaRP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Special improvement for to the users with poor link quality </a:t>
            </a:r>
            <a:endParaRPr lang="en-US" sz="1400" b="1" dirty="0" smtClean="0">
              <a:latin typeface="Arial" pitchFamily="34" charset="0"/>
              <a:ea typeface="MS Gothic"/>
              <a:cs typeface="Arial" pitchFamily="34" charset="0"/>
            </a:endParaRPr>
          </a:p>
          <a:p>
            <a:pPr marL="342900" marR="0" lvl="0" indent="-342900" hangingPunct="0">
              <a:spcBef>
                <a:spcPts val="0"/>
              </a:spcBef>
              <a:spcAft>
                <a:spcPts val="900"/>
              </a:spcAft>
              <a:buFont typeface="Symbol"/>
              <a:buChar char=""/>
            </a:pPr>
            <a:r>
              <a:rPr lang="en-GB" sz="1400" b="1" dirty="0" smtClean="0">
                <a:latin typeface="Arial" pitchFamily="34" charset="0"/>
                <a:ea typeface="SimSun"/>
                <a:cs typeface="Arial" pitchFamily="34" charset="0"/>
              </a:rPr>
              <a:t>Define the specific requirements for each band for HPUE. (RAN4)</a:t>
            </a:r>
            <a:endParaRPr lang="en-US" sz="1400" b="1" dirty="0" smtClean="0">
              <a:latin typeface="Arial" pitchFamily="34" charset="0"/>
              <a:ea typeface="SimSun"/>
              <a:cs typeface="Arial" pitchFamily="34" charset="0"/>
            </a:endParaRPr>
          </a:p>
          <a:p>
            <a:pPr marL="742950" marR="88900" lvl="1" indent="-285750" hangingPunct="0">
              <a:spcBef>
                <a:spcPts val="0"/>
              </a:spcBef>
              <a:spcAft>
                <a:spcPts val="900"/>
              </a:spcAft>
              <a:buFont typeface="Times New Roman"/>
              <a:buChar char="-"/>
            </a:pPr>
            <a:r>
              <a:rPr lang="en-GB" sz="1400" b="1" dirty="0" smtClean="0">
                <a:latin typeface="Arial" pitchFamily="34" charset="0"/>
                <a:ea typeface="MS Gothic"/>
                <a:cs typeface="Arial" pitchFamily="34" charset="0"/>
              </a:rPr>
              <a:t>These include but are not limited to associated regulatory requirements on transmit power levels, unwanted emissions, radiation requirements, etc.</a:t>
            </a:r>
            <a:endParaRPr lang="en-US" sz="1400" b="1" dirty="0" smtClean="0">
              <a:latin typeface="Arial" pitchFamily="34" charset="0"/>
              <a:ea typeface="MS Gothic"/>
              <a:cs typeface="Arial" pitchFamily="34" charset="0"/>
            </a:endParaRPr>
          </a:p>
          <a:p>
            <a:pPr marL="285750" indent="-285750" eaLnBrk="0" hangingPunct="0">
              <a:lnSpc>
                <a:spcPct val="150000"/>
              </a:lnSpc>
              <a:spcBef>
                <a:spcPct val="20000"/>
              </a:spcBef>
              <a:buFont typeface="Arial" panose="020B0604020202020204" pitchFamily="34" charset="0"/>
              <a:buChar char="•"/>
            </a:pPr>
            <a:endParaRPr lang="en-US" altLang="zh-CN" sz="1100" b="1" kern="0" dirty="0">
              <a:latin typeface="Arial" pitchFamily="34" charset="0"/>
              <a:cs typeface="Arial" pitchFamily="34" charset="0"/>
            </a:endParaRPr>
          </a:p>
        </p:txBody>
      </p:sp>
    </p:spTree>
    <p:extLst>
      <p:ext uri="{BB962C8B-B14F-4D97-AF65-F5344CB8AC3E}">
        <p14:creationId xmlns:p14="http://schemas.microsoft.com/office/powerpoint/2010/main" xmlns="" val="3050795642"/>
      </p:ext>
    </p:extLst>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Copyright©2015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xmlns="" val="2685475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38423</TotalTime>
  <Words>658</Words>
  <Application>Microsoft Office PowerPoint</Application>
  <PresentationFormat>On-screen Show (16:9)</PresentationFormat>
  <Paragraphs>52</Paragraphs>
  <Slides>6</Slides>
  <Notes>2</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2_主题1</vt:lpstr>
      <vt:lpstr>Slide 1</vt:lpstr>
      <vt:lpstr>Slide 2</vt:lpstr>
      <vt:lpstr>Slide 3</vt:lpstr>
      <vt:lpstr>Slide 4</vt:lpstr>
      <vt:lpstr>Slide 5</vt:lpstr>
      <vt:lpstr>Slide 6</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2950</cp:revision>
  <dcterms:created xsi:type="dcterms:W3CDTF">2012-12-20T06:01:13Z</dcterms:created>
  <dcterms:modified xsi:type="dcterms:W3CDTF">2017-12-11T19:09:22Z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(3)uVxNN9OSkAIkF6IYU6QsTVqBCZPB+rq/tQPHWifeDgKktM2irdKU0pwo4cJMZAFzLlo8uRD5
xcXkZMmV6WG1oxqqYQMm40kOVT9Qkq7s/FU+4aFGyQscxAeWwNMa40dt58P3HnfuvYL8x+4T
azCuFcVn0zgTrLrofOYCU/8NCsbTrGA9Si3AxkX2EDIDQEsOIvwn97nCqfzTJvBD0YPpAYJN
vd9OYDJH/EhE6KarDS</vt:lpwstr>
  </property>
  <property fmtid="{D5CDD505-2E9C-101B-9397-08002B2CF9AE}" pid="11" name="_2015_ms_pID_7253431">
    <vt:lpwstr>igzIobQiYMAfS4th8ovYUrbjnBTjYBjBaX17McJBTWtT56wCSJD1hj
21ceswzUdSxW7KxMDdRCtDW1VSJ/beCFcLESXWrYyv8R91+L21x0nOqKvpoJnfEqNQ865q89
aqq/mj2laDPksBfqE5CEdwfIa5IiewYhZaJ63zxrzV6euS5JBPQ2z4O+rbwFHnzmq186FP9+
BTh14uYw50gBK29bs//KgO0ZAtOxXlEGfHGe</vt:lpwstr>
  </property>
  <property fmtid="{D5CDD505-2E9C-101B-9397-08002B2CF9AE}" pid="12" name="_2015_ms_pID_7253432">
    <vt:lpwstr>fctDRWUUU5TJhv+pwfePZtl1O++jZhOXL1Ad
yL9d75Py3wCKZquW8Y+KH4gb/5gQXkEvejH6N43pcQBZYEknK20=</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1513016078</vt:lpwstr>
  </property>
</Properties>
</file>