
<file path=[Content_Types].xml><?xml version="1.0" encoding="utf-8"?>
<Types xmlns="http://schemas.openxmlformats.org/package/2006/content-types">
  <Override PartName="/ppt/slides/slide5.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Default Extension="wdp" ContentType="image/vnd.ms-photo"/>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2" r:id="rId1"/>
  </p:sldMasterIdLst>
  <p:notesMasterIdLst>
    <p:notesMasterId r:id="rId7"/>
  </p:notesMasterIdLst>
  <p:handoutMasterIdLst>
    <p:handoutMasterId r:id="rId8"/>
  </p:handoutMasterIdLst>
  <p:sldIdLst>
    <p:sldId id="434" r:id="rId2"/>
    <p:sldId id="511" r:id="rId3"/>
    <p:sldId id="510" r:id="rId4"/>
    <p:sldId id="513" r:id="rId5"/>
    <p:sldId id="491" r:id="rId6"/>
  </p:sldIdLst>
  <p:sldSz cx="9144000" cy="5143500" type="screen16x9"/>
  <p:notesSz cx="6797675" cy="9926638"/>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521415D9-36F7-43E2-AB2F-B90AF26B5E84}">
      <p14:sectionLst xmlns:p14="http://schemas.microsoft.com/office/powerpoint/2010/main" xmlns="">
        <p14:section name="默认节" id="{40BAD13A-CF3B-46F1-9F92-1EEB6DF0B91B}">
          <p14:sldIdLst>
            <p14:sldId id="434"/>
            <p14:sldId id="511"/>
            <p14:sldId id="510"/>
            <p14:sldId id="513"/>
            <p14:sldId id="491"/>
          </p14:sldIdLst>
        </p14:section>
        <p14:section name="无标题节" id="{55232401-34EE-4EBD-BFAF-C9D0F61BAE12}">
          <p14:sldIdLst/>
        </p14:section>
      </p14:sectionLst>
    </p:ext>
    <p:ext uri="{EFAFB233-063F-42B5-8137-9DF3F51BA10A}">
      <p15:sldGuideLst xmlns:p15="http://schemas.microsoft.com/office/powerpoint/2012/main" xmlns="">
        <p15:guide id="1" orient="horz" pos="587">
          <p15:clr>
            <a:srgbClr val="A4A3A4"/>
          </p15:clr>
        </p15:guide>
        <p15:guide id="2" orient="horz" pos="3883">
          <p15:clr>
            <a:srgbClr val="A4A3A4"/>
          </p15:clr>
        </p15:guide>
        <p15:guide id="3" pos="7164">
          <p15:clr>
            <a:srgbClr val="A4A3A4"/>
          </p15:clr>
        </p15:guide>
        <p15:guide id="4" pos="519">
          <p15:clr>
            <a:srgbClr val="A4A3A4"/>
          </p15:clr>
        </p15:guide>
        <p15:guide id="5" orient="horz" pos="440">
          <p15:clr>
            <a:srgbClr val="A4A3A4"/>
          </p15:clr>
        </p15:guide>
        <p15:guide id="6" orient="horz" pos="2912">
          <p15:clr>
            <a:srgbClr val="A4A3A4"/>
          </p15:clr>
        </p15:guide>
        <p15:guide id="7" pos="5372">
          <p15:clr>
            <a:srgbClr val="A4A3A4"/>
          </p15:clr>
        </p15:guide>
        <p15:guide id="8" pos="389">
          <p15:clr>
            <a:srgbClr val="A4A3A4"/>
          </p15:clr>
        </p15:guide>
      </p15:sldGuideLst>
    </p:ext>
    <p:ext uri="{2D200454-40CA-4A62-9FC3-DE9A4176ACB9}">
      <p15:notesGuideLst xmlns:p15="http://schemas.microsoft.com/office/powerpoint/2012/main" xmlns="">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A20000"/>
    <a:srgbClr val="3E5D82"/>
    <a:srgbClr val="0000FF"/>
    <a:srgbClr val="02AE16"/>
    <a:srgbClr val="9177FD"/>
    <a:srgbClr val="FF6709"/>
    <a:srgbClr val="FF2222"/>
    <a:srgbClr val="E4E4E4"/>
    <a:srgbClr val="383747"/>
    <a:srgbClr val="66669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098" autoAdjust="0"/>
    <p:restoredTop sz="82738" autoAdjust="0"/>
  </p:normalViewPr>
  <p:slideViewPr>
    <p:cSldViewPr snapToGrid="0" snapToObjects="1" showGuides="1">
      <p:cViewPr varScale="1">
        <p:scale>
          <a:sx n="98" d="100"/>
          <a:sy n="98" d="100"/>
        </p:scale>
        <p:origin x="-882" y="-90"/>
      </p:cViewPr>
      <p:guideLst>
        <p:guide orient="horz" pos="587"/>
        <p:guide orient="horz" pos="3883"/>
        <p:guide orient="horz" pos="440"/>
        <p:guide orient="horz" pos="2912"/>
        <p:guide pos="7164"/>
        <p:guide pos="519"/>
        <p:guide pos="5372"/>
        <p:guide pos="389"/>
      </p:guideLst>
    </p:cSldViewPr>
  </p:slideViewPr>
  <p:outlineViewPr>
    <p:cViewPr>
      <p:scale>
        <a:sx n="100" d="100"/>
        <a:sy n="100"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snapToObjects="1" showGuides="1">
      <p:cViewPr varScale="1">
        <p:scale>
          <a:sx n="62" d="100"/>
          <a:sy n="62" d="100"/>
        </p:scale>
        <p:origin x="3240" y="72"/>
      </p:cViewPr>
      <p:guideLst>
        <p:guide orient="horz" pos="3127"/>
        <p:guide pos="2141"/>
      </p:guideLst>
    </p:cSldViewPr>
  </p:notes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1" y="0"/>
            <a:ext cx="2945659" cy="49633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50444" y="0"/>
            <a:ext cx="2945659" cy="49633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6299ECB0-6573-4573-97F8-0F22CF6BD3F2}" type="datetimeFigureOut">
              <a:rPr lang="zh-CN" altLang="en-US"/>
              <a:pPr>
                <a:defRPr/>
              </a:pPr>
              <a:t>2017/12/12</a:t>
            </a:fld>
            <a:endParaRPr lang="en-US" altLang="zh-CN"/>
          </a:p>
        </p:txBody>
      </p:sp>
      <p:sp>
        <p:nvSpPr>
          <p:cNvPr id="227332" name="Rectangle 4"/>
          <p:cNvSpPr>
            <a:spLocks noGrp="1" noChangeArrowheads="1"/>
          </p:cNvSpPr>
          <p:nvPr>
            <p:ph type="ftr" sz="quarter" idx="2"/>
          </p:nvPr>
        </p:nvSpPr>
        <p:spPr bwMode="auto">
          <a:xfrm>
            <a:off x="1" y="9428583"/>
            <a:ext cx="2945659" cy="496332"/>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50444" y="9428583"/>
            <a:ext cx="2945659" cy="496332"/>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6F672297-AFAB-40D7-9FB7-D5F863C7FB9A}" type="slidenum">
              <a:rPr lang="zh-CN" altLang="en-US"/>
              <a:pPr>
                <a:defRPr/>
              </a:pPr>
              <a:t>‹#›</a:t>
            </a:fld>
            <a:endParaRPr lang="en-US" altLang="zh-CN"/>
          </a:p>
        </p:txBody>
      </p:sp>
    </p:spTree>
    <p:extLst>
      <p:ext uri="{BB962C8B-B14F-4D97-AF65-F5344CB8AC3E}">
        <p14:creationId xmlns:p14="http://schemas.microsoft.com/office/powerpoint/2010/main" xmlns="" val="14611321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5659" cy="49633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4" y="0"/>
            <a:ext cx="2945659" cy="496332"/>
          </a:xfrm>
          <a:prstGeom prst="rect">
            <a:avLst/>
          </a:prstGeom>
        </p:spPr>
        <p:txBody>
          <a:bodyPr vert="horz" lIns="91440" tIns="45720" rIns="91440" bIns="45720" rtlCol="0"/>
          <a:lstStyle>
            <a:lvl1pPr algn="r">
              <a:defRPr sz="1200"/>
            </a:lvl1pPr>
          </a:lstStyle>
          <a:p>
            <a:fld id="{57F67EB6-9D1B-4BD6-828D-CF509AB728B2}" type="datetimeFigureOut">
              <a:rPr lang="en-US" smtClean="0"/>
              <a:pPr/>
              <a:t>12/12/2017</a:t>
            </a:fld>
            <a:endParaRPr lang="en-US"/>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15154"/>
            <a:ext cx="5438140" cy="446698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9428583"/>
            <a:ext cx="2945659" cy="49633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4" y="9428583"/>
            <a:ext cx="2945659" cy="496332"/>
          </a:xfrm>
          <a:prstGeom prst="rect">
            <a:avLst/>
          </a:prstGeom>
        </p:spPr>
        <p:txBody>
          <a:bodyPr vert="horz" lIns="91440" tIns="45720" rIns="91440" bIns="45720" rtlCol="0" anchor="b"/>
          <a:lstStyle>
            <a:lvl1pPr algn="r">
              <a:defRPr sz="1200"/>
            </a:lvl1pPr>
          </a:lstStyle>
          <a:p>
            <a:fld id="{3BAC5458-9D8F-496A-8CA9-D1357EC7E62C}" type="slidenum">
              <a:rPr lang="en-US" smtClean="0"/>
              <a:pPr/>
              <a:t>‹#›</a:t>
            </a:fld>
            <a:endParaRPr lang="en-US"/>
          </a:p>
        </p:txBody>
      </p:sp>
    </p:spTree>
    <p:extLst>
      <p:ext uri="{BB962C8B-B14F-4D97-AF65-F5344CB8AC3E}">
        <p14:creationId xmlns:p14="http://schemas.microsoft.com/office/powerpoint/2010/main" xmlns="" val="9716605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normAutofit/>
          </a:bodyPr>
          <a:lstStyle/>
          <a:p>
            <a:r>
              <a:rPr lang="zh-CN" altLang="en-US" dirty="0" smtClean="0"/>
              <a:t>讲解：</a:t>
            </a:r>
            <a:endParaRPr lang="en-US" altLang="zh-CN" dirty="0" smtClean="0"/>
          </a:p>
          <a:p>
            <a:endParaRPr lang="en-US" altLang="zh-CN" dirty="0" smtClean="0"/>
          </a:p>
          <a:p>
            <a:r>
              <a:rPr lang="zh-CN" altLang="en-US" dirty="0" smtClean="0"/>
              <a:t>我希望向大家汇报三方面的情况。</a:t>
            </a:r>
            <a:endParaRPr lang="en-US" altLang="zh-CN" dirty="0" smtClean="0"/>
          </a:p>
          <a:p>
            <a:endParaRPr lang="en-US" altLang="zh-CN" dirty="0" smtClean="0"/>
          </a:p>
          <a:p>
            <a:pPr marL="228600" indent="-228600">
              <a:buAutoNum type="arabicPeriod"/>
            </a:pPr>
            <a:r>
              <a:rPr lang="zh-CN" altLang="en-US" dirty="0" smtClean="0"/>
              <a:t>行业趋势与华为战略</a:t>
            </a:r>
            <a:endParaRPr lang="en-US" altLang="zh-CN" dirty="0" smtClean="0"/>
          </a:p>
          <a:p>
            <a:pPr marL="228600" indent="-228600">
              <a:buAutoNum type="arabicPeriod"/>
            </a:pPr>
            <a:r>
              <a:rPr lang="en-US" altLang="zh-CN" dirty="0" smtClean="0"/>
              <a:t>2013</a:t>
            </a:r>
            <a:r>
              <a:rPr lang="zh-CN" altLang="en-US" dirty="0" smtClean="0"/>
              <a:t>年经营业绩</a:t>
            </a:r>
            <a:endParaRPr lang="en-US" altLang="zh-CN" dirty="0" smtClean="0"/>
          </a:p>
          <a:p>
            <a:pPr marL="228600" indent="-228600">
              <a:buAutoNum type="arabicPeriod"/>
            </a:pPr>
            <a:r>
              <a:rPr lang="zh-CN" altLang="en-US" dirty="0" smtClean="0"/>
              <a:t>未来（行业有希望，运营商选择我们，员工热情奋斗）</a:t>
            </a:r>
            <a:endParaRPr lang="en-US" altLang="zh-CN" dirty="0" smtClean="0"/>
          </a:p>
          <a:p>
            <a:pPr marL="228600" indent="-228600">
              <a:buAutoNum type="arabicPeriod"/>
            </a:pPr>
            <a:endParaRPr lang="en-US" altLang="zh-CN" dirty="0" smtClean="0"/>
          </a:p>
        </p:txBody>
      </p:sp>
      <p:sp>
        <p:nvSpPr>
          <p:cNvPr id="4" name="灯片编号占位符 3"/>
          <p:cNvSpPr>
            <a:spLocks noGrp="1"/>
          </p:cNvSpPr>
          <p:nvPr>
            <p:ph type="sldNum" sz="quarter" idx="10"/>
          </p:nvPr>
        </p:nvSpPr>
        <p:spPr/>
        <p:txBody>
          <a:bodyPr/>
          <a:lstStyle/>
          <a:p>
            <a:fld id="{3BAC5458-9D8F-496A-8CA9-D1357EC7E62C}" type="slidenum">
              <a:rPr lang="en-US" smtClean="0"/>
              <a:pPr/>
              <a:t>1</a:t>
            </a:fld>
            <a:endParaRPr lang="en-US"/>
          </a:p>
        </p:txBody>
      </p:sp>
    </p:spTree>
    <p:extLst>
      <p:ext uri="{BB962C8B-B14F-4D97-AF65-F5344CB8AC3E}">
        <p14:creationId xmlns:p14="http://schemas.microsoft.com/office/powerpoint/2010/main" xmlns="" val="6080379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0488" y="744538"/>
            <a:ext cx="6616700" cy="3722687"/>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3BAC5458-9D8F-496A-8CA9-D1357EC7E62C}" type="slidenum">
              <a:rPr lang="en-US" smtClean="0"/>
              <a:pPr/>
              <a:t>5</a:t>
            </a:fld>
            <a:endParaRPr lang="en-US"/>
          </a:p>
        </p:txBody>
      </p:sp>
    </p:spTree>
    <p:extLst>
      <p:ext uri="{BB962C8B-B14F-4D97-AF65-F5344CB8AC3E}">
        <p14:creationId xmlns:p14="http://schemas.microsoft.com/office/powerpoint/2010/main" xmlns="" val="18519096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66591" y="1977629"/>
            <a:ext cx="4211335" cy="1077194"/>
          </a:xfrm>
          <a:prstGeom prst="rect">
            <a:avLst/>
          </a:prstGeo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xfrm>
            <a:off x="657055" y="359569"/>
            <a:ext cx="1218883" cy="200055"/>
          </a:xfrm>
          <a:prstGeom prst="rect">
            <a:avLst/>
          </a:prstGeom>
          <a:ln/>
        </p:spPr>
        <p:txBody>
          <a:bodyPr/>
          <a:lstStyle>
            <a:lvl1pPr>
              <a:defRPr/>
            </a:lvl1pPr>
          </a:lstStyle>
          <a:p>
            <a:pPr>
              <a:defRPr/>
            </a:pPr>
            <a:endParaRPr lang="en-US" altLang="zh-CN">
              <a:solidFill>
                <a:srgbClr val="000000"/>
              </a:solidFill>
            </a:endParaRPr>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quarter" idx="10"/>
          </p:nvPr>
        </p:nvSpPr>
        <p:spPr>
          <a:xfrm>
            <a:off x="657055" y="359569"/>
            <a:ext cx="1218883" cy="400110"/>
          </a:xfrm>
          <a:prstGeom prst="rect">
            <a:avLst/>
          </a:prstGeom>
        </p:spPr>
        <p:txBody>
          <a:bodyPr/>
          <a:lstStyle>
            <a:lvl1pPr>
              <a:defRPr/>
            </a:lvl1pPr>
          </a:lstStyle>
          <a:p>
            <a:pPr>
              <a:defRPr/>
            </a:pPr>
            <a:fld id="{3BE029C2-2C1D-4CA6-8650-0A884368FE6C}" type="datetime3">
              <a:rPr lang="en-US" altLang="zh-CN" smtClean="0">
                <a:solidFill>
                  <a:srgbClr val="000000"/>
                </a:solidFill>
              </a:rPr>
              <a:pPr>
                <a:defRPr/>
              </a:pPr>
              <a:t>12 December 2017</a:t>
            </a:fld>
            <a:endParaRPr lang="en-US" altLang="zh-CN" dirty="0">
              <a:solidFill>
                <a:srgbClr val="000000"/>
              </a:solidFill>
            </a:endParaRPr>
          </a:p>
        </p:txBody>
      </p:sp>
      <p:pic>
        <p:nvPicPr>
          <p:cNvPr id="3" name="Picture 9" descr="8"/>
          <p:cNvPicPr>
            <a:picLocks noChangeAspect="1" noChangeArrowheads="1"/>
          </p:cNvPicPr>
          <p:nvPr userDrawn="1"/>
        </p:nvPicPr>
        <p:blipFill>
          <a:blip r:embed="rId2" cstate="print"/>
          <a:srcRect/>
          <a:stretch>
            <a:fillRect/>
          </a:stretch>
        </p:blipFill>
        <p:spPr bwMode="auto">
          <a:xfrm>
            <a:off x="7838512" y="4789887"/>
            <a:ext cx="981638" cy="234553"/>
          </a:xfrm>
          <a:prstGeom prst="rect">
            <a:avLst/>
          </a:prstGeom>
          <a:noFill/>
          <a:ln w="9525">
            <a:noFill/>
            <a:miter lim="800000"/>
            <a:headEnd/>
            <a:tailEnd/>
          </a:ln>
        </p:spPr>
      </p:pic>
    </p:spTree>
  </p:cSld>
  <p:clrMapOvr>
    <a:masterClrMapping/>
  </p:clrMapOvr>
  <p:transition advClick="0" advTm="8000">
    <p:fade thruBlk="1"/>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标题，文本与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Tree>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 name="矩形 7"/>
          <p:cNvSpPr/>
          <p:nvPr userDrawn="1"/>
        </p:nvSpPr>
        <p:spPr>
          <a:xfrm>
            <a:off x="1190" y="4762"/>
            <a:ext cx="9142811" cy="5138738"/>
          </a:xfrm>
          <a:prstGeom prst="rect">
            <a:avLst/>
          </a:prstGeom>
          <a:blipFill dpi="0" rotWithShape="1">
            <a:blip r:embed="rId6" cstate="print">
              <a:duotone>
                <a:prstClr val="black"/>
                <a:schemeClr val="accent4">
                  <a:tint val="45000"/>
                  <a:satMod val="400000"/>
                </a:schemeClr>
              </a:duotone>
              <a:extLst>
                <a:ext uri="{BEBA8EAE-BF5A-486C-A8C5-ECC9F3942E4B}">
                  <a14:imgProps xmlns:a14="http://schemas.microsoft.com/office/drawing/2010/main" xmlns="">
                    <a14:imgLayer r:embed="rId7">
                      <a14:imgEffect>
                        <a14:brightnessContrast bright="40000"/>
                      </a14:imgEffect>
                    </a14:imgLayer>
                  </a14:imgProps>
                </a:ext>
                <a:ext uri="{28A0092B-C50C-407E-A947-70E740481C1C}">
                  <a14:useLocalDpi xmlns:a14="http://schemas.microsoft.com/office/drawing/2010/main" xmlns=""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itchFamily="34" charset="-122"/>
            </a:endParaRPr>
          </a:p>
        </p:txBody>
      </p:sp>
      <p:sp>
        <p:nvSpPr>
          <p:cNvPr id="14" name="Rectangle 8"/>
          <p:cNvSpPr>
            <a:spLocks noGrp="1" noChangeArrowheads="1"/>
          </p:cNvSpPr>
          <p:nvPr>
            <p:ph type="title"/>
          </p:nvPr>
        </p:nvSpPr>
        <p:spPr bwMode="auto">
          <a:xfrm>
            <a:off x="617774" y="3375001"/>
            <a:ext cx="6950250" cy="58475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08" rIns="91418" bIns="45708" numCol="1" anchor="t" anchorCtr="0" compatLnSpc="1">
            <a:prstTxWarp prst="textNoShape">
              <a:avLst/>
            </a:prstTxWarp>
            <a:spAutoFit/>
          </a:bodyPr>
          <a:lstStyle/>
          <a:p>
            <a:pPr lvl="0"/>
            <a:r>
              <a:rPr lang="en-US" altLang="zh-CN" dirty="0" smtClean="0"/>
              <a:t>Click to edit Master title style</a:t>
            </a:r>
            <a:endParaRPr lang="zh-CN" altLang="en-US" dirty="0" smtClean="0"/>
          </a:p>
        </p:txBody>
      </p:sp>
      <p:sp>
        <p:nvSpPr>
          <p:cNvPr id="19" name="Rectangle 19"/>
          <p:cNvSpPr>
            <a:spLocks noGrp="1" noChangeArrowheads="1"/>
          </p:cNvSpPr>
          <p:nvPr>
            <p:ph type="dt" sz="quarter" idx="2"/>
          </p:nvPr>
        </p:nvSpPr>
        <p:spPr bwMode="auto">
          <a:xfrm>
            <a:off x="617774" y="359571"/>
            <a:ext cx="1618828" cy="20005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300">
                <a:latin typeface="微软雅黑" pitchFamily="34" charset="-122"/>
                <a:ea typeface="+mn-ea"/>
              </a:defRPr>
            </a:lvl1pPr>
          </a:lstStyle>
          <a:p>
            <a:pPr>
              <a:defRPr/>
            </a:pPr>
            <a:endParaRPr lang="en-US" altLang="zh-CN" dirty="0">
              <a:solidFill>
                <a:srgbClr val="000000"/>
              </a:solidFill>
            </a:endParaRPr>
          </a:p>
        </p:txBody>
      </p:sp>
    </p:spTree>
  </p:cSld>
  <p:clrMap bg1="lt1" tx1="dk1" bg2="lt2" tx2="dk2" accent1="accent1" accent2="accent2" accent3="accent3" accent4="accent4" accent5="accent5" accent6="accent6" hlink="hlink" folHlink="folHlink"/>
  <p:sldLayoutIdLst>
    <p:sldLayoutId id="2147483963" r:id="rId1"/>
    <p:sldLayoutId id="2147483964" r:id="rId2"/>
    <p:sldLayoutId id="2147483965" r:id="rId3"/>
    <p:sldLayoutId id="2147483985" r:id="rId4"/>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lumMod val="75000"/>
              <a:lumOff val="25000"/>
            </a:schemeClr>
          </a:solidFill>
          <a:latin typeface="微软雅黑" pitchFamily="34" charset="-122"/>
          <a:ea typeface="黑体" pitchFamily="49" charset="-122"/>
          <a:cs typeface="+mj-cs"/>
        </a:defRPr>
      </a:lvl1pPr>
      <a:lvl2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xmlns="" val="0"/>
              </a:ext>
            </a:extLst>
          </a:blip>
          <a:srcRect l="1185" t="1048" r="2085"/>
          <a:stretch/>
        </p:blipFill>
        <p:spPr>
          <a:xfrm>
            <a:off x="0" y="0"/>
            <a:ext cx="9144000" cy="5143500"/>
          </a:xfrm>
          <a:prstGeom prst="rect">
            <a:avLst/>
          </a:prstGeom>
        </p:spPr>
      </p:pic>
      <p:pic>
        <p:nvPicPr>
          <p:cNvPr id="14" name="Picture 89" descr="Huawei logo"/>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66661" y="253240"/>
            <a:ext cx="782340" cy="784034"/>
          </a:xfrm>
          <a:prstGeom prst="rect">
            <a:avLst/>
          </a:prstGeom>
          <a:noFill/>
          <a:ln w="9525">
            <a:noFill/>
            <a:miter lim="800000"/>
            <a:headEnd/>
            <a:tailEnd/>
          </a:ln>
        </p:spPr>
      </p:pic>
      <p:sp>
        <p:nvSpPr>
          <p:cNvPr id="12" name="标题 1"/>
          <p:cNvSpPr txBox="1">
            <a:spLocks/>
          </p:cNvSpPr>
          <p:nvPr/>
        </p:nvSpPr>
        <p:spPr>
          <a:xfrm>
            <a:off x="245463" y="1413020"/>
            <a:ext cx="4890303" cy="1218795"/>
          </a:xfrm>
          <a:prstGeom prst="rect">
            <a:avLst/>
          </a:prstGeom>
        </p:spPr>
        <p:txBody>
          <a:bodyPr wrap="square" lIns="0" tIns="0" rIns="0" bIns="0">
            <a:spAutoFit/>
          </a:bodyPr>
          <a:lst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a:lstStyle>
          <a:p>
            <a:pPr>
              <a:lnSpc>
                <a:spcPct val="110000"/>
              </a:lnSpc>
            </a:pPr>
            <a:r>
              <a:rPr lang="en-US" altLang="zh-CN" sz="2400" dirty="0">
                <a:latin typeface="Arial" pitchFamily="34" charset="0"/>
                <a:ea typeface="Arial Unicode MS" pitchFamily="34" charset="-122"/>
                <a:cs typeface="Arial" pitchFamily="34" charset="0"/>
              </a:rPr>
              <a:t>Motivation for new WI proposal on </a:t>
            </a:r>
            <a:r>
              <a:rPr lang="en-US" altLang="zh-CN" sz="2400" dirty="0" smtClean="0">
                <a:latin typeface="Arial" pitchFamily="34" charset="0"/>
                <a:ea typeface="Arial Unicode MS" pitchFamily="34" charset="-122"/>
                <a:cs typeface="Arial" pitchFamily="34" charset="0"/>
              </a:rPr>
              <a:t>uplink data </a:t>
            </a:r>
            <a:r>
              <a:rPr lang="en-US" altLang="zh-CN" sz="2400" dirty="0" smtClean="0">
                <a:latin typeface="Arial" pitchFamily="34" charset="0"/>
                <a:ea typeface="Arial Unicode MS" pitchFamily="34" charset="-122"/>
                <a:cs typeface="Arial" pitchFamily="34" charset="0"/>
              </a:rPr>
              <a:t>compression </a:t>
            </a:r>
            <a:r>
              <a:rPr lang="en-US" altLang="zh-CN" sz="2400" dirty="0" smtClean="0">
                <a:latin typeface="Arial" pitchFamily="34" charset="0"/>
                <a:ea typeface="Arial Unicode MS" pitchFamily="34" charset="-122"/>
                <a:cs typeface="Arial" pitchFamily="34" charset="0"/>
              </a:rPr>
              <a:t>in UMTS</a:t>
            </a:r>
            <a:endParaRPr lang="en-US" altLang="en-US" sz="2400" b="0" kern="0" spc="-1000" dirty="0">
              <a:solidFill>
                <a:srgbClr val="C00000"/>
              </a:solidFill>
              <a:latin typeface="Arial" pitchFamily="34" charset="0"/>
              <a:ea typeface="Arial Unicode MS" pitchFamily="34" charset="-122"/>
              <a:cs typeface="Arial" pitchFamily="34" charset="0"/>
            </a:endParaRPr>
          </a:p>
        </p:txBody>
      </p:sp>
      <p:sp>
        <p:nvSpPr>
          <p:cNvPr id="35" name="Text Box 7"/>
          <p:cNvSpPr txBox="1">
            <a:spLocks noChangeArrowheads="1"/>
          </p:cNvSpPr>
          <p:nvPr/>
        </p:nvSpPr>
        <p:spPr bwMode="auto">
          <a:xfrm>
            <a:off x="617774" y="4701722"/>
            <a:ext cx="1442520" cy="184666"/>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solidFill>
                  <a:srgbClr val="000000">
                    <a:lumMod val="65000"/>
                    <a:lumOff val="35000"/>
                  </a:srgbClr>
                </a:solidFill>
                <a:latin typeface="微软雅黑" pitchFamily="34" charset="-122"/>
                <a:ea typeface="MS PGothic" pitchFamily="34" charset="-128"/>
              </a:rPr>
              <a:t>www.huawei.com</a:t>
            </a:r>
          </a:p>
        </p:txBody>
      </p:sp>
      <p:sp>
        <p:nvSpPr>
          <p:cNvPr id="19" name="TextBox 18"/>
          <p:cNvSpPr txBox="1"/>
          <p:nvPr/>
        </p:nvSpPr>
        <p:spPr>
          <a:xfrm>
            <a:off x="2717093" y="4000500"/>
            <a:ext cx="3478895" cy="369332"/>
          </a:xfrm>
          <a:prstGeom prst="rect">
            <a:avLst/>
          </a:prstGeom>
          <a:noFill/>
        </p:spPr>
        <p:txBody>
          <a:bodyPr wrap="square" rtlCol="0">
            <a:spAutoFit/>
          </a:bodyPr>
          <a:lstStyle/>
          <a:p>
            <a:endParaRPr lang="zh-CN" altLang="en-US" dirty="0"/>
          </a:p>
        </p:txBody>
      </p:sp>
      <p:sp>
        <p:nvSpPr>
          <p:cNvPr id="13" name="TextBox 12"/>
          <p:cNvSpPr txBox="1"/>
          <p:nvPr/>
        </p:nvSpPr>
        <p:spPr>
          <a:xfrm>
            <a:off x="799029" y="3365486"/>
            <a:ext cx="2980680" cy="369332"/>
          </a:xfrm>
          <a:prstGeom prst="rect">
            <a:avLst/>
          </a:prstGeom>
          <a:noFill/>
        </p:spPr>
        <p:txBody>
          <a:bodyPr wrap="square" rtlCol="0">
            <a:spAutoFit/>
          </a:bodyPr>
          <a:lstStyle/>
          <a:p>
            <a:r>
              <a:rPr lang="zh-CN" altLang="en-US" dirty="0" smtClean="0"/>
              <a:t> </a:t>
            </a:r>
            <a:endParaRPr lang="zh-CN" altLang="en-US" dirty="0"/>
          </a:p>
        </p:txBody>
      </p:sp>
      <p:sp>
        <p:nvSpPr>
          <p:cNvPr id="8" name="矩形 7"/>
          <p:cNvSpPr/>
          <p:nvPr/>
        </p:nvSpPr>
        <p:spPr>
          <a:xfrm>
            <a:off x="245463" y="46990"/>
            <a:ext cx="4572000" cy="738664"/>
          </a:xfrm>
          <a:prstGeom prst="rect">
            <a:avLst/>
          </a:prstGeom>
        </p:spPr>
        <p:txBody>
          <a:bodyPr>
            <a:spAutoFit/>
          </a:bodyPr>
          <a:lstStyle/>
          <a:p>
            <a:r>
              <a:rPr lang="en-US" altLang="zh-CN" sz="1400" dirty="0" smtClean="0">
                <a:latin typeface="Arial" pitchFamily="34" charset="0"/>
                <a:cs typeface="Arial" pitchFamily="34" charset="0"/>
              </a:rPr>
              <a:t>3GPP TSG RAN Meeting #78 </a:t>
            </a:r>
          </a:p>
          <a:p>
            <a:r>
              <a:rPr lang="it-IT" altLang="zh-CN" sz="1400" dirty="0" smtClean="0">
                <a:latin typeface="Arial" pitchFamily="34" charset="0"/>
                <a:cs typeface="Arial" pitchFamily="34" charset="0"/>
              </a:rPr>
              <a:t>Lisbon, Portugal, December 18-21, 2017 </a:t>
            </a:r>
          </a:p>
          <a:p>
            <a:r>
              <a:rPr lang="en-US" altLang="zh-CN" sz="1400" dirty="0" smtClean="0">
                <a:latin typeface="Arial" pitchFamily="34" charset="0"/>
                <a:cs typeface="Arial" pitchFamily="34" charset="0"/>
              </a:rPr>
              <a:t>Agenda Item</a:t>
            </a:r>
            <a:r>
              <a:rPr lang="en-US" altLang="zh-CN" sz="1400" smtClean="0">
                <a:latin typeface="Arial" pitchFamily="34" charset="0"/>
                <a:cs typeface="Arial" pitchFamily="34" charset="0"/>
              </a:rPr>
              <a:t>: 11.1</a:t>
            </a:r>
            <a:endParaRPr lang="zh-CN" altLang="en-US" sz="1400" dirty="0">
              <a:latin typeface="Arial" pitchFamily="34" charset="0"/>
              <a:cs typeface="Arial" pitchFamily="34" charset="0"/>
            </a:endParaRPr>
          </a:p>
        </p:txBody>
      </p:sp>
      <p:sp>
        <p:nvSpPr>
          <p:cNvPr id="9" name="矩形 8"/>
          <p:cNvSpPr/>
          <p:nvPr/>
        </p:nvSpPr>
        <p:spPr>
          <a:xfrm>
            <a:off x="245463" y="2742745"/>
            <a:ext cx="1580882" cy="307777"/>
          </a:xfrm>
          <a:prstGeom prst="rect">
            <a:avLst/>
          </a:prstGeom>
        </p:spPr>
        <p:txBody>
          <a:bodyPr wrap="none">
            <a:spAutoFit/>
          </a:bodyPr>
          <a:lstStyle/>
          <a:p>
            <a:r>
              <a:rPr lang="en-US" altLang="zh-CN" sz="1400" dirty="0" smtClean="0">
                <a:solidFill>
                  <a:srgbClr val="A20000"/>
                </a:solidFill>
                <a:latin typeface="Arial" pitchFamily="34" charset="0"/>
                <a:cs typeface="Arial" pitchFamily="34" charset="0"/>
              </a:rPr>
              <a:t>Huawei, HiSilicon</a:t>
            </a:r>
            <a:endParaRPr lang="zh-CN" altLang="en-US" sz="1400" dirty="0" smtClean="0">
              <a:solidFill>
                <a:srgbClr val="A20000"/>
              </a:solidFill>
              <a:latin typeface="Arial" pitchFamily="34" charset="0"/>
              <a:cs typeface="Arial" pitchFamily="34" charset="0"/>
            </a:endParaRPr>
          </a:p>
        </p:txBody>
      </p:sp>
      <p:sp>
        <p:nvSpPr>
          <p:cNvPr id="10" name="矩形 9"/>
          <p:cNvSpPr/>
          <p:nvPr/>
        </p:nvSpPr>
        <p:spPr>
          <a:xfrm>
            <a:off x="8039887" y="41250"/>
            <a:ext cx="1090363" cy="307777"/>
          </a:xfrm>
          <a:prstGeom prst="rect">
            <a:avLst/>
          </a:prstGeom>
        </p:spPr>
        <p:txBody>
          <a:bodyPr wrap="none">
            <a:spAutoFit/>
          </a:bodyPr>
          <a:lstStyle/>
          <a:p>
            <a:r>
              <a:rPr lang="en-US" altLang="zh-CN" sz="1400" dirty="0" smtClean="0">
                <a:latin typeface="Arial" pitchFamily="34" charset="0"/>
                <a:cs typeface="Arial" pitchFamily="34" charset="0"/>
              </a:rPr>
              <a:t>RP-172443</a:t>
            </a:r>
            <a:endParaRPr lang="zh-CN" altLang="en-US" sz="1400" dirty="0" smtClean="0">
              <a:latin typeface="Arial" pitchFamily="34" charset="0"/>
              <a:cs typeface="Arial" pitchFamily="34" charset="0"/>
            </a:endParaRPr>
          </a:p>
        </p:txBody>
      </p:sp>
    </p:spTree>
    <p:extLst>
      <p:ext uri="{BB962C8B-B14F-4D97-AF65-F5344CB8AC3E}">
        <p14:creationId xmlns:p14="http://schemas.microsoft.com/office/powerpoint/2010/main" xmlns="" val="3003612975"/>
      </p:ext>
    </p:extLst>
  </p:cSld>
  <p:clrMapOvr>
    <a:masterClrMapping/>
  </p:clrMapOvr>
  <mc:AlternateContent xmlns:mc="http://schemas.openxmlformats.org/markup-compatibility/2006">
    <mc:Choice xmlns:p14="http://schemas.microsoft.com/office/powerpoint/2010/main" xmlns="" Requires="p14">
      <p:transition spd="med" p14:dur="700" advClick="0" advTm="8000">
        <p:fade/>
      </p:transition>
    </mc:Choice>
    <mc:Fallback>
      <p:transition spd="med" advClick="0" advTm="8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002" y="64364"/>
            <a:ext cx="9074999" cy="528485"/>
          </a:xfrm>
          <a:prstGeom prst="rect">
            <a:avLst/>
          </a:prstGeom>
        </p:spPr>
        <p:txBody>
          <a:bodyPr/>
          <a:lstStyle/>
          <a:p>
            <a:pPr>
              <a:tabLst>
                <a:tab pos="1882775" algn="l"/>
                <a:tab pos="1968500" algn="l"/>
              </a:tabLst>
              <a:defRPr/>
            </a:pPr>
            <a:r>
              <a:rPr lang="en-US" altLang="zh-CN" sz="2400" b="1" kern="0" dirty="0" smtClean="0">
                <a:solidFill>
                  <a:schemeClr val="accent2">
                    <a:lumMod val="75000"/>
                  </a:schemeClr>
                </a:solidFill>
                <a:latin typeface="Arial" pitchFamily="34" charset="0"/>
                <a:ea typeface="宋体" pitchFamily="2" charset="-122"/>
                <a:cs typeface="Arial" pitchFamily="34" charset="0"/>
              </a:rPr>
              <a:t>Scenario and requirements</a:t>
            </a:r>
            <a:endParaRPr lang="en-US" altLang="zh-CN" sz="2800" b="1" kern="0" dirty="0" smtClean="0">
              <a:solidFill>
                <a:schemeClr val="accent2">
                  <a:lumMod val="75000"/>
                </a:schemeClr>
              </a:solidFill>
              <a:latin typeface="Arial" pitchFamily="34" charset="0"/>
              <a:ea typeface="宋体" pitchFamily="2" charset="-122"/>
              <a:cs typeface="Arial" pitchFamily="34" charset="0"/>
            </a:endParaRPr>
          </a:p>
        </p:txBody>
      </p:sp>
      <p:sp>
        <p:nvSpPr>
          <p:cNvPr id="92" name="内容占位符 2"/>
          <p:cNvSpPr txBox="1">
            <a:spLocks/>
          </p:cNvSpPr>
          <p:nvPr/>
        </p:nvSpPr>
        <p:spPr>
          <a:xfrm>
            <a:off x="181627" y="461325"/>
            <a:ext cx="8203616" cy="4480193"/>
          </a:xfrm>
          <a:prstGeom prst="rect">
            <a:avLst/>
          </a:prstGeom>
        </p:spPr>
        <p:txBody>
          <a:bodyPr lIns="36000" rIns="36000"/>
          <a:lstStyle/>
          <a:p>
            <a:pPr marL="285750" indent="-285750" eaLnBrk="0" hangingPunct="0">
              <a:lnSpc>
                <a:spcPct val="125000"/>
              </a:lnSpc>
              <a:spcBef>
                <a:spcPts val="600"/>
              </a:spcBef>
              <a:buFont typeface="Arial" panose="020B0604020202020204" pitchFamily="34" charset="0"/>
              <a:buChar char="•"/>
            </a:pPr>
            <a:r>
              <a:rPr lang="en-US" altLang="zh-CN" sz="1400" b="1" kern="0" dirty="0" smtClean="0">
                <a:latin typeface="Arial" pitchFamily="34" charset="0"/>
                <a:ea typeface="+mn-ea"/>
                <a:cs typeface="Arial" pitchFamily="34" charset="0"/>
              </a:rPr>
              <a:t>Compared to downlink, uplink data transmission efficiency is more challenging. So far, lots of methods have been standardized, but most of them focus on radio aspects, e.g. Dual Cell HSUPA. For some services, e.g. web surfing, FTP traffic, in order to achieve compression efficiency, some means in PDCP layer could be considered.</a:t>
            </a:r>
          </a:p>
          <a:p>
            <a:pPr marL="285750" indent="-285750" eaLnBrk="0" hangingPunct="0">
              <a:lnSpc>
                <a:spcPct val="125000"/>
              </a:lnSpc>
              <a:spcBef>
                <a:spcPts val="600"/>
              </a:spcBef>
              <a:buFont typeface="Arial" panose="020B0604020202020204" pitchFamily="34" charset="0"/>
              <a:buChar char="•"/>
            </a:pPr>
            <a:endParaRPr lang="en-US" altLang="zh-CN" sz="1400" b="1" kern="0" dirty="0">
              <a:latin typeface="Arial" pitchFamily="34" charset="0"/>
              <a:ea typeface="+mn-ea"/>
              <a:cs typeface="Arial" pitchFamily="34" charset="0"/>
            </a:endParaRPr>
          </a:p>
          <a:p>
            <a:pPr marL="285750" indent="-285750" eaLnBrk="0" hangingPunct="0">
              <a:lnSpc>
                <a:spcPct val="125000"/>
              </a:lnSpc>
              <a:spcBef>
                <a:spcPts val="600"/>
              </a:spcBef>
              <a:buFont typeface="Arial" panose="020B0604020202020204" pitchFamily="34" charset="0"/>
              <a:buChar char="•"/>
            </a:pPr>
            <a:r>
              <a:rPr lang="en-US" altLang="zh-CN" sz="1400" b="1" kern="0" dirty="0" smtClean="0">
                <a:latin typeface="Arial" pitchFamily="34" charset="0"/>
                <a:ea typeface="+mn-ea"/>
                <a:cs typeface="Arial" pitchFamily="34" charset="0"/>
              </a:rPr>
              <a:t>Currently, there is an ongoing LTE WI UDC (Uplink Data Compression) and this WI is to be completed by RAN#79 (March 2018). In the WID, it shows significant gains brought by UDC.</a:t>
            </a:r>
          </a:p>
          <a:p>
            <a:pPr marL="742950" lvl="1" indent="-285750" eaLnBrk="0" hangingPunct="0">
              <a:lnSpc>
                <a:spcPct val="125000"/>
              </a:lnSpc>
              <a:spcBef>
                <a:spcPts val="600"/>
              </a:spcBef>
              <a:buFont typeface="Arial" panose="020B0604020202020204" pitchFamily="34" charset="0"/>
              <a:buChar char="•"/>
            </a:pPr>
            <a:r>
              <a:rPr lang="en-US" altLang="zh-CN" sz="1050" kern="0" dirty="0">
                <a:latin typeface="Arial" pitchFamily="34" charset="0"/>
                <a:ea typeface="+mn-ea"/>
                <a:cs typeface="Arial" pitchFamily="34" charset="0"/>
              </a:rPr>
              <a:t>RAN2 agreed on the performance evaluation criteria of compression efficiency. The simulation results of UDC solution based on DEFLATE (solution 3) and Solution 4 (APDC) have shown a similar trend in terms of the compression efficiency for uplink on various input traffic profiles simulated including FTP, SIP </a:t>
            </a:r>
            <a:r>
              <a:rPr lang="en-US" altLang="zh-CN" sz="1050" kern="0" dirty="0" err="1">
                <a:latin typeface="Arial" pitchFamily="34" charset="0"/>
                <a:ea typeface="+mn-ea"/>
                <a:cs typeface="Arial" pitchFamily="34" charset="0"/>
              </a:rPr>
              <a:t>signalling</a:t>
            </a:r>
            <a:r>
              <a:rPr lang="en-US" altLang="zh-CN" sz="1050" kern="0" dirty="0">
                <a:latin typeface="Arial" pitchFamily="34" charset="0"/>
                <a:ea typeface="+mn-ea"/>
                <a:cs typeface="Arial" pitchFamily="34" charset="0"/>
              </a:rPr>
              <a:t>, video and web surfing in case 1 and case 2 type traffic scenarios.  Wherein, </a:t>
            </a:r>
            <a:r>
              <a:rPr lang="en-US" altLang="zh-CN" sz="1050" b="1" kern="0" dirty="0">
                <a:solidFill>
                  <a:srgbClr val="FF0000"/>
                </a:solidFill>
                <a:latin typeface="Arial" pitchFamily="34" charset="0"/>
                <a:ea typeface="+mn-ea"/>
                <a:cs typeface="Arial" pitchFamily="34" charset="0"/>
              </a:rPr>
              <a:t>about 40% to 50% compression efficiency</a:t>
            </a:r>
            <a:r>
              <a:rPr lang="en-US" altLang="zh-CN" sz="1050" kern="0" dirty="0">
                <a:latin typeface="Arial" pitchFamily="34" charset="0"/>
                <a:ea typeface="+mn-ea"/>
                <a:cs typeface="Arial" pitchFamily="34" charset="0"/>
              </a:rPr>
              <a:t> is shown for FTP traffic, </a:t>
            </a:r>
            <a:r>
              <a:rPr lang="en-US" altLang="zh-CN" sz="1050" b="1" kern="0" dirty="0">
                <a:solidFill>
                  <a:srgbClr val="FF0000"/>
                </a:solidFill>
                <a:latin typeface="Arial" pitchFamily="34" charset="0"/>
                <a:ea typeface="+mn-ea"/>
                <a:cs typeface="Arial" pitchFamily="34" charset="0"/>
              </a:rPr>
              <a:t>over 80% of compression efficiency</a:t>
            </a:r>
            <a:r>
              <a:rPr lang="en-US" altLang="zh-CN" sz="1050" kern="0" dirty="0">
                <a:latin typeface="Arial" pitchFamily="34" charset="0"/>
                <a:ea typeface="+mn-ea"/>
                <a:cs typeface="Arial" pitchFamily="34" charset="0"/>
              </a:rPr>
              <a:t> is shown for SIP </a:t>
            </a:r>
            <a:r>
              <a:rPr lang="en-US" altLang="zh-CN" sz="1050" kern="0" dirty="0" err="1">
                <a:latin typeface="Arial" pitchFamily="34" charset="0"/>
                <a:ea typeface="+mn-ea"/>
                <a:cs typeface="Arial" pitchFamily="34" charset="0"/>
              </a:rPr>
              <a:t>signalling</a:t>
            </a:r>
            <a:r>
              <a:rPr lang="en-US" altLang="zh-CN" sz="1050" kern="0" dirty="0">
                <a:latin typeface="Arial" pitchFamily="34" charset="0"/>
                <a:ea typeface="+mn-ea"/>
                <a:cs typeface="Arial" pitchFamily="34" charset="0"/>
              </a:rPr>
              <a:t> and </a:t>
            </a:r>
            <a:r>
              <a:rPr lang="en-US" altLang="zh-CN" sz="1050" b="1" kern="0" dirty="0">
                <a:solidFill>
                  <a:srgbClr val="FF0000"/>
                </a:solidFill>
                <a:latin typeface="Arial" pitchFamily="34" charset="0"/>
                <a:ea typeface="+mn-ea"/>
                <a:cs typeface="Arial" pitchFamily="34" charset="0"/>
              </a:rPr>
              <a:t>about 60% to 75% compression efficiency</a:t>
            </a:r>
            <a:r>
              <a:rPr lang="en-US" altLang="zh-CN" sz="1050" kern="0" dirty="0">
                <a:latin typeface="Arial" pitchFamily="34" charset="0"/>
                <a:ea typeface="+mn-ea"/>
                <a:cs typeface="Arial" pitchFamily="34" charset="0"/>
              </a:rPr>
              <a:t> is shown for video traffic. Similarly</a:t>
            </a:r>
            <a:r>
              <a:rPr lang="en-US" altLang="zh-CN" sz="1050" b="1" kern="0" dirty="0">
                <a:solidFill>
                  <a:srgbClr val="FF0000"/>
                </a:solidFill>
                <a:latin typeface="Arial" pitchFamily="34" charset="0"/>
                <a:ea typeface="+mn-ea"/>
                <a:cs typeface="Arial" pitchFamily="34" charset="0"/>
              </a:rPr>
              <a:t>, over 60% of compression efficiency </a:t>
            </a:r>
            <a:r>
              <a:rPr lang="en-US" altLang="zh-CN" sz="1050" kern="0" dirty="0">
                <a:latin typeface="Arial" pitchFamily="34" charset="0"/>
                <a:ea typeface="+mn-ea"/>
                <a:cs typeface="Arial" pitchFamily="34" charset="0"/>
              </a:rPr>
              <a:t>can be obtained with web surfing data. Solutions based on DEFLATE and solution based on APDC have shown significant and similar compression efficiency, as concluded in TR 36.754. </a:t>
            </a:r>
            <a:endParaRPr lang="en-US" altLang="zh-CN" sz="1050" kern="0" dirty="0" smtClean="0">
              <a:latin typeface="Arial" pitchFamily="34" charset="0"/>
              <a:ea typeface="+mn-ea"/>
              <a:cs typeface="Arial" pitchFamily="34" charset="0"/>
            </a:endParaRPr>
          </a:p>
          <a:p>
            <a:pPr marL="285750" indent="-285750" eaLnBrk="0" hangingPunct="0">
              <a:lnSpc>
                <a:spcPct val="125000"/>
              </a:lnSpc>
              <a:spcBef>
                <a:spcPts val="600"/>
              </a:spcBef>
              <a:buFont typeface="Arial" panose="020B0604020202020204" pitchFamily="34" charset="0"/>
              <a:buChar char="•"/>
            </a:pPr>
            <a:endParaRPr lang="en-US" altLang="zh-CN" sz="1400" kern="0" dirty="0">
              <a:latin typeface="Arial" pitchFamily="34" charset="0"/>
              <a:ea typeface="+mn-ea"/>
              <a:cs typeface="Arial" pitchFamily="34" charset="0"/>
            </a:endParaRPr>
          </a:p>
          <a:p>
            <a:pPr marL="285750" indent="-285750" eaLnBrk="0" hangingPunct="0">
              <a:lnSpc>
                <a:spcPct val="125000"/>
              </a:lnSpc>
              <a:spcBef>
                <a:spcPts val="600"/>
              </a:spcBef>
              <a:buFont typeface="Arial" panose="020B0604020202020204" pitchFamily="34" charset="0"/>
              <a:buChar char="•"/>
            </a:pPr>
            <a:r>
              <a:rPr lang="en-US" altLang="zh-CN" sz="1400" b="1" kern="0" dirty="0">
                <a:latin typeface="Arial" pitchFamily="34" charset="0"/>
                <a:ea typeface="+mn-ea"/>
                <a:cs typeface="Arial" pitchFamily="34" charset="0"/>
              </a:rPr>
              <a:t>UDC, as an compression algorithm, is RAT independent, we believe similar gains could be achieved if DUC could be implemented in UMTS.</a:t>
            </a:r>
          </a:p>
        </p:txBody>
      </p:sp>
    </p:spTree>
    <p:extLst>
      <p:ext uri="{BB962C8B-B14F-4D97-AF65-F5344CB8AC3E}">
        <p14:creationId xmlns:p14="http://schemas.microsoft.com/office/powerpoint/2010/main" xmlns="" val="1479331092"/>
      </p:ext>
    </p:extLst>
  </p:cSld>
  <p:clrMapOvr>
    <a:masterClrMapping/>
  </p:clrMapOvr>
  <p:transition advClick="0" advTm="8000">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002" y="64364"/>
            <a:ext cx="9074999" cy="528485"/>
          </a:xfrm>
          <a:prstGeom prst="rect">
            <a:avLst/>
          </a:prstGeom>
        </p:spPr>
        <p:txBody>
          <a:bodyPr/>
          <a:lstStyle/>
          <a:p>
            <a:pPr>
              <a:tabLst>
                <a:tab pos="1882775" algn="l"/>
                <a:tab pos="1968500" algn="l"/>
              </a:tabLst>
              <a:defRPr/>
            </a:pPr>
            <a:r>
              <a:rPr lang="en-US" altLang="zh-CN" sz="2400" b="1" kern="0" dirty="0" smtClean="0">
                <a:solidFill>
                  <a:schemeClr val="accent2">
                    <a:lumMod val="75000"/>
                  </a:schemeClr>
                </a:solidFill>
                <a:latin typeface="Arial" pitchFamily="34" charset="0"/>
                <a:ea typeface="宋体" pitchFamily="2" charset="-122"/>
                <a:cs typeface="Arial" pitchFamily="34" charset="0"/>
              </a:rPr>
              <a:t>Opportunities of uplink enhancements</a:t>
            </a:r>
            <a:endParaRPr lang="en-GB" altLang="zh-CN" sz="2400" b="1" kern="0" dirty="0" smtClean="0">
              <a:solidFill>
                <a:schemeClr val="accent2">
                  <a:lumMod val="75000"/>
                </a:schemeClr>
              </a:solidFill>
              <a:latin typeface="Arial" pitchFamily="34" charset="0"/>
              <a:ea typeface="宋体" pitchFamily="2" charset="-122"/>
              <a:cs typeface="Arial" pitchFamily="34" charset="0"/>
            </a:endParaRPr>
          </a:p>
          <a:p>
            <a:pPr lvl="0">
              <a:tabLst>
                <a:tab pos="1882775" algn="l"/>
                <a:tab pos="1968500" algn="l"/>
              </a:tabLst>
              <a:defRPr/>
            </a:pPr>
            <a:endParaRPr lang="en-US" altLang="zh-CN" sz="2800" b="1" kern="0" dirty="0" smtClean="0">
              <a:solidFill>
                <a:schemeClr val="accent2">
                  <a:lumMod val="75000"/>
                </a:schemeClr>
              </a:solidFill>
              <a:latin typeface="Arial" pitchFamily="34" charset="0"/>
              <a:ea typeface="宋体" pitchFamily="2" charset="-122"/>
              <a:cs typeface="Arial" pitchFamily="34" charset="0"/>
            </a:endParaRPr>
          </a:p>
        </p:txBody>
      </p:sp>
      <p:sp>
        <p:nvSpPr>
          <p:cNvPr id="92" name="内容占位符 2"/>
          <p:cNvSpPr txBox="1">
            <a:spLocks/>
          </p:cNvSpPr>
          <p:nvPr/>
        </p:nvSpPr>
        <p:spPr>
          <a:xfrm>
            <a:off x="413773" y="915526"/>
            <a:ext cx="7971470" cy="3276912"/>
          </a:xfrm>
          <a:prstGeom prst="rect">
            <a:avLst/>
          </a:prstGeom>
        </p:spPr>
        <p:txBody>
          <a:bodyPr lIns="36000" rIns="36000"/>
          <a:lstStyle/>
          <a:p>
            <a:pPr marL="285750" indent="-285750" eaLnBrk="0" hangingPunct="0">
              <a:lnSpc>
                <a:spcPct val="150000"/>
              </a:lnSpc>
              <a:spcBef>
                <a:spcPts val="600"/>
              </a:spcBef>
              <a:spcAft>
                <a:spcPts val="600"/>
              </a:spcAft>
              <a:buFont typeface="Arial" panose="020B0604020202020204" pitchFamily="34" charset="0"/>
              <a:buChar char="•"/>
            </a:pPr>
            <a:r>
              <a:rPr lang="en-US" altLang="zh-CN" sz="1400" b="1" kern="0" dirty="0" smtClean="0">
                <a:latin typeface="Arial" pitchFamily="34" charset="0"/>
                <a:cs typeface="Arial" pitchFamily="34" charset="0"/>
              </a:rPr>
              <a:t>In the LTE WI UDC, the DEFLATE-based solution is included. Basically, it is to introduce a compression/de-compression mechanism in PDCP layer in order to reduce the size of uplink data.</a:t>
            </a:r>
            <a:endParaRPr lang="en-US" altLang="zh-CN" sz="1400" b="1" kern="0" dirty="0">
              <a:latin typeface="Arial" pitchFamily="34" charset="0"/>
              <a:cs typeface="Arial" pitchFamily="34" charset="0"/>
            </a:endParaRPr>
          </a:p>
          <a:p>
            <a:pPr marL="285750" indent="-285750" eaLnBrk="0" hangingPunct="0">
              <a:lnSpc>
                <a:spcPct val="150000"/>
              </a:lnSpc>
              <a:spcBef>
                <a:spcPts val="600"/>
              </a:spcBef>
              <a:spcAft>
                <a:spcPts val="600"/>
              </a:spcAft>
              <a:buFont typeface="Arial" panose="020B0604020202020204" pitchFamily="34" charset="0"/>
              <a:buChar char="•"/>
            </a:pPr>
            <a:r>
              <a:rPr lang="en-US" altLang="zh-CN" sz="1400" b="1" kern="0" dirty="0" smtClean="0">
                <a:latin typeface="Arial" pitchFamily="34" charset="0"/>
                <a:cs typeface="Arial" pitchFamily="34" charset="0"/>
              </a:rPr>
              <a:t>For this LTE feature, most of stage-2 and stage-3 aspects have been decided, e.g. new PDCP PDU type, checksum, checksum failure, RRC </a:t>
            </a:r>
            <a:r>
              <a:rPr lang="en-US" altLang="zh-CN" sz="1400" b="1" kern="0" dirty="0" err="1" smtClean="0">
                <a:latin typeface="Arial" pitchFamily="34" charset="0"/>
                <a:cs typeface="Arial" pitchFamily="34" charset="0"/>
              </a:rPr>
              <a:t>signallings</a:t>
            </a:r>
            <a:r>
              <a:rPr lang="en-US" altLang="zh-CN" sz="1400" b="1" kern="0" dirty="0" smtClean="0">
                <a:latin typeface="Arial" pitchFamily="34" charset="0"/>
                <a:cs typeface="Arial" pitchFamily="34" charset="0"/>
              </a:rPr>
              <a:t> for activating/de-activating this feature.</a:t>
            </a:r>
          </a:p>
          <a:p>
            <a:pPr marL="285750" indent="-285750" eaLnBrk="0" hangingPunct="0">
              <a:lnSpc>
                <a:spcPct val="150000"/>
              </a:lnSpc>
              <a:spcBef>
                <a:spcPts val="600"/>
              </a:spcBef>
              <a:spcAft>
                <a:spcPts val="600"/>
              </a:spcAft>
              <a:buFont typeface="Arial" panose="020B0604020202020204" pitchFamily="34" charset="0"/>
              <a:buChar char="•"/>
            </a:pPr>
            <a:r>
              <a:rPr lang="en-US" altLang="zh-CN" sz="1400" b="1" kern="0" dirty="0" smtClean="0">
                <a:latin typeface="Arial" pitchFamily="34" charset="0"/>
                <a:cs typeface="Arial" pitchFamily="34" charset="0"/>
              </a:rPr>
              <a:t>In order to simplify the work of UDC in UMTS, normative work which has been done for LTE WI UDC should be considered as a baseline.</a:t>
            </a:r>
          </a:p>
        </p:txBody>
      </p:sp>
    </p:spTree>
    <p:extLst>
      <p:ext uri="{BB962C8B-B14F-4D97-AF65-F5344CB8AC3E}">
        <p14:creationId xmlns:p14="http://schemas.microsoft.com/office/powerpoint/2010/main" xmlns="" val="3860292352"/>
      </p:ext>
    </p:extLst>
  </p:cSld>
  <p:clrMapOvr>
    <a:masterClrMapping/>
  </p:clrMapOvr>
  <p:transition advClick="0" advTm="8000">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9002" y="64364"/>
            <a:ext cx="9074999" cy="528485"/>
          </a:xfrm>
          <a:prstGeom prst="rect">
            <a:avLst/>
          </a:prstGeom>
        </p:spPr>
        <p:txBody>
          <a:bodyPr/>
          <a:lstStyle/>
          <a:p>
            <a:pPr>
              <a:tabLst>
                <a:tab pos="1882775" algn="l"/>
                <a:tab pos="1968500" algn="l"/>
              </a:tabLst>
              <a:defRPr/>
            </a:pPr>
            <a:r>
              <a:rPr lang="en-US" altLang="zh-CN" sz="2400" b="1" kern="0" dirty="0" smtClean="0">
                <a:solidFill>
                  <a:schemeClr val="accent2">
                    <a:lumMod val="75000"/>
                  </a:schemeClr>
                </a:solidFill>
                <a:latin typeface="Arial" pitchFamily="34" charset="0"/>
                <a:ea typeface="宋体" pitchFamily="2" charset="-122"/>
                <a:cs typeface="Arial" pitchFamily="34" charset="0"/>
              </a:rPr>
              <a:t>Objective of the WI UDC in UMTS</a:t>
            </a:r>
            <a:endParaRPr lang="en-US" altLang="zh-CN" sz="2800" b="1" kern="0" dirty="0" smtClean="0">
              <a:solidFill>
                <a:schemeClr val="accent2">
                  <a:lumMod val="75000"/>
                </a:schemeClr>
              </a:solidFill>
              <a:latin typeface="Arial" pitchFamily="34" charset="0"/>
              <a:ea typeface="宋体" pitchFamily="2" charset="-122"/>
              <a:cs typeface="Arial" pitchFamily="34" charset="0"/>
            </a:endParaRPr>
          </a:p>
        </p:txBody>
      </p:sp>
      <p:sp>
        <p:nvSpPr>
          <p:cNvPr id="92" name="内容占位符 2"/>
          <p:cNvSpPr txBox="1">
            <a:spLocks/>
          </p:cNvSpPr>
          <p:nvPr/>
        </p:nvSpPr>
        <p:spPr>
          <a:xfrm>
            <a:off x="413773" y="915526"/>
            <a:ext cx="7971470" cy="3276912"/>
          </a:xfrm>
          <a:prstGeom prst="rect">
            <a:avLst/>
          </a:prstGeom>
        </p:spPr>
        <p:txBody>
          <a:bodyPr lIns="36000" rIns="36000"/>
          <a:lstStyle/>
          <a:p>
            <a:pPr marL="285750" indent="-285750" eaLnBrk="0" hangingPunct="0">
              <a:lnSpc>
                <a:spcPct val="150000"/>
              </a:lnSpc>
              <a:spcBef>
                <a:spcPct val="20000"/>
              </a:spcBef>
              <a:buFont typeface="Arial" panose="020B0604020202020204" pitchFamily="34" charset="0"/>
              <a:buChar char="•"/>
            </a:pPr>
            <a:r>
              <a:rPr lang="en-GB" altLang="zh-CN" sz="1400" b="1" kern="0" dirty="0">
                <a:latin typeface="Arial" pitchFamily="34" charset="0"/>
                <a:cs typeface="Arial" pitchFamily="34" charset="0"/>
              </a:rPr>
              <a:t>The objective of this WI is to specify only the DEFLATE-based solution as follows</a:t>
            </a:r>
            <a:r>
              <a:rPr lang="en-GB" altLang="zh-CN" sz="1400" b="1" kern="0" dirty="0" smtClean="0">
                <a:latin typeface="Arial" pitchFamily="34" charset="0"/>
                <a:cs typeface="Arial" pitchFamily="34" charset="0"/>
              </a:rPr>
              <a:t>:</a:t>
            </a:r>
            <a:endParaRPr lang="zh-CN" altLang="zh-CN" sz="1400" b="1" kern="0" dirty="0">
              <a:latin typeface="Arial" pitchFamily="34" charset="0"/>
              <a:cs typeface="Arial" pitchFamily="34" charset="0"/>
            </a:endParaRPr>
          </a:p>
          <a:p>
            <a:pPr marL="742950" lvl="1" indent="-285750" eaLnBrk="0" hangingPunct="0">
              <a:lnSpc>
                <a:spcPct val="150000"/>
              </a:lnSpc>
              <a:spcBef>
                <a:spcPct val="20000"/>
              </a:spcBef>
              <a:buFont typeface="Wingdings" panose="05000000000000000000" pitchFamily="2" charset="2"/>
              <a:buChar char="Ø"/>
            </a:pPr>
            <a:r>
              <a:rPr lang="en-US" altLang="zh-CN" sz="1400" b="1" kern="0" dirty="0">
                <a:latin typeface="Arial" pitchFamily="34" charset="0"/>
                <a:cs typeface="Arial" pitchFamily="34" charset="0"/>
              </a:rPr>
              <a:t>To specify the signaling and procedures enabling operator control of the DEFLATE-based solution.</a:t>
            </a:r>
            <a:endParaRPr lang="zh-CN" altLang="zh-CN" sz="1400" b="1" kern="0" dirty="0">
              <a:latin typeface="Arial" pitchFamily="34" charset="0"/>
              <a:cs typeface="Arial" pitchFamily="34" charset="0"/>
            </a:endParaRPr>
          </a:p>
          <a:p>
            <a:pPr marL="742950" lvl="1" indent="-285750" eaLnBrk="0" hangingPunct="0">
              <a:lnSpc>
                <a:spcPct val="150000"/>
              </a:lnSpc>
              <a:spcBef>
                <a:spcPct val="20000"/>
              </a:spcBef>
              <a:buFont typeface="Wingdings" panose="05000000000000000000" pitchFamily="2" charset="2"/>
              <a:buChar char="Ø"/>
            </a:pPr>
            <a:r>
              <a:rPr lang="en-US" altLang="zh-CN" sz="1400" b="1" kern="0" dirty="0">
                <a:latin typeface="Arial" pitchFamily="34" charset="0"/>
                <a:cs typeface="Arial" pitchFamily="34" charset="0"/>
              </a:rPr>
              <a:t>To specify the UDC header (at least including checksum) and, PDCP control signaling as necessary, in PDCP protocol.</a:t>
            </a:r>
            <a:endParaRPr lang="zh-CN" altLang="zh-CN" sz="1400" b="1" kern="0" dirty="0">
              <a:latin typeface="Arial" pitchFamily="34" charset="0"/>
              <a:cs typeface="Arial" pitchFamily="34" charset="0"/>
            </a:endParaRPr>
          </a:p>
          <a:p>
            <a:pPr marL="742950" lvl="1" indent="-285750" eaLnBrk="0" hangingPunct="0">
              <a:lnSpc>
                <a:spcPct val="150000"/>
              </a:lnSpc>
              <a:spcBef>
                <a:spcPct val="20000"/>
              </a:spcBef>
              <a:buFont typeface="Wingdings" panose="05000000000000000000" pitchFamily="2" charset="2"/>
              <a:buChar char="Ø"/>
            </a:pPr>
            <a:r>
              <a:rPr lang="en-US" altLang="zh-CN" sz="1400" b="1" kern="0" dirty="0">
                <a:latin typeface="Arial" pitchFamily="34" charset="0"/>
                <a:cs typeface="Arial" pitchFamily="34" charset="0"/>
              </a:rPr>
              <a:t>To analyze impact of buffer size and authentication when using pre-defined dictionary. And if needed, corresponding signaling and procedure should be specified.</a:t>
            </a:r>
            <a:endParaRPr lang="zh-CN" altLang="zh-CN" sz="1400" b="1" kern="0" dirty="0">
              <a:latin typeface="Arial" pitchFamily="34" charset="0"/>
              <a:cs typeface="Arial" pitchFamily="34" charset="0"/>
            </a:endParaRPr>
          </a:p>
          <a:p>
            <a:pPr marL="285750" lvl="1" indent="-285750" eaLnBrk="0" hangingPunct="0">
              <a:lnSpc>
                <a:spcPct val="150000"/>
              </a:lnSpc>
              <a:spcBef>
                <a:spcPct val="20000"/>
              </a:spcBef>
              <a:buFont typeface="Wingdings" panose="05000000000000000000" pitchFamily="2" charset="2"/>
              <a:buChar char="Ø"/>
            </a:pPr>
            <a:r>
              <a:rPr lang="en-GB" altLang="zh-CN" sz="1200" i="1" dirty="0"/>
              <a:t>Note: Normative work which has been done for WI on LTE UDC should be considered as a baseline</a:t>
            </a:r>
            <a:r>
              <a:rPr lang="en-GB" altLang="zh-CN" sz="1200" i="1" dirty="0" smtClean="0"/>
              <a:t>.</a:t>
            </a:r>
            <a:endParaRPr lang="en-US" altLang="zh-CN" sz="1400" b="1" kern="0" dirty="0">
              <a:latin typeface="Arial" pitchFamily="34" charset="0"/>
              <a:cs typeface="Arial" pitchFamily="34" charset="0"/>
            </a:endParaRPr>
          </a:p>
        </p:txBody>
      </p:sp>
    </p:spTree>
    <p:extLst>
      <p:ext uri="{BB962C8B-B14F-4D97-AF65-F5344CB8AC3E}">
        <p14:creationId xmlns:p14="http://schemas.microsoft.com/office/powerpoint/2010/main" xmlns="" val="1370783839"/>
      </p:ext>
    </p:extLst>
  </p:cSld>
  <p:clrMapOvr>
    <a:masterClrMapping/>
  </p:clrMapOvr>
  <p:transition advClick="0" advTm="8000">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17775" y="3253740"/>
            <a:ext cx="7909643" cy="1600438"/>
          </a:xfrm>
          <a:prstGeom prst="rect">
            <a:avLst/>
          </a:prstGeom>
          <a:noFill/>
        </p:spPr>
        <p:txBody>
          <a:bodyPr wrap="square" lIns="0" tIns="0" rIns="0" bIns="0" rtlCol="0">
            <a:spAutoFit/>
          </a:bodyPr>
          <a:lstStyle/>
          <a:p>
            <a:pPr algn="just">
              <a:spcAft>
                <a:spcPts val="600"/>
              </a:spcAft>
            </a:pPr>
            <a:r>
              <a:rPr lang="en-US" altLang="zh-CN" sz="1400" kern="1200" dirty="0" smtClean="0">
                <a:solidFill>
                  <a:schemeClr val="tx1">
                    <a:lumMod val="75000"/>
                    <a:lumOff val="25000"/>
                  </a:schemeClr>
                </a:solidFill>
                <a:effectLst/>
                <a:latin typeface="微软雅黑" pitchFamily="34" charset="-122"/>
                <a:ea typeface="微软雅黑" pitchFamily="34" charset="-122"/>
              </a:rPr>
              <a:t>Copyright©2017 Huawei Technologies Co., Ltd. All Rights Reserved.</a:t>
            </a:r>
            <a:endParaRPr lang="zh-CN" altLang="zh-CN" sz="1400" kern="1200" dirty="0" smtClean="0">
              <a:solidFill>
                <a:schemeClr val="tx1">
                  <a:lumMod val="75000"/>
                  <a:lumOff val="25000"/>
                </a:schemeClr>
              </a:solidFill>
              <a:effectLst/>
              <a:latin typeface="微软雅黑" pitchFamily="34" charset="-122"/>
              <a:ea typeface="微软雅黑" pitchFamily="34" charset="-122"/>
            </a:endParaRPr>
          </a:p>
          <a:p>
            <a:pPr algn="just">
              <a:lnSpc>
                <a:spcPts val="1700"/>
              </a:lnSpc>
            </a:pPr>
            <a:r>
              <a:rPr lang="en-US" altLang="zh-CN" sz="1200" kern="1200" dirty="0" smtClean="0">
                <a:solidFill>
                  <a:schemeClr val="tx1">
                    <a:lumMod val="75000"/>
                    <a:lumOff val="25000"/>
                  </a:schemeClr>
                </a:solidFill>
                <a:effectLst/>
                <a:latin typeface="微软雅黑" pitchFamily="34" charset="-122"/>
                <a:ea typeface="微软雅黑" pitchFamily="34" charset="-122"/>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00" kern="1200" dirty="0">
              <a:solidFill>
                <a:schemeClr val="tx1">
                  <a:lumMod val="75000"/>
                  <a:lumOff val="25000"/>
                </a:schemeClr>
              </a:solidFill>
              <a:effectLst/>
              <a:latin typeface="微软雅黑" pitchFamily="34" charset="-122"/>
              <a:ea typeface="微软雅黑" pitchFamily="34" charset="-122"/>
            </a:endParaRPr>
          </a:p>
        </p:txBody>
      </p:sp>
      <p:pic>
        <p:nvPicPr>
          <p:cNvPr id="25" name="Picture 89" descr="Huawei logo"/>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866661" y="253240"/>
            <a:ext cx="782340" cy="784034"/>
          </a:xfrm>
          <a:prstGeom prst="rect">
            <a:avLst/>
          </a:prstGeom>
          <a:noFill/>
          <a:ln w="9525">
            <a:noFill/>
            <a:miter lim="800000"/>
            <a:headEnd/>
            <a:tailEnd/>
          </a:ln>
        </p:spPr>
      </p:pic>
      <p:sp>
        <p:nvSpPr>
          <p:cNvPr id="30" name="标题 1"/>
          <p:cNvSpPr txBox="1">
            <a:spLocks/>
          </p:cNvSpPr>
          <p:nvPr/>
        </p:nvSpPr>
        <p:spPr bwMode="auto">
          <a:xfrm>
            <a:off x="1535315" y="1799035"/>
            <a:ext cx="5762625" cy="857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zh-CN" sz="6000" b="1" i="0" u="none" strike="noStrike" kern="0" cap="none" spc="0" normalizeH="0" baseline="0" noProof="0" dirty="0" smtClean="0">
                <a:ln>
                  <a:noFill/>
                </a:ln>
                <a:solidFill>
                  <a:srgbClr val="C00000"/>
                </a:solidFill>
                <a:effectLst/>
                <a:uLnTx/>
                <a:uFillTx/>
                <a:latin typeface="Freestyle Script" pitchFamily="66" charset="0"/>
                <a:ea typeface="黑体" pitchFamily="49" charset="-122"/>
                <a:cs typeface="Arial" pitchFamily="34" charset="0"/>
              </a:rPr>
              <a:t>Thank you !</a:t>
            </a:r>
          </a:p>
        </p:txBody>
      </p:sp>
    </p:spTree>
    <p:extLst>
      <p:ext uri="{BB962C8B-B14F-4D97-AF65-F5344CB8AC3E}">
        <p14:creationId xmlns:p14="http://schemas.microsoft.com/office/powerpoint/2010/main" xmlns="" val="268547592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2_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noFill/>
        <a:ln w="12700" cap="flat" cmpd="sng" algn="ctr">
          <a:solidFill>
            <a:schemeClr val="bg1">
              <a:lumMod val="75000"/>
            </a:schemeClr>
          </a:solidFill>
          <a:prstDash val="sysDash"/>
          <a:round/>
          <a:headEnd type="none" w="med" len="med"/>
          <a:tailEnd type="none" w="med" len="med"/>
        </a:ln>
        <a:effectLst/>
      </a:spPr>
      <a:body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38408</TotalTime>
  <Words>683</Words>
  <Application>Microsoft Office PowerPoint</Application>
  <PresentationFormat>On-screen Show (16:9)</PresentationFormat>
  <Paragraphs>37</Paragraphs>
  <Slides>5</Slides>
  <Notes>2</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2_主题1</vt:lpstr>
      <vt:lpstr>Slide 1</vt:lpstr>
      <vt:lpstr>Slide 2</vt:lpstr>
      <vt:lpstr>Slide 3</vt:lpstr>
      <vt:lpstr>Slide 4</vt:lpstr>
      <vt:lpstr>Slide 5</vt:lpstr>
    </vt:vector>
  </TitlesOfParts>
  <Company>Huawei Technologies Co.,Ltd.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聚焦战略，有效增长</dc:title>
  <dc:creator>z42303</dc:creator>
  <cp:lastModifiedBy>Huawei</cp:lastModifiedBy>
  <cp:revision>2986</cp:revision>
  <dcterms:created xsi:type="dcterms:W3CDTF">2012-12-20T06:01:13Z</dcterms:created>
  <dcterms:modified xsi:type="dcterms:W3CDTF">2017-12-11T19:21:41Z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(5)bgET8Uk0G22KfnmxihwaYTYKuV2EJDU3W/8JGNaLqPqPzsIkQPkF1I3jfcHWQ8npA2hgz0d6_x000d_
fxeDyhVKrTpcjs5nimdv/KqdX2LBrSnYTGJSDt+apWHdIuvNljXcR15ptZJSWkTDqyGs1V6w_x000d_
ADfamYNsmKOUB2nDjGZsrWJkqLUQX30ssWInlv8fDJi6YbHdb9+VCSO/Tvrh0L4gup4noYtu_x000d_
v5xHcA5cwQbzmIzzXi</vt:lpwstr>
  </property>
  <property fmtid="{D5CDD505-2E9C-101B-9397-08002B2CF9AE}" pid="3" name="_ms_pID_7253431">
    <vt:lpwstr>+3Wu07H6os/vt/C5eZxlfNprC6ty+tl5v3xBiKRiSFwHcxkfGbwk0i_x000d_
0Sjw3pQuTygPlD1e1bcyR828PMu9VwUcJxhUIFbqo5LxxMUoTw2x6ELdHcUKpJmij7UB1eY9_x000d_
wnP1wly+12MH974pS4k12RC+WQouDIplLrpWmebjG6iZrG4tV/LnecBK9Q4FkOwKGImFjANZ_x000d_
hh488q3rNLsvYWLK4hF3+N6q/ftzQPI9z68D</vt:lpwstr>
  </property>
  <property fmtid="{D5CDD505-2E9C-101B-9397-08002B2CF9AE}" pid="4" name="_ms_pID_7253432">
    <vt:lpwstr>AJdufHLjQHPFjKpC8xUDSgIQ2utIPNyww+Tu_x000d_
Kr7vrwkqbiSgXGjAoB+yvyCAayVFH2EdKcRYRpXKk6RiwxGi68d1w79lxY3waQm+PlfSEiuy_x000d_
f4qVjTTLTNpUhCdpnHLUQCIlG9vb7SlC9mEE01ToCTdvmBBNF6aqv3QqJKfTlTQSBK0O4RdT_x000d_
pBVIYcSN8nHrWKrW+PxWozNM05Mi+TM1nIKmnAFE74oLsFdQQ++uNz</vt:lpwstr>
  </property>
  <property fmtid="{D5CDD505-2E9C-101B-9397-08002B2CF9AE}" pid="5" name="_ms_pID_7253433">
    <vt:lpwstr>cX4ADPi8asR0/tOgWb_x000d_
n949/uzrtlrteKrVom1v1wl9q2Bt47XJoa7QqShqlcVzx7YoCRD8rCLXXDXUeXXclVHQOaps_x000d_
m+WkIp45ikKBAKbQMbgz295FwDjgWbteFYs9IWuoF/Rd7gEGIMPb3RPpypP/ESLw6dacgVW5_x000d_
/ClaGVTvEdMj/NFpW3zCOz0i+RL6Ao0vfyNUSpHPefbqXmcXh4yHaibOBgpeS8w0YvEHMdV7</vt:lpwstr>
  </property>
  <property fmtid="{D5CDD505-2E9C-101B-9397-08002B2CF9AE}" pid="6" name="_ms_pID_7253434">
    <vt:lpwstr>_x000d_
Fnm9Vd3DhThMWpyBbXCPJ8DbVT2HjG5/hn72wrj27a7DqsNaG+ajmWvofl/h2vSOtE88+dvo_x000d_
tQDMdeaOfYkJDL/KeCsYEFEjCrhCCyyXtyCiXg==</vt:lpwstr>
  </property>
  <property fmtid="{D5CDD505-2E9C-101B-9397-08002B2CF9AE}" pid="7" name="_new_ms_pID_72543">
    <vt:lpwstr>(3)46Rpvw3TFhqj1lwviYFiyobD0tkQGEcP1OckgmBb3iUxOH9RoENPQ7HqllWuwq9Sogw0bMl6
+oYCFncRGn0z/arC/VHr1jVov46iLDwzXcjewvYf+Sq+FuSAtxdDPNsxe/3zl1JlkwGHMmdV
2lpiueH0KhavVv82Ke806Ihj8+NInY0viXCUD4qiwbuk5W1QS5vsBLkittaa+YT7bKfw7mUu
hSa/WGx98LVZccqCJb</vt:lpwstr>
  </property>
  <property fmtid="{D5CDD505-2E9C-101B-9397-08002B2CF9AE}" pid="8" name="_new_ms_pID_725431">
    <vt:lpwstr>CBFQtllyuwFgQRPM16em9f4YQb2IySl9eW4fNZKC1Uh63/64xeJUuc
8Tgz1O1S7fsdwncVsXPBFVhMTqxO+QuIPvSHY17C8hC0lt0rdG99N3na7GBI13/wPrenOOx8
SVTAwII/r4CLxnqVZ58JVeShRG0xXcJNqWIrjvfuHaraDrtvUYARPcf35QjTGqyKimHZZnLj
P4rQaov3auZy+fmGB6lr1G3k9tvUSiJWvzzW</vt:lpwstr>
  </property>
  <property fmtid="{D5CDD505-2E9C-101B-9397-08002B2CF9AE}" pid="9" name="_new_ms_pID_725432">
    <vt:lpwstr>ewRED1n/BW0qeM5yay+F1u5gExvsq2pR5fBx
tCkKgXnqmwRePuqubhdjsFcznCe/3/bREhA/cRwsoLBRb15ueho=</vt:lpwstr>
  </property>
  <property fmtid="{D5CDD505-2E9C-101B-9397-08002B2CF9AE}" pid="10" name="_2015_ms_pID_725343">
    <vt:lpwstr>(3)l6Y8FWQkqLUL9m57GOVmGPyFQySjozpapE1RvS0m4PHQc00FIrTE13smYpT2in9wovJwWhrJ
oJjED1CKZAeWeT26r77i3AO/xV+rpUyxqpkQKn1UH4kvy1UpjRZn2DVYl1+55dWxihA2WX4Z
Tetb+5rVvdWeftan1d8TnpyNZ70aI0zRdxbbViQuUsENP2P3fI9Zu3iIwywVIJlNB1/WPmbw
sJIfR+GrxHtat0HgE2</vt:lpwstr>
  </property>
  <property fmtid="{D5CDD505-2E9C-101B-9397-08002B2CF9AE}" pid="11" name="_2015_ms_pID_7253431">
    <vt:lpwstr>tgH10mAWtIwFLYihhhB4n5BFdDXEf8VDT4Vq+XNVjv+CvOXYzUhoVA
GHUtbJxK9pgovS/xh+NR76r+pcc+KmhKRBcBxfGSZaFcvyZXRUojkvrduWPHeL+ISTBfqdIz
hfASv3K/EkNsQM0wFuoihM541aQI83IeUZvgNCedgppIosiHHP9hhDpnmMVkJs3FWymN0MCQ
7Xfi9svXVUfAhAB6FV9XUKkMNcGJV5kfgw5P</vt:lpwstr>
  </property>
  <property fmtid="{D5CDD505-2E9C-101B-9397-08002B2CF9AE}" pid="12" name="_2015_ms_pID_7253432">
    <vt:lpwstr>cNxfMtrqCS6kqf0f1Ln9MZ7Jn2WjT0JRlKZB
Tzz/JJ4wS7qG6EVF2X17LHFmjd/Op3Hk/jCEYrZf5SeeBWmw5lM=</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1513020049</vt:lpwstr>
  </property>
</Properties>
</file>