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6" r:id="rId1"/>
  </p:sldMasterIdLst>
  <p:notesMasterIdLst>
    <p:notesMasterId r:id="rId12"/>
  </p:notesMasterIdLst>
  <p:handoutMasterIdLst>
    <p:handoutMasterId r:id="rId13"/>
  </p:handoutMasterIdLst>
  <p:sldIdLst>
    <p:sldId id="262" r:id="rId2"/>
    <p:sldId id="274" r:id="rId3"/>
    <p:sldId id="271" r:id="rId4"/>
    <p:sldId id="275" r:id="rId5"/>
    <p:sldId id="276" r:id="rId6"/>
    <p:sldId id="282" r:id="rId7"/>
    <p:sldId id="278" r:id="rId8"/>
    <p:sldId id="279" r:id="rId9"/>
    <p:sldId id="280" r:id="rId10"/>
    <p:sldId id="261" r:id="rId11"/>
  </p:sldIdLst>
  <p:sldSz cx="9144000" cy="5143500" type="screen16x9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4F81BD"/>
    <a:srgbClr val="008FD4"/>
    <a:srgbClr val="5ACBF5"/>
    <a:srgbClr val="8CC63E"/>
    <a:srgbClr val="0070B1"/>
    <a:srgbClr val="00ABBD"/>
    <a:srgbClr val="00AEEF"/>
    <a:srgbClr val="0089CF"/>
    <a:srgbClr val="005BA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22" autoAdjust="0"/>
    <p:restoredTop sz="94660"/>
  </p:normalViewPr>
  <p:slideViewPr>
    <p:cSldViewPr snapToGrid="0" snapToObjects="1">
      <p:cViewPr varScale="1">
        <p:scale>
          <a:sx n="99" d="100"/>
          <a:sy n="99" d="100"/>
        </p:scale>
        <p:origin x="-53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12B48A3-BFCF-4140-9C3A-AEABBA229594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8B666EAF-4BFC-4E80-8BB0-BCBF3552AE66}">
      <dgm:prSet phldrT="[文本]" custT="1"/>
      <dgm:spPr/>
      <dgm:t>
        <a:bodyPr/>
        <a:lstStyle/>
        <a:p>
          <a:r>
            <a:rPr lang="en-US" sz="1100" dirty="0" err="1" smtClean="0"/>
            <a:t>IoT</a:t>
          </a:r>
          <a:r>
            <a:rPr lang="en-US" sz="1100" dirty="0" smtClean="0"/>
            <a:t> Evolution</a:t>
          </a:r>
          <a:endParaRPr lang="en-US" sz="1100" dirty="0"/>
        </a:p>
      </dgm:t>
    </dgm:pt>
    <dgm:pt modelId="{F95D6EA2-0B77-41DB-A3F3-BD4F353AE770}" type="parTrans" cxnId="{7A9ACA97-8B3D-491D-90B1-25629935DF47}">
      <dgm:prSet/>
      <dgm:spPr/>
      <dgm:t>
        <a:bodyPr/>
        <a:lstStyle/>
        <a:p>
          <a:endParaRPr lang="en-US"/>
        </a:p>
      </dgm:t>
    </dgm:pt>
    <dgm:pt modelId="{5776EF48-B427-4EDC-B810-A5950A3D9398}" type="sibTrans" cxnId="{7A9ACA97-8B3D-491D-90B1-25629935DF47}">
      <dgm:prSet/>
      <dgm:spPr/>
      <dgm:t>
        <a:bodyPr/>
        <a:lstStyle/>
        <a:p>
          <a:endParaRPr lang="en-US"/>
        </a:p>
      </dgm:t>
    </dgm:pt>
    <dgm:pt modelId="{3D2D677F-0F8D-431E-854C-731BC20D3489}" type="pres">
      <dgm:prSet presAssocID="{B12B48A3-BFCF-4140-9C3A-AEABBA229594}" presName="Name0" presStyleCnt="0">
        <dgm:presLayoutVars>
          <dgm:dir/>
          <dgm:animLvl val="lvl"/>
          <dgm:resizeHandles val="exact"/>
        </dgm:presLayoutVars>
      </dgm:prSet>
      <dgm:spPr/>
    </dgm:pt>
    <dgm:pt modelId="{D796E923-646D-43D1-942D-C364322633F8}" type="pres">
      <dgm:prSet presAssocID="{B12B48A3-BFCF-4140-9C3A-AEABBA229594}" presName="dummy" presStyleCnt="0"/>
      <dgm:spPr/>
    </dgm:pt>
    <dgm:pt modelId="{65800F06-B415-4BA9-9065-46F379D3C13E}" type="pres">
      <dgm:prSet presAssocID="{B12B48A3-BFCF-4140-9C3A-AEABBA229594}" presName="linH" presStyleCnt="0"/>
      <dgm:spPr/>
    </dgm:pt>
    <dgm:pt modelId="{25026C7D-F89C-4512-BC23-1CB65F01BAB7}" type="pres">
      <dgm:prSet presAssocID="{B12B48A3-BFCF-4140-9C3A-AEABBA229594}" presName="padding1" presStyleCnt="0"/>
      <dgm:spPr/>
    </dgm:pt>
    <dgm:pt modelId="{DD355698-4FBE-4163-9CC6-629992BF68B8}" type="pres">
      <dgm:prSet presAssocID="{8B666EAF-4BFC-4E80-8BB0-BCBF3552AE66}" presName="linV" presStyleCnt="0"/>
      <dgm:spPr/>
    </dgm:pt>
    <dgm:pt modelId="{25BB51FB-D5C2-411B-ACC2-C60986FD5696}" type="pres">
      <dgm:prSet presAssocID="{8B666EAF-4BFC-4E80-8BB0-BCBF3552AE66}" presName="spVertical1" presStyleCnt="0"/>
      <dgm:spPr/>
    </dgm:pt>
    <dgm:pt modelId="{369B284F-B2E0-4C83-9EE8-28F05A7B5FB5}" type="pres">
      <dgm:prSet presAssocID="{8B666EAF-4BFC-4E80-8BB0-BCBF3552AE66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3AEA84-0E19-4980-897C-0DA04EFD4511}" type="pres">
      <dgm:prSet presAssocID="{8B666EAF-4BFC-4E80-8BB0-BCBF3552AE66}" presName="spVertical2" presStyleCnt="0"/>
      <dgm:spPr/>
    </dgm:pt>
    <dgm:pt modelId="{43C75E7B-FD84-46FA-940E-0BEF88248A35}" type="pres">
      <dgm:prSet presAssocID="{8B666EAF-4BFC-4E80-8BB0-BCBF3552AE66}" presName="spVertical3" presStyleCnt="0"/>
      <dgm:spPr/>
    </dgm:pt>
    <dgm:pt modelId="{A47407DC-1B43-43CD-A00F-C3E926191BC3}" type="pres">
      <dgm:prSet presAssocID="{B12B48A3-BFCF-4140-9C3A-AEABBA229594}" presName="padding2" presStyleCnt="0"/>
      <dgm:spPr/>
    </dgm:pt>
    <dgm:pt modelId="{2C30FA10-BECC-41C0-A090-68486A1A7738}" type="pres">
      <dgm:prSet presAssocID="{B12B48A3-BFCF-4140-9C3A-AEABBA229594}" presName="negArrow" presStyleCnt="0"/>
      <dgm:spPr/>
    </dgm:pt>
    <dgm:pt modelId="{67426C1E-A284-46D5-8783-CFFD89D6982A}" type="pres">
      <dgm:prSet presAssocID="{B12B48A3-BFCF-4140-9C3A-AEABBA229594}" presName="backgroundArrow" presStyleLbl="node1" presStyleIdx="0" presStyleCnt="1" custLinFactNeighborX="-2161" custLinFactNeighborY="17308"/>
      <dgm:spPr>
        <a:gradFill rotWithShape="0">
          <a:gsLst>
            <a:gs pos="46778">
              <a:srgbClr val="FFC000"/>
            </a:gs>
            <a:gs pos="16000">
              <a:schemeClr val="accent1">
                <a:lumMod val="5000"/>
                <a:lumOff val="95000"/>
              </a:schemeClr>
            </a:gs>
            <a:gs pos="74000">
              <a:srgbClr val="FFC000"/>
            </a:gs>
            <a:gs pos="83000">
              <a:srgbClr val="FFC000"/>
            </a:gs>
            <a:gs pos="20202">
              <a:srgbClr val="C8FFE3"/>
            </a:gs>
            <a:gs pos="100000">
              <a:srgbClr val="FFC000"/>
            </a:gs>
          </a:gsLst>
          <a:lin ang="5400000" scaled="1"/>
        </a:gradFill>
      </dgm:spPr>
    </dgm:pt>
  </dgm:ptLst>
  <dgm:cxnLst>
    <dgm:cxn modelId="{7A9ACA97-8B3D-491D-90B1-25629935DF47}" srcId="{B12B48A3-BFCF-4140-9C3A-AEABBA229594}" destId="{8B666EAF-4BFC-4E80-8BB0-BCBF3552AE66}" srcOrd="0" destOrd="0" parTransId="{F95D6EA2-0B77-41DB-A3F3-BD4F353AE770}" sibTransId="{5776EF48-B427-4EDC-B810-A5950A3D9398}"/>
    <dgm:cxn modelId="{C6694DA1-5531-420D-A3AF-735A93701CB3}" type="presOf" srcId="{8B666EAF-4BFC-4E80-8BB0-BCBF3552AE66}" destId="{369B284F-B2E0-4C83-9EE8-28F05A7B5FB5}" srcOrd="0" destOrd="0" presId="urn:microsoft.com/office/officeart/2005/8/layout/hProcess3"/>
    <dgm:cxn modelId="{37C1FD0F-308D-4045-B55B-28F04854E721}" type="presOf" srcId="{B12B48A3-BFCF-4140-9C3A-AEABBA229594}" destId="{3D2D677F-0F8D-431E-854C-731BC20D3489}" srcOrd="0" destOrd="0" presId="urn:microsoft.com/office/officeart/2005/8/layout/hProcess3"/>
    <dgm:cxn modelId="{9CF53AF7-5EEB-4713-93F7-F484E176C7EF}" type="presParOf" srcId="{3D2D677F-0F8D-431E-854C-731BC20D3489}" destId="{D796E923-646D-43D1-942D-C364322633F8}" srcOrd="0" destOrd="0" presId="urn:microsoft.com/office/officeart/2005/8/layout/hProcess3"/>
    <dgm:cxn modelId="{81C9B911-6A0A-4028-BF28-F4470DC197D8}" type="presParOf" srcId="{3D2D677F-0F8D-431E-854C-731BC20D3489}" destId="{65800F06-B415-4BA9-9065-46F379D3C13E}" srcOrd="1" destOrd="0" presId="urn:microsoft.com/office/officeart/2005/8/layout/hProcess3"/>
    <dgm:cxn modelId="{86EE0D29-6027-4BC7-A70E-799B88F69718}" type="presParOf" srcId="{65800F06-B415-4BA9-9065-46F379D3C13E}" destId="{25026C7D-F89C-4512-BC23-1CB65F01BAB7}" srcOrd="0" destOrd="0" presId="urn:microsoft.com/office/officeart/2005/8/layout/hProcess3"/>
    <dgm:cxn modelId="{2D25C3BD-4EC5-4902-9B60-CAF8CA65B582}" type="presParOf" srcId="{65800F06-B415-4BA9-9065-46F379D3C13E}" destId="{DD355698-4FBE-4163-9CC6-629992BF68B8}" srcOrd="1" destOrd="0" presId="urn:microsoft.com/office/officeart/2005/8/layout/hProcess3"/>
    <dgm:cxn modelId="{9A93DCD3-183B-4CE2-8ED2-79E7F053FB22}" type="presParOf" srcId="{DD355698-4FBE-4163-9CC6-629992BF68B8}" destId="{25BB51FB-D5C2-411B-ACC2-C60986FD5696}" srcOrd="0" destOrd="0" presId="urn:microsoft.com/office/officeart/2005/8/layout/hProcess3"/>
    <dgm:cxn modelId="{AB0AA0F7-FFA8-4CFD-ABED-D5D1EC378778}" type="presParOf" srcId="{DD355698-4FBE-4163-9CC6-629992BF68B8}" destId="{369B284F-B2E0-4C83-9EE8-28F05A7B5FB5}" srcOrd="1" destOrd="0" presId="urn:microsoft.com/office/officeart/2005/8/layout/hProcess3"/>
    <dgm:cxn modelId="{25962536-6EB5-4EF6-9A22-D7A30A72DEE8}" type="presParOf" srcId="{DD355698-4FBE-4163-9CC6-629992BF68B8}" destId="{E23AEA84-0E19-4980-897C-0DA04EFD4511}" srcOrd="2" destOrd="0" presId="urn:microsoft.com/office/officeart/2005/8/layout/hProcess3"/>
    <dgm:cxn modelId="{168BDFF6-330B-4A54-BC20-593CBCF59680}" type="presParOf" srcId="{DD355698-4FBE-4163-9CC6-629992BF68B8}" destId="{43C75E7B-FD84-46FA-940E-0BEF88248A35}" srcOrd="3" destOrd="0" presId="urn:microsoft.com/office/officeart/2005/8/layout/hProcess3"/>
    <dgm:cxn modelId="{C1FE0CF5-9DBC-46E5-BED6-960B8B966F42}" type="presParOf" srcId="{65800F06-B415-4BA9-9065-46F379D3C13E}" destId="{A47407DC-1B43-43CD-A00F-C3E926191BC3}" srcOrd="2" destOrd="0" presId="urn:microsoft.com/office/officeart/2005/8/layout/hProcess3"/>
    <dgm:cxn modelId="{9E8F9408-7400-467F-BA1A-28C33C2D6376}" type="presParOf" srcId="{65800F06-B415-4BA9-9065-46F379D3C13E}" destId="{2C30FA10-BECC-41C0-A090-68486A1A7738}" srcOrd="3" destOrd="0" presId="urn:microsoft.com/office/officeart/2005/8/layout/hProcess3"/>
    <dgm:cxn modelId="{F39B5161-BFDD-4F09-9E95-9E573F176C33}" type="presParOf" srcId="{65800F06-B415-4BA9-9065-46F379D3C13E}" destId="{67426C1E-A284-46D5-8783-CFFD89D6982A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7426C1E-A284-46D5-8783-CFFD89D6982A}">
      <dsp:nvSpPr>
        <dsp:cNvPr id="0" name=""/>
        <dsp:cNvSpPr/>
      </dsp:nvSpPr>
      <dsp:spPr>
        <a:xfrm>
          <a:off x="0" y="62624"/>
          <a:ext cx="6078158" cy="360000"/>
        </a:xfrm>
        <a:prstGeom prst="rightArrow">
          <a:avLst/>
        </a:prstGeom>
        <a:gradFill rotWithShape="0">
          <a:gsLst>
            <a:gs pos="46778">
              <a:srgbClr val="FFC000"/>
            </a:gs>
            <a:gs pos="16000">
              <a:schemeClr val="accent1">
                <a:lumMod val="5000"/>
                <a:lumOff val="95000"/>
              </a:schemeClr>
            </a:gs>
            <a:gs pos="74000">
              <a:srgbClr val="FFC000"/>
            </a:gs>
            <a:gs pos="83000">
              <a:srgbClr val="FFC000"/>
            </a:gs>
            <a:gs pos="20202">
              <a:srgbClr val="C8FFE3"/>
            </a:gs>
            <a:gs pos="100000">
              <a:srgbClr val="FFC000"/>
            </a:gs>
          </a:gsLst>
          <a:lin ang="5400000" scaled="1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9B284F-B2E0-4C83-9EE8-28F05A7B5FB5}">
      <dsp:nvSpPr>
        <dsp:cNvPr id="0" name=""/>
        <dsp:cNvSpPr/>
      </dsp:nvSpPr>
      <dsp:spPr>
        <a:xfrm>
          <a:off x="499186" y="115671"/>
          <a:ext cx="5472716" cy="2307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1760" rIns="0" bIns="11176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err="1" smtClean="0"/>
            <a:t>IoT</a:t>
          </a:r>
          <a:r>
            <a:rPr lang="en-US" sz="1100" kern="1200" dirty="0" smtClean="0"/>
            <a:t> Evolution</a:t>
          </a:r>
          <a:endParaRPr lang="en-US" sz="1100" kern="1200" dirty="0"/>
        </a:p>
      </dsp:txBody>
      <dsp:txXfrm>
        <a:off x="499186" y="115671"/>
        <a:ext cx="5472716" cy="2307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2FAECFD-CC53-4182-9FDD-29AABDA331A7}" type="datetimeFigureOut">
              <a:rPr lang="zh-CN" altLang="en-US"/>
              <a:pPr>
                <a:defRPr/>
              </a:pPr>
              <a:t>2017/12/11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8C7C476-630F-4E97-AD79-548321178E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717885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4C6108-0D61-41B6-8CF8-C8BF44D956F7}" type="datetimeFigureOut">
              <a:rPr lang="en-US" smtClean="0"/>
              <a:pPr/>
              <a:t>12/11/2017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9FDAE2-0A26-40B2-B965-80ED4253D33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10635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9FDAE2-0A26-40B2-B965-80ED4253D335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746351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20pt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1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2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3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>
              <a:latin typeface="Arial" pitchFamily="34" charset="0"/>
              <a:cs typeface="Arial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itchFamily="34" charset="0"/>
                <a:ea typeface="微软雅黑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itchFamily="34" charset="0"/>
                <a:ea typeface="微软雅黑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20pt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7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en-US" altLang="zh-CN" dirty="0" smtClean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  <a:extLst>
            <a:ext uri="{FAA26D3D-D897-4be2-8F04-BA451C77F1D7}"/>
          </a:extLst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7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C0E72943-9F54-4067-A950-84A709784270}" type="slidenum">
              <a:rPr lang="en-US" sz="800">
                <a:solidFill>
                  <a:srgbClr val="404040"/>
                </a:solidFill>
                <a:latin typeface="Arial" pitchFamily="34" charset="0"/>
                <a:cs typeface="Arial" pitchFamily="34" charset="0"/>
              </a:rPr>
              <a:pPr>
                <a:defRPr/>
              </a:pPr>
              <a:t>‹#›</a:t>
            </a:fld>
            <a:endParaRPr lang="en-US" sz="800">
              <a:solidFill>
                <a:srgbClr val="40404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18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1000518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ZTE </a:t>
            </a:r>
            <a:r>
              <a:rPr kumimoji="1" lang="en-US" sz="600" dirty="0" smtClean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All </a:t>
            </a: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rights reserved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113F1D33-9059-47D3-954B-5D17F3B4270F}" type="slidenum">
              <a:rPr lang="en-US" sz="800">
                <a:solidFill>
                  <a:srgbClr val="404040"/>
                </a:solidFill>
                <a:latin typeface="Arial" pitchFamily="34" charset="0"/>
                <a:cs typeface="Arial" pitchFamily="34" charset="0"/>
              </a:rPr>
              <a:pPr>
                <a:defRPr/>
              </a:pPr>
              <a:t>‹#›</a:t>
            </a:fld>
            <a:endParaRPr lang="en-US" sz="800">
              <a:solidFill>
                <a:srgbClr val="40404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10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1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7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8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2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6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3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1000518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ZTE </a:t>
            </a:r>
            <a:r>
              <a:rPr kumimoji="1" lang="en-US" sz="600" dirty="0" smtClean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All </a:t>
            </a: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rights reserved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D9DD1A95-C1D4-4F9A-857F-0557B7623FF8}" type="slidenum">
              <a:rPr lang="en-US" sz="800">
                <a:solidFill>
                  <a:srgbClr val="404040"/>
                </a:solidFill>
                <a:latin typeface="Arial" pitchFamily="34" charset="0"/>
                <a:cs typeface="Arial" pitchFamily="34" charset="0"/>
              </a:rPr>
              <a:pPr>
                <a:defRPr/>
              </a:pPr>
              <a:t>‹#›</a:t>
            </a:fld>
            <a:endParaRPr lang="en-US" sz="800">
              <a:solidFill>
                <a:srgbClr val="40404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9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0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1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1000518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ZTE </a:t>
            </a:r>
            <a:r>
              <a:rPr kumimoji="1" lang="en-US" sz="600" dirty="0" smtClean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All </a:t>
            </a: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rights reserved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227013"/>
            <a:ext cx="8516938" cy="72231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8775" y="1063625"/>
            <a:ext cx="8491538" cy="37534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44451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defRPr sz="2000" kern="1200">
          <a:solidFill>
            <a:schemeClr val="tx1"/>
          </a:solidFill>
          <a:latin typeface="+mn-lt"/>
          <a:ea typeface="微软雅黑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+mn-lt"/>
          <a:ea typeface="微软雅黑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微软雅黑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微软雅黑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 kern="1200">
          <a:solidFill>
            <a:schemeClr val="tx1"/>
          </a:solidFill>
          <a:latin typeface="+mn-lt"/>
          <a:ea typeface="微软雅黑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7"/>
          <p:cNvSpPr>
            <a:spLocks noGrp="1"/>
          </p:cNvSpPr>
          <p:nvPr>
            <p:ph type="ctrTitle"/>
          </p:nvPr>
        </p:nvSpPr>
        <p:spPr>
          <a:xfrm>
            <a:off x="250823" y="262031"/>
            <a:ext cx="7324725" cy="1130742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ja-JP" sz="1400" b="0" dirty="0">
                <a:latin typeface="微软雅黑" pitchFamily="34" charset="-122"/>
                <a:ea typeface="宋体" pitchFamily="2" charset="-122"/>
                <a:cs typeface="+mn-cs"/>
              </a:rPr>
              <a:t>3GPP TSG RAN Meeting #</a:t>
            </a:r>
            <a:r>
              <a:rPr lang="en-US" altLang="ja-JP" sz="1400" b="0" dirty="0" smtClean="0">
                <a:latin typeface="微软雅黑" pitchFamily="34" charset="-122"/>
                <a:ea typeface="宋体" pitchFamily="2" charset="-122"/>
                <a:cs typeface="+mn-cs"/>
              </a:rPr>
              <a:t>78</a:t>
            </a:r>
            <a:r>
              <a:rPr lang="en-US" altLang="ja-JP" sz="1400" b="0" dirty="0">
                <a:latin typeface="微软雅黑" pitchFamily="34" charset="-122"/>
                <a:ea typeface="宋体" pitchFamily="2" charset="-122"/>
                <a:cs typeface="+mn-cs"/>
              </a:rPr>
              <a:t/>
            </a:r>
            <a:br>
              <a:rPr lang="en-US" altLang="ja-JP" sz="1400" b="0" dirty="0">
                <a:latin typeface="微软雅黑" pitchFamily="34" charset="-122"/>
                <a:ea typeface="宋体" pitchFamily="2" charset="-122"/>
                <a:cs typeface="+mn-cs"/>
              </a:rPr>
            </a:br>
            <a:r>
              <a:rPr lang="en-US" altLang="en-US" sz="1400" b="0" dirty="0" smtClean="0">
                <a:latin typeface="微软雅黑" pitchFamily="34" charset="-122"/>
                <a:ea typeface="宋体" pitchFamily="2" charset="-122"/>
                <a:cs typeface="+mn-cs"/>
              </a:rPr>
              <a:t>Lisbon, Portugal</a:t>
            </a:r>
            <a:r>
              <a:rPr lang="en-GB" altLang="en-US" sz="1400" b="0" dirty="0" smtClean="0">
                <a:latin typeface="微软雅黑" pitchFamily="34" charset="-122"/>
                <a:ea typeface="宋体" pitchFamily="2" charset="-122"/>
                <a:cs typeface="+mn-cs"/>
              </a:rPr>
              <a:t>,  December 18-21, </a:t>
            </a:r>
            <a:r>
              <a:rPr lang="en-GB" altLang="en-US" sz="1400" b="0" dirty="0">
                <a:latin typeface="微软雅黑" pitchFamily="34" charset="-122"/>
                <a:ea typeface="宋体" pitchFamily="2" charset="-122"/>
                <a:cs typeface="+mn-cs"/>
              </a:rPr>
              <a:t>2017</a:t>
            </a:r>
            <a:r>
              <a:rPr lang="de-DE" altLang="ja-JP" sz="1400" b="0" dirty="0">
                <a:latin typeface="微软雅黑" pitchFamily="34" charset="-122"/>
                <a:ea typeface="宋体" pitchFamily="2" charset="-122"/>
                <a:cs typeface="+mn-cs"/>
              </a:rPr>
              <a:t/>
            </a:r>
            <a:br>
              <a:rPr lang="de-DE" altLang="ja-JP" sz="1400" b="0" dirty="0">
                <a:latin typeface="微软雅黑" pitchFamily="34" charset="-122"/>
                <a:ea typeface="宋体" pitchFamily="2" charset="-122"/>
                <a:cs typeface="+mn-cs"/>
              </a:rPr>
            </a:br>
            <a:r>
              <a:rPr lang="en-US" altLang="ko-KR" sz="1400" b="0" dirty="0">
                <a:latin typeface="微软雅黑" pitchFamily="34" charset="-122"/>
                <a:ea typeface="宋体" pitchFamily="2" charset="-122"/>
                <a:cs typeface="+mn-cs"/>
              </a:rPr>
              <a:t>Agenda item: </a:t>
            </a:r>
            <a:r>
              <a:rPr lang="en-US" altLang="ko-KR" sz="1400" b="0" dirty="0" smtClean="0">
                <a:latin typeface="微软雅黑" pitchFamily="34" charset="-122"/>
                <a:ea typeface="宋体" pitchFamily="2" charset="-122"/>
                <a:cs typeface="+mn-cs"/>
              </a:rPr>
              <a:t>9.1</a:t>
            </a:r>
            <a:r>
              <a:rPr lang="en-US" altLang="ko-KR" sz="1400" b="0" dirty="0">
                <a:latin typeface="微软雅黑" pitchFamily="34" charset="-122"/>
                <a:ea typeface="宋体" pitchFamily="2" charset="-122"/>
                <a:cs typeface="+mn-cs"/>
              </a:rPr>
              <a:t/>
            </a:r>
            <a:br>
              <a:rPr lang="en-US" altLang="ko-KR" sz="1400" b="0" dirty="0">
                <a:latin typeface="微软雅黑" pitchFamily="34" charset="-122"/>
                <a:ea typeface="宋体" pitchFamily="2" charset="-122"/>
                <a:cs typeface="+mn-cs"/>
              </a:rPr>
            </a:br>
            <a:r>
              <a:rPr lang="en-US" altLang="ko-KR" sz="1400" b="0" dirty="0">
                <a:latin typeface="微软雅黑" pitchFamily="34" charset="-122"/>
                <a:ea typeface="宋体" pitchFamily="2" charset="-122"/>
                <a:cs typeface="+mn-cs"/>
              </a:rPr>
              <a:t>Document for: Discussion</a:t>
            </a:r>
            <a:endParaRPr lang="en-US" sz="1400" b="0" dirty="0">
              <a:latin typeface="微软雅黑" pitchFamily="34" charset="-122"/>
              <a:ea typeface="宋体" pitchFamily="2" charset="-122"/>
              <a:cs typeface="+mn-cs"/>
            </a:endParaRPr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auto">
          <a:xfrm>
            <a:off x="327024" y="2571750"/>
            <a:ext cx="7172325" cy="788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en-US" altLang="zh-CN" noProof="0" dirty="0" err="1" smtClean="0">
                <a:solidFill>
                  <a:schemeClr val="bg1"/>
                </a:solidFill>
                <a:latin typeface="微软雅黑" pitchFamily="34" charset="-122"/>
              </a:rPr>
              <a:t>IoT</a:t>
            </a:r>
            <a:r>
              <a:rPr lang="en-US" altLang="zh-CN" noProof="0" dirty="0" smtClean="0">
                <a:solidFill>
                  <a:schemeClr val="bg1"/>
                </a:solidFill>
                <a:latin typeface="微软雅黑" pitchFamily="34" charset="-122"/>
              </a:rPr>
              <a:t> Evolution in Rel-16</a:t>
            </a:r>
            <a:endParaRPr kumimoji="0" lang="en-US" altLang="zh-CN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16336" y="478373"/>
            <a:ext cx="914400" cy="914400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r>
              <a:rPr kumimoji="1" lang="en-US" dirty="0" smtClean="0">
                <a:solidFill>
                  <a:schemeClr val="bg1"/>
                </a:solidFill>
              </a:rPr>
              <a:t>RP-1702393</a:t>
            </a:r>
            <a:endParaRPr kumimoji="1" lang="en-US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4"/>
          <p:cNvSpPr>
            <a:spLocks noGrp="1"/>
          </p:cNvSpPr>
          <p:nvPr>
            <p:ph type="title"/>
          </p:nvPr>
        </p:nvSpPr>
        <p:spPr>
          <a:xfrm>
            <a:off x="1196975" y="1493838"/>
            <a:ext cx="6143625" cy="1114425"/>
          </a:xfrm>
        </p:spPr>
        <p:txBody>
          <a:bodyPr/>
          <a:lstStyle/>
          <a:p>
            <a:r>
              <a:rPr smtClean="0">
                <a:ea typeface="微软雅黑" pitchFamily="34" charset="-122"/>
              </a:rPr>
              <a:t>Thank you</a:t>
            </a:r>
            <a:endParaRPr sz="2400" smtClean="0"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1706" y="840441"/>
            <a:ext cx="8814547" cy="3993777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内容占位符 4"/>
          <p:cNvSpPr>
            <a:spLocks noGrp="1"/>
          </p:cNvSpPr>
          <p:nvPr>
            <p:ph idx="12"/>
          </p:nvPr>
        </p:nvSpPr>
        <p:spPr>
          <a:xfrm>
            <a:off x="336137" y="1141582"/>
            <a:ext cx="2635664" cy="3482098"/>
          </a:xfrm>
        </p:spPr>
        <p:txBody>
          <a:bodyPr/>
          <a:lstStyle/>
          <a:p>
            <a:pPr algn="ctr"/>
            <a:r>
              <a:rPr lang="en-US" sz="1100" dirty="0" smtClean="0"/>
              <a:t>Rel-13 </a:t>
            </a:r>
            <a:r>
              <a:rPr lang="en-US" sz="1100" dirty="0" err="1" smtClean="0"/>
              <a:t>eMTC</a:t>
            </a:r>
            <a:endParaRPr lang="en-US" sz="11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 smtClean="0"/>
              <a:t>1.4 MHz bandwidth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 smtClean="0"/>
              <a:t>One deployment scenario: in-band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1100" dirty="0"/>
              <a:t>Max data rate(FD-FDD):</a:t>
            </a:r>
          </a:p>
          <a:p>
            <a:pPr marL="285750" indent="-285750"/>
            <a:r>
              <a:rPr lang="en-US" altLang="en-US" sz="1100" dirty="0"/>
              <a:t>                ~800 kbps/~1 Mbps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1100" dirty="0"/>
              <a:t>Coverage enhancement: 155.7dB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en-US" sz="1100" dirty="0" smtClean="0"/>
          </a:p>
          <a:p>
            <a:r>
              <a:rPr lang="en-US" altLang="en-US" sz="1100" dirty="0"/>
              <a:t> </a:t>
            </a:r>
            <a:r>
              <a:rPr lang="en-US" altLang="en-US" sz="1100" dirty="0" smtClean="0"/>
              <a:t>                 Rel-13 NB-</a:t>
            </a:r>
            <a:r>
              <a:rPr lang="en-US" altLang="en-US" sz="1100" dirty="0" err="1" smtClean="0"/>
              <a:t>IoT</a:t>
            </a:r>
            <a:endParaRPr lang="en-US" altLang="en-US" sz="11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/>
              <a:t>180 kHz bandwidth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/>
              <a:t>Three deployment scenarios: In-band, guard-band, standalone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1100" dirty="0"/>
              <a:t>Max data rate(anchor, </a:t>
            </a:r>
            <a:r>
              <a:rPr lang="en-US" altLang="en-US" sz="1100" dirty="0" err="1"/>
              <a:t>inband</a:t>
            </a:r>
            <a:r>
              <a:rPr lang="en-US" altLang="en-US" sz="1100" dirty="0"/>
              <a:t>): </a:t>
            </a:r>
          </a:p>
          <a:p>
            <a:pPr marL="285750" indent="-285750"/>
            <a:r>
              <a:rPr lang="en-US" altLang="en-US" sz="1100" dirty="0"/>
              <a:t>                ~22.6 kbps/ ~58.3 kbps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1100" dirty="0"/>
              <a:t>Coverage enhancement: 164 dB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en-US" sz="1100" dirty="0"/>
          </a:p>
          <a:p>
            <a:endParaRPr lang="en-US" sz="11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IoT</a:t>
            </a:r>
            <a:r>
              <a:rPr lang="en-US" dirty="0" smtClean="0"/>
              <a:t> : Roadmap in 3GPP</a:t>
            </a:r>
            <a:endParaRPr lang="en-US" dirty="0"/>
          </a:p>
        </p:txBody>
      </p:sp>
      <p:sp>
        <p:nvSpPr>
          <p:cNvPr id="7" name="内容占位符 4"/>
          <p:cNvSpPr txBox="1">
            <a:spLocks/>
          </p:cNvSpPr>
          <p:nvPr/>
        </p:nvSpPr>
        <p:spPr bwMode="auto">
          <a:xfrm>
            <a:off x="3032313" y="1105572"/>
            <a:ext cx="3032312" cy="3504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>
            <a:lvl1pPr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defRPr kumimoji="1" lang="zh-CN" altLang="en-US" sz="1800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1pPr>
            <a:lvl2pPr marL="742950" indent="-28575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  <a:lvl3pPr marL="1143000" indent="-22860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微软雅黑"/>
                <a:cs typeface="+mn-cs"/>
              </a:defRPr>
            </a:lvl3pPr>
            <a:lvl4pPr marL="1600200" indent="-22860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微软雅黑"/>
                <a:cs typeface="+mn-cs"/>
              </a:defRPr>
            </a:lvl4pPr>
            <a:lvl5pPr marL="2057400" indent="-22860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微软雅黑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dirty="0" smtClean="0"/>
              <a:t>Rel-14 </a:t>
            </a:r>
            <a:r>
              <a:rPr lang="en-US" sz="1100" dirty="0" err="1" smtClean="0"/>
              <a:t>eMTC</a:t>
            </a:r>
            <a:endParaRPr lang="en-US" sz="11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1100" dirty="0"/>
              <a:t>Up to 5 MHz bandwidth BL 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1100" dirty="0"/>
              <a:t>Large TBS support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1100" dirty="0"/>
              <a:t>Max data </a:t>
            </a:r>
            <a:r>
              <a:rPr lang="en-US" altLang="en-US" sz="1100" dirty="0" smtClean="0"/>
              <a:t> improvement</a:t>
            </a:r>
            <a:endParaRPr kumimoji="1" lang="en-US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1100" dirty="0"/>
              <a:t>Positioning : OTDOA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/>
              <a:t>Multicast support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 err="1"/>
              <a:t>VoLTE</a:t>
            </a:r>
            <a:r>
              <a:rPr lang="en-US" sz="1100" dirty="0"/>
              <a:t> enhancement</a:t>
            </a:r>
            <a:endParaRPr lang="en-US" altLang="en-US" sz="1100" dirty="0"/>
          </a:p>
          <a:p>
            <a:pPr algn="ctr"/>
            <a:r>
              <a:rPr lang="en-US" altLang="en-US" sz="1100" dirty="0"/>
              <a:t>Rel-14 NB-</a:t>
            </a:r>
            <a:r>
              <a:rPr lang="en-US" altLang="en-US" sz="1100" dirty="0" err="1"/>
              <a:t>IoT</a:t>
            </a:r>
            <a:endParaRPr lang="en-US" altLang="en-US" sz="11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1100" dirty="0"/>
              <a:t>Positioning : OTDOA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1100" dirty="0"/>
              <a:t>Multicast support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1100" dirty="0"/>
              <a:t>Non-Anchor PRB support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1100" dirty="0"/>
              <a:t>New power class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100" dirty="0"/>
              <a:t>Max data rate((anchor, </a:t>
            </a:r>
            <a:r>
              <a:rPr lang="en-US" altLang="zh-CN" sz="1100" dirty="0" err="1"/>
              <a:t>inband</a:t>
            </a:r>
            <a:r>
              <a:rPr lang="en-US" altLang="zh-CN" sz="1100" dirty="0"/>
              <a:t>): </a:t>
            </a:r>
          </a:p>
          <a:p>
            <a:pPr marL="285750" indent="-285750"/>
            <a:r>
              <a:rPr lang="en-US" altLang="zh-CN" sz="1100" dirty="0"/>
              <a:t>                     ~65.1 kbps/~142.5 kbps</a:t>
            </a:r>
            <a:endParaRPr lang="en-US" altLang="en-US" sz="1100" dirty="0"/>
          </a:p>
          <a:p>
            <a:endParaRPr lang="en-US" sz="1600" dirty="0"/>
          </a:p>
        </p:txBody>
      </p:sp>
      <p:sp>
        <p:nvSpPr>
          <p:cNvPr id="9" name="内容占位符 4"/>
          <p:cNvSpPr txBox="1">
            <a:spLocks/>
          </p:cNvSpPr>
          <p:nvPr/>
        </p:nvSpPr>
        <p:spPr bwMode="auto">
          <a:xfrm>
            <a:off x="5802408" y="1130300"/>
            <a:ext cx="3032312" cy="3504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>
            <a:lvl1pPr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defRPr kumimoji="1" lang="zh-CN" altLang="en-US" sz="1800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1pPr>
            <a:lvl2pPr marL="742950" indent="-28575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  <a:lvl3pPr marL="1143000" indent="-22860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微软雅黑"/>
                <a:cs typeface="+mn-cs"/>
              </a:defRPr>
            </a:lvl3pPr>
            <a:lvl4pPr marL="1600200" indent="-22860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微软雅黑"/>
                <a:cs typeface="+mn-cs"/>
              </a:defRPr>
            </a:lvl4pPr>
            <a:lvl5pPr marL="2057400" indent="-22860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微软雅黑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dirty="0" smtClean="0"/>
              <a:t>Rel-15 </a:t>
            </a:r>
            <a:r>
              <a:rPr lang="en-US" sz="1100" dirty="0" err="1" smtClean="0"/>
              <a:t>eMTC</a:t>
            </a:r>
            <a:endParaRPr lang="en-US" sz="11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 smtClean="0"/>
              <a:t>Power </a:t>
            </a:r>
            <a:r>
              <a:rPr lang="en-US" sz="1100" dirty="0"/>
              <a:t>consumption ,latency, system acquisition time, load control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/>
              <a:t>Spectrum efficiency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100" dirty="0"/>
              <a:t>Support of higher UE velocity</a:t>
            </a:r>
            <a:endParaRPr lang="en-US" altLang="en-US" sz="1100" dirty="0"/>
          </a:p>
          <a:p>
            <a:pPr algn="ctr"/>
            <a:endParaRPr lang="en-US" altLang="en-US" sz="1100" dirty="0" smtClean="0"/>
          </a:p>
          <a:p>
            <a:pPr algn="ctr"/>
            <a:endParaRPr lang="en-US" altLang="en-US" sz="1100" dirty="0"/>
          </a:p>
          <a:p>
            <a:pPr algn="ctr"/>
            <a:r>
              <a:rPr lang="en-US" altLang="en-US" sz="1100" dirty="0" smtClean="0"/>
              <a:t>Rel-15 </a:t>
            </a:r>
            <a:r>
              <a:rPr lang="en-US" altLang="en-US" sz="1100" dirty="0"/>
              <a:t>NB-</a:t>
            </a:r>
            <a:r>
              <a:rPr lang="en-US" altLang="en-US" sz="1100" dirty="0" err="1"/>
              <a:t>IoT</a:t>
            </a:r>
            <a:endParaRPr lang="en-US" altLang="en-US" sz="11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1100" dirty="0"/>
              <a:t>Power consumption ,latency, system acquisition time, load control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1100" dirty="0" smtClean="0"/>
              <a:t>TDD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1100" dirty="0"/>
              <a:t>S</a:t>
            </a:r>
            <a:r>
              <a:rPr lang="en-US" altLang="en-US" sz="1100" dirty="0" smtClean="0"/>
              <a:t>mall cell</a:t>
            </a:r>
            <a:endParaRPr lang="en-US" altLang="en-US" sz="11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en-US" sz="1100" dirty="0"/>
              <a:t>Measurement accuracy enhancement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en-US" sz="1100" dirty="0"/>
          </a:p>
          <a:p>
            <a:endParaRPr lang="en-US" sz="1600" dirty="0"/>
          </a:p>
        </p:txBody>
      </p:sp>
      <p:graphicFrame>
        <p:nvGraphicFramePr>
          <p:cNvPr id="11" name="图示 10"/>
          <p:cNvGraphicFramePr/>
          <p:nvPr>
            <p:extLst>
              <p:ext uri="{D42A27DB-BD31-4B8C-83A1-F6EECF244321}">
                <p14:modId xmlns:p14="http://schemas.microsoft.com/office/powerpoint/2010/main" xmlns="" val="2250141151"/>
              </p:ext>
            </p:extLst>
          </p:nvPr>
        </p:nvGraphicFramePr>
        <p:xfrm>
          <a:off x="1500469" y="4399376"/>
          <a:ext cx="6096000" cy="4620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93731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336137" y="1030405"/>
            <a:ext cx="8513763" cy="3244645"/>
          </a:xfrm>
        </p:spPr>
        <p:txBody>
          <a:bodyPr/>
          <a:lstStyle/>
          <a:p>
            <a:r>
              <a:rPr lang="en-US" sz="1600" dirty="0" smtClean="0"/>
              <a:t>Guideline in Rel-16 </a:t>
            </a:r>
            <a:r>
              <a:rPr lang="en-US" sz="1600" dirty="0" err="1" smtClean="0"/>
              <a:t>IoT</a:t>
            </a:r>
            <a:r>
              <a:rPr lang="en-US" sz="1600" dirty="0" smtClean="0"/>
              <a:t> work: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System efficiency enhancement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/>
              <a:t>Coverage </a:t>
            </a:r>
            <a:r>
              <a:rPr lang="en-US" altLang="zh-CN" sz="1600" dirty="0" smtClean="0"/>
              <a:t>extension enhancement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Positioning enhancement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 smtClean="0"/>
              <a:t>TDD NB-</a:t>
            </a:r>
            <a:r>
              <a:rPr lang="en-US" altLang="zh-CN" sz="1600" dirty="0" err="1" smtClean="0"/>
              <a:t>IoT</a:t>
            </a:r>
            <a:r>
              <a:rPr lang="en-US" altLang="zh-CN" sz="1600" dirty="0" smtClean="0"/>
              <a:t> enhancement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en-US" sz="1600" dirty="0"/>
          </a:p>
          <a:p>
            <a:r>
              <a:rPr lang="en-US" sz="1600" dirty="0"/>
              <a:t>Operator will be able to leverage existing </a:t>
            </a:r>
            <a:r>
              <a:rPr lang="en-US" sz="1600" dirty="0" err="1"/>
              <a:t>eMTC</a:t>
            </a:r>
            <a:r>
              <a:rPr lang="en-US" sz="1600" dirty="0"/>
              <a:t>/NB-</a:t>
            </a:r>
            <a:r>
              <a:rPr lang="en-US" sz="1600" dirty="0" err="1"/>
              <a:t>IoT</a:t>
            </a:r>
            <a:r>
              <a:rPr lang="en-US" sz="1600" dirty="0"/>
              <a:t> investment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Further </a:t>
            </a:r>
            <a:r>
              <a:rPr lang="en-US" dirty="0" err="1" smtClean="0"/>
              <a:t>IoT</a:t>
            </a:r>
            <a:r>
              <a:rPr lang="en-US" dirty="0" smtClean="0"/>
              <a:t> evolution in Rel-16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56089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rPr>
              <a:t>System efficiency  enhancement </a:t>
            </a:r>
            <a:r>
              <a:rPr lang="en-US" b="1" dirty="0" smtClean="0">
                <a:solidFill>
                  <a:srgbClr val="008FD4"/>
                </a:solidFill>
                <a:latin typeface="Arial" pitchFamily="34" charset="0"/>
                <a:cs typeface="Arial" pitchFamily="34" charset="0"/>
              </a:rPr>
              <a:t>for </a:t>
            </a:r>
            <a:r>
              <a:rPr lang="en-US" b="1" dirty="0" err="1" smtClean="0">
                <a:solidFill>
                  <a:srgbClr val="008FD4"/>
                </a:solidFill>
                <a:latin typeface="Arial" pitchFamily="34" charset="0"/>
                <a:cs typeface="Arial" pitchFamily="34" charset="0"/>
              </a:rPr>
              <a:t>eMTC</a:t>
            </a:r>
            <a:endParaRPr lang="en-US" b="1" dirty="0">
              <a:solidFill>
                <a:srgbClr val="008FD4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358775" y="801667"/>
            <a:ext cx="8491538" cy="4015396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Enhancement of standalone </a:t>
            </a:r>
            <a:r>
              <a:rPr lang="en-US" sz="1600" dirty="0" err="1" smtClean="0"/>
              <a:t>eMTC</a:t>
            </a:r>
            <a:r>
              <a:rPr lang="en-US" sz="1600" dirty="0" smtClean="0"/>
              <a:t> </a:t>
            </a:r>
            <a:endParaRPr lang="en-US" sz="1600" dirty="0"/>
          </a:p>
          <a:p>
            <a:pPr lvl="1"/>
            <a:r>
              <a:rPr lang="en-US" sz="1400" dirty="0" smtClean="0"/>
              <a:t>Supported bandwidth</a:t>
            </a:r>
          </a:p>
          <a:p>
            <a:pPr lvl="1"/>
            <a:r>
              <a:rPr lang="en-US" sz="1400" dirty="0" smtClean="0"/>
              <a:t>Removal of  </a:t>
            </a:r>
            <a:r>
              <a:rPr lang="en-US" sz="1400" dirty="0"/>
              <a:t>reserved legacy PDCCH area will allow more capacity improvement</a:t>
            </a:r>
          </a:p>
          <a:p>
            <a:pPr lvl="1"/>
            <a:r>
              <a:rPr lang="en-US" sz="1400" dirty="0"/>
              <a:t>Control channel MPDCCH </a:t>
            </a:r>
            <a:r>
              <a:rPr lang="en-US" sz="1400" dirty="0" smtClean="0"/>
              <a:t>narrowband (1.4Mhz) </a:t>
            </a:r>
            <a:r>
              <a:rPr lang="en-US" sz="1400" dirty="0"/>
              <a:t>support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Dynamic HARQ timing  for </a:t>
            </a:r>
            <a:r>
              <a:rPr lang="en-US" sz="1600" dirty="0" err="1" smtClean="0"/>
              <a:t>eMTC</a:t>
            </a:r>
            <a:endParaRPr lang="en-US" sz="1600" dirty="0" smtClean="0"/>
          </a:p>
          <a:p>
            <a:pPr lvl="1"/>
            <a:r>
              <a:rPr lang="en-US" sz="1400" dirty="0" smtClean="0"/>
              <a:t>Current pre-configured UL/DL HARQ timing negatively impacts system scheduling performance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Multi-</a:t>
            </a:r>
            <a:r>
              <a:rPr lang="en-US" sz="1600" dirty="0" err="1"/>
              <a:t>subframe</a:t>
            </a:r>
            <a:r>
              <a:rPr lang="en-US" sz="1600" dirty="0"/>
              <a:t> </a:t>
            </a:r>
            <a:r>
              <a:rPr lang="en-US" sz="1600" dirty="0" smtClean="0"/>
              <a:t>scheduling support </a:t>
            </a:r>
            <a:r>
              <a:rPr lang="en-US" sz="1600" dirty="0"/>
              <a:t>for </a:t>
            </a:r>
            <a:r>
              <a:rPr lang="en-US" sz="1600" dirty="0" err="1"/>
              <a:t>eMTC</a:t>
            </a:r>
            <a:endParaRPr lang="en-US" sz="1600" dirty="0"/>
          </a:p>
          <a:p>
            <a:pPr lvl="1"/>
            <a:r>
              <a:rPr lang="en-US" sz="1400" dirty="0" smtClean="0"/>
              <a:t>Further reduction in control overhead</a:t>
            </a:r>
          </a:p>
          <a:p>
            <a:pPr lvl="1" indent="0">
              <a:buNone/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xmlns="" val="15571971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rPr>
              <a:t>System efficiency  enhancement for NB-</a:t>
            </a:r>
            <a:r>
              <a:rPr lang="en-US" b="1" dirty="0" err="1">
                <a:solidFill>
                  <a:srgbClr val="008FD4"/>
                </a:solidFill>
                <a:latin typeface="Arial" pitchFamily="34" charset="0"/>
                <a:cs typeface="Arial" pitchFamily="34" charset="0"/>
              </a:rPr>
              <a:t>IoT</a:t>
            </a:r>
            <a:endParaRPr lang="en-US" b="1" dirty="0">
              <a:solidFill>
                <a:srgbClr val="008FD4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358775" y="801667"/>
            <a:ext cx="8491538" cy="4015396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NB-</a:t>
            </a:r>
            <a:r>
              <a:rPr lang="en-US" sz="1600" dirty="0" err="1" smtClean="0"/>
              <a:t>IoT</a:t>
            </a:r>
            <a:r>
              <a:rPr lang="en-US" sz="1600" dirty="0" smtClean="0"/>
              <a:t> DL PDSCH performance enhancement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US" sz="1400" dirty="0" smtClean="0"/>
              <a:t>Improvement for high data rate performance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Cross-carrier  scheduling support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Multi-</a:t>
            </a:r>
            <a:r>
              <a:rPr lang="en-US" sz="1600" dirty="0" err="1" smtClean="0"/>
              <a:t>subframe</a:t>
            </a:r>
            <a:r>
              <a:rPr lang="en-US" sz="1600" dirty="0" smtClean="0"/>
              <a:t> scheduling support  </a:t>
            </a:r>
          </a:p>
          <a:p>
            <a:pPr marL="1028700" lvl="1">
              <a:buFont typeface="Arial" pitchFamily="34" charset="0"/>
              <a:buChar char="•"/>
            </a:pPr>
            <a:r>
              <a:rPr lang="en-US" sz="1400" dirty="0"/>
              <a:t>Further reduction in control overhead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xmlns="" val="1560895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rPr>
              <a:t>System efficiency  enhancement for </a:t>
            </a:r>
            <a:r>
              <a:rPr lang="en-US" b="1" dirty="0" smtClean="0">
                <a:solidFill>
                  <a:srgbClr val="008FD4"/>
                </a:solidFill>
                <a:latin typeface="Arial" pitchFamily="34" charset="0"/>
                <a:cs typeface="Arial" pitchFamily="34" charset="0"/>
              </a:rPr>
              <a:t>NB-</a:t>
            </a:r>
            <a:r>
              <a:rPr lang="en-US" b="1" dirty="0" err="1" smtClean="0">
                <a:solidFill>
                  <a:srgbClr val="008FD4"/>
                </a:solidFill>
                <a:latin typeface="Arial" pitchFamily="34" charset="0"/>
                <a:cs typeface="Arial" pitchFamily="34" charset="0"/>
              </a:rPr>
              <a:t>IoT</a:t>
            </a:r>
            <a:r>
              <a:rPr lang="en-US" b="1" dirty="0" smtClean="0">
                <a:solidFill>
                  <a:srgbClr val="008FD4"/>
                </a:solidFill>
                <a:latin typeface="Arial" pitchFamily="34" charset="0"/>
                <a:cs typeface="Arial" pitchFamily="34" charset="0"/>
              </a:rPr>
              <a:t>  cont.</a:t>
            </a:r>
            <a:endParaRPr lang="en-US" b="1" dirty="0">
              <a:solidFill>
                <a:srgbClr val="008FD4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358775" y="801667"/>
            <a:ext cx="8491538" cy="4015396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 </a:t>
            </a:r>
            <a:r>
              <a:rPr lang="en-US" sz="1600" dirty="0"/>
              <a:t>Inter-cell interference enhancement for NB-</a:t>
            </a:r>
            <a:r>
              <a:rPr lang="en-US" sz="1600" dirty="0" err="1"/>
              <a:t>IoT</a:t>
            </a:r>
            <a:endParaRPr lang="en-US" sz="1600" dirty="0"/>
          </a:p>
          <a:p>
            <a:pPr lvl="1"/>
            <a:r>
              <a:rPr lang="en-US" sz="1600" dirty="0"/>
              <a:t>NRS enhancement </a:t>
            </a:r>
          </a:p>
          <a:p>
            <a:pPr lvl="1"/>
            <a:r>
              <a:rPr lang="en-US" sz="1600" dirty="0" smtClean="0"/>
              <a:t>NPUSCH </a:t>
            </a:r>
            <a:r>
              <a:rPr lang="en-US" sz="1600" dirty="0"/>
              <a:t>scrambling</a:t>
            </a:r>
          </a:p>
          <a:p>
            <a:pPr lvl="1"/>
            <a:r>
              <a:rPr lang="en-US" sz="1600" dirty="0"/>
              <a:t>NPRACH interference reduction</a:t>
            </a:r>
          </a:p>
        </p:txBody>
      </p:sp>
      <p:pic>
        <p:nvPicPr>
          <p:cNvPr id="1026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83124" y="2028918"/>
            <a:ext cx="3842840" cy="2476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2900150" y="4477317"/>
            <a:ext cx="914400" cy="914400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endParaRPr kumimoji="1" lang="en-US" dirty="0" smtClean="0"/>
          </a:p>
        </p:txBody>
      </p:sp>
      <p:sp>
        <p:nvSpPr>
          <p:cNvPr id="3" name="文本框 2"/>
          <p:cNvSpPr txBox="1"/>
          <p:nvPr/>
        </p:nvSpPr>
        <p:spPr>
          <a:xfrm>
            <a:off x="3382750" y="4606119"/>
            <a:ext cx="914400" cy="914400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r>
              <a:rPr kumimoji="1" lang="en-US" sz="1100" dirty="0" smtClean="0"/>
              <a:t>Comparison of NPUSCH performance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636964" y="2352165"/>
            <a:ext cx="914400" cy="914400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r>
              <a:rPr kumimoji="1" lang="en-US" sz="700" dirty="0" smtClean="0"/>
              <a:t>ALT1 :Legacy</a:t>
            </a:r>
          </a:p>
          <a:p>
            <a:r>
              <a:rPr kumimoji="1" lang="en-US" sz="700" dirty="0" smtClean="0"/>
              <a:t>ALT2: Enhanced</a:t>
            </a:r>
          </a:p>
        </p:txBody>
      </p:sp>
    </p:spTree>
    <p:extLst>
      <p:ext uri="{BB962C8B-B14F-4D97-AF65-F5344CB8AC3E}">
        <p14:creationId xmlns:p14="http://schemas.microsoft.com/office/powerpoint/2010/main" xmlns="" val="29643616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2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US" altLang="zh-CN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rPr>
              <a:t>Coverage Extension Enhancement</a:t>
            </a:r>
            <a:r>
              <a:rPr lang="zh-CN" altLang="zh-CN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zh-CN" altLang="zh-CN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rPr>
            </a:br>
            <a:r>
              <a: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rPr>
            </a:br>
            <a:endParaRPr lang="en-US" altLang="zh-CN" b="1" dirty="0">
              <a:solidFill>
                <a:srgbClr val="008FD4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Small portion of the deployed UE in deep coverage hole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Existing coverage extension methods still cost heavy power consumption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Coverage can be extended via in-coverage  UE 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US" dirty="0"/>
              <a:t>M</a:t>
            </a:r>
            <a:r>
              <a:rPr lang="en-US" dirty="0" smtClean="0"/>
              <a:t>ulti-hop/Single-Hop   in-band Relay </a:t>
            </a:r>
          </a:p>
          <a:p>
            <a:pPr marL="1485900" lvl="2" indent="-342900"/>
            <a:r>
              <a:rPr lang="en-US" dirty="0" smtClean="0"/>
              <a:t>Minimize legacy network impact</a:t>
            </a:r>
          </a:p>
          <a:p>
            <a:pPr marL="1485900" lvl="2" indent="-342900"/>
            <a:r>
              <a:rPr lang="en-US" dirty="0" smtClean="0"/>
              <a:t>Considering different relay node  scenario</a:t>
            </a:r>
          </a:p>
          <a:p>
            <a:pPr marL="1485900" lvl="2" indent="-342900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7" name="矩形 31"/>
          <p:cNvSpPr>
            <a:spLocks noChangeArrowheads="1"/>
          </p:cNvSpPr>
          <p:nvPr/>
        </p:nvSpPr>
        <p:spPr bwMode="auto">
          <a:xfrm>
            <a:off x="4510088" y="2057402"/>
            <a:ext cx="185737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zh-CN" altLang="en-US" sz="1600"/>
          </a:p>
          <a:p>
            <a:pPr algn="ctr"/>
            <a:endParaRPr lang="zh-CN" altLang="en-US" sz="1600"/>
          </a:p>
          <a:p>
            <a:pPr algn="ctr"/>
            <a:endParaRPr lang="en-US" altLang="zh-CN" sz="1600"/>
          </a:p>
          <a:p>
            <a:pPr algn="ctr"/>
            <a:endParaRPr lang="zh-CN" altLang="en-US" sz="1600"/>
          </a:p>
        </p:txBody>
      </p:sp>
      <p:sp>
        <p:nvSpPr>
          <p:cNvPr id="1986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160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1607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04059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2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rPr>
              <a:t>Positioning enhancement</a:t>
            </a:r>
            <a:endParaRPr lang="en-US" altLang="zh-CN" b="1" dirty="0">
              <a:solidFill>
                <a:srgbClr val="008FD4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Positioning enhancement</a:t>
            </a:r>
          </a:p>
          <a:p>
            <a:pPr marL="457200" lvl="1" indent="0">
              <a:buNone/>
            </a:pPr>
            <a:r>
              <a:rPr lang="en-US" dirty="0" smtClean="0"/>
              <a:t>Rel-14 </a:t>
            </a:r>
            <a:r>
              <a:rPr lang="en-US" dirty="0" err="1" smtClean="0"/>
              <a:t>eMTC</a:t>
            </a:r>
            <a:r>
              <a:rPr lang="en-US" dirty="0" smtClean="0"/>
              <a:t>/NB-</a:t>
            </a:r>
            <a:r>
              <a:rPr lang="en-US" dirty="0" err="1" smtClean="0"/>
              <a:t>IoT</a:t>
            </a:r>
            <a:r>
              <a:rPr lang="en-US" dirty="0" smtClean="0"/>
              <a:t> only supports basic OTDOA positioning functions. However, the bandwidth of the NPRS/PRS limits the accuracy that can be achieved (50m legacy requirement).</a:t>
            </a:r>
          </a:p>
          <a:p>
            <a:pPr lvl="1"/>
            <a:r>
              <a:rPr lang="en-US" dirty="0" smtClean="0"/>
              <a:t>UTDOA support</a:t>
            </a:r>
          </a:p>
          <a:p>
            <a:pPr lvl="1"/>
            <a:r>
              <a:rPr lang="en-US" dirty="0" err="1" smtClean="0"/>
              <a:t>Postionion</a:t>
            </a:r>
            <a:r>
              <a:rPr lang="en-US" dirty="0" smtClean="0"/>
              <a:t> accuracy improvement</a:t>
            </a:r>
          </a:p>
          <a:p>
            <a:pPr lvl="1"/>
            <a:r>
              <a:rPr lang="en-US" dirty="0" smtClean="0"/>
              <a:t>Positioning power consumption improvement</a:t>
            </a:r>
          </a:p>
          <a:p>
            <a:endParaRPr lang="en-US" dirty="0"/>
          </a:p>
        </p:txBody>
      </p:sp>
      <p:sp>
        <p:nvSpPr>
          <p:cNvPr id="7" name="矩形 31"/>
          <p:cNvSpPr>
            <a:spLocks noChangeArrowheads="1"/>
          </p:cNvSpPr>
          <p:nvPr/>
        </p:nvSpPr>
        <p:spPr bwMode="auto">
          <a:xfrm>
            <a:off x="4510088" y="2057402"/>
            <a:ext cx="185737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zh-CN" altLang="en-US" sz="1600"/>
          </a:p>
          <a:p>
            <a:pPr algn="ctr"/>
            <a:endParaRPr lang="zh-CN" altLang="en-US" sz="1600"/>
          </a:p>
          <a:p>
            <a:pPr algn="ctr"/>
            <a:endParaRPr lang="en-US" altLang="zh-CN" sz="1600"/>
          </a:p>
          <a:p>
            <a:pPr algn="ctr"/>
            <a:endParaRPr lang="zh-CN" altLang="en-US" sz="1600"/>
          </a:p>
        </p:txBody>
      </p:sp>
      <p:sp>
        <p:nvSpPr>
          <p:cNvPr id="1986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160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1607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50164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rPr>
              <a:t>TDD enhancement for NB-</a:t>
            </a:r>
            <a:r>
              <a:rPr lang="en-US" b="1" dirty="0" err="1">
                <a:solidFill>
                  <a:srgbClr val="008FD4"/>
                </a:solidFill>
                <a:latin typeface="Arial" pitchFamily="34" charset="0"/>
                <a:cs typeface="Arial" pitchFamily="34" charset="0"/>
              </a:rPr>
              <a:t>IoT</a:t>
            </a:r>
            <a:r>
              <a:rPr 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rPr>
              <a:t>	</a:t>
            </a: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112734" y="949325"/>
            <a:ext cx="8737579" cy="3867737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In Rel-15 TDD NB-</a:t>
            </a:r>
            <a:r>
              <a:rPr lang="en-US" dirty="0" err="1" smtClean="0"/>
              <a:t>IoT</a:t>
            </a:r>
            <a:r>
              <a:rPr lang="en-US" dirty="0"/>
              <a:t>, </a:t>
            </a:r>
            <a:r>
              <a:rPr lang="en-US" dirty="0" smtClean="0"/>
              <a:t>target </a:t>
            </a:r>
            <a:r>
              <a:rPr lang="en-US" dirty="0"/>
              <a:t>is to support the same features as Rel-13 NB-</a:t>
            </a:r>
            <a:r>
              <a:rPr lang="en-US" dirty="0" err="1"/>
              <a:t>IoT</a:t>
            </a:r>
            <a:r>
              <a:rPr lang="en-US" dirty="0"/>
              <a:t>, additionally considering small-cells </a:t>
            </a:r>
            <a:r>
              <a:rPr lang="en-US" dirty="0" smtClean="0"/>
              <a:t>scenarios</a:t>
            </a:r>
          </a:p>
          <a:p>
            <a:pPr marL="1085850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However, Rel-14/Rel-15 NB-</a:t>
            </a:r>
            <a:r>
              <a:rPr lang="en-US" dirty="0" err="1" smtClean="0"/>
              <a:t>IoT</a:t>
            </a:r>
            <a:r>
              <a:rPr lang="en-US" dirty="0" smtClean="0"/>
              <a:t> has gone through considerable improvement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TDD enhancement in Rel-16</a:t>
            </a:r>
          </a:p>
          <a:p>
            <a:pPr lvl="1"/>
            <a:r>
              <a:rPr lang="en-US" dirty="0" smtClean="0"/>
              <a:t>Early data transmission (EDT) support</a:t>
            </a:r>
          </a:p>
          <a:p>
            <a:pPr lvl="1"/>
            <a:r>
              <a:rPr lang="en-US" dirty="0" smtClean="0"/>
              <a:t>Wake-up signal support</a:t>
            </a:r>
          </a:p>
          <a:p>
            <a:pPr lvl="1"/>
            <a:r>
              <a:rPr lang="en-US" dirty="0" smtClean="0"/>
              <a:t>Multi-cast support</a:t>
            </a:r>
          </a:p>
          <a:p>
            <a:pPr lvl="1"/>
            <a:r>
              <a:rPr lang="en-US" dirty="0" smtClean="0"/>
              <a:t>HARQ feedback early termination</a:t>
            </a:r>
          </a:p>
        </p:txBody>
      </p:sp>
    </p:spTree>
    <p:extLst>
      <p:ext uri="{BB962C8B-B14F-4D97-AF65-F5344CB8AC3E}">
        <p14:creationId xmlns:p14="http://schemas.microsoft.com/office/powerpoint/2010/main" xmlns="" val="3622449387"/>
      </p:ext>
    </p:extLst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4868</TotalTime>
  <Words>448</Words>
  <Application>Microsoft Office PowerPoint</Application>
  <PresentationFormat>全屏显示(16:9)</PresentationFormat>
  <Paragraphs>109</Paragraphs>
  <Slides>10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blank</vt:lpstr>
      <vt:lpstr>3GPP TSG RAN Meeting #78 Lisbon, Portugal,  December 18-21, 2017 Agenda item: 9.1 Document for: Discussion</vt:lpstr>
      <vt:lpstr>IoT : Roadmap in 3GPP</vt:lpstr>
      <vt:lpstr>Further IoT evolution in Rel-16</vt:lpstr>
      <vt:lpstr>System efficiency  enhancement for eMTC</vt:lpstr>
      <vt:lpstr>System efficiency  enhancement for NB-IoT</vt:lpstr>
      <vt:lpstr>System efficiency  enhancement for NB-IoT  cont.</vt:lpstr>
      <vt:lpstr>Coverage Extension Enhancement  </vt:lpstr>
      <vt:lpstr>Positioning enhancement</vt:lpstr>
      <vt:lpstr>TDD enhancement for NB-IoT 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Considerations on NB-IoT/eMTC</dc:title>
  <dc:creator>ZTE</dc:creator>
  <cp:lastModifiedBy>ZTE-DU</cp:lastModifiedBy>
  <cp:revision>75</cp:revision>
  <dcterms:created xsi:type="dcterms:W3CDTF">2017-05-10T01:47:56Z</dcterms:created>
  <dcterms:modified xsi:type="dcterms:W3CDTF">2017-12-11T12:55:03Z</dcterms:modified>
</cp:coreProperties>
</file>