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12" r:id="rId2"/>
    <p:sldMasterId id="2147483900" r:id="rId3"/>
  </p:sldMasterIdLst>
  <p:notesMasterIdLst>
    <p:notesMasterId r:id="rId20"/>
  </p:notesMasterIdLst>
  <p:sldIdLst>
    <p:sldId id="260" r:id="rId4"/>
    <p:sldId id="382" r:id="rId5"/>
    <p:sldId id="329" r:id="rId6"/>
    <p:sldId id="355" r:id="rId7"/>
    <p:sldId id="338" r:id="rId8"/>
    <p:sldId id="385" r:id="rId9"/>
    <p:sldId id="381" r:id="rId10"/>
    <p:sldId id="377" r:id="rId11"/>
    <p:sldId id="384" r:id="rId12"/>
    <p:sldId id="378" r:id="rId13"/>
    <p:sldId id="379" r:id="rId14"/>
    <p:sldId id="365" r:id="rId15"/>
    <p:sldId id="383" r:id="rId16"/>
    <p:sldId id="388" r:id="rId17"/>
    <p:sldId id="387" r:id="rId18"/>
    <p:sldId id="262" r:id="rId19"/>
  </p:sldIdLst>
  <p:sldSz cx="10801350" cy="72009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1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30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4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61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5772" algn="l" defTabSz="914309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2926" algn="l" defTabSz="914309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081" algn="l" defTabSz="914309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234" algn="l" defTabSz="914309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DD3"/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68" autoAdjust="0"/>
    <p:restoredTop sz="99232" autoAdjust="0"/>
  </p:normalViewPr>
  <p:slideViewPr>
    <p:cSldViewPr>
      <p:cViewPr varScale="1">
        <p:scale>
          <a:sx n="64" d="100"/>
          <a:sy n="64" d="100"/>
        </p:scale>
        <p:origin x="-1458" y="-96"/>
      </p:cViewPr>
      <p:guideLst>
        <p:guide orient="horz" pos="2268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72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81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489A31-FB81-431B-80C4-938041577673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57250" y="685800"/>
            <a:ext cx="51435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57250" y="685800"/>
            <a:ext cx="51435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086841-164D-41F5-A9F3-76AFCF4D6326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6AC3F0B-5FED-4569-8367-583543977CA2}" type="datetime1">
              <a:rPr lang="zh-CN" altLang="en-US" smtClean="0"/>
              <a:pPr>
                <a:defRPr/>
              </a:pPr>
              <a:t>2017/12/11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E3B273-2671-46D8-821F-6B8E99D889C8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0" y="685800"/>
            <a:ext cx="5143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489A31-FB81-431B-80C4-938041577673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0105" y="2236951"/>
            <a:ext cx="9181148" cy="1543526"/>
          </a:xfrm>
        </p:spPr>
        <p:txBody>
          <a:bodyPr>
            <a:normAutofit/>
          </a:bodyPr>
          <a:lstStyle>
            <a:lvl1pPr>
              <a:defRPr sz="4100" b="1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207" y="3877255"/>
            <a:ext cx="7560945" cy="184023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rgbClr val="222222"/>
                </a:solidFill>
                <a:latin typeface="Arial" pitchFamily="34" charset="0"/>
                <a:ea typeface="黑体" pitchFamily="2" charset="-122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0979" y="1256592"/>
            <a:ext cx="2430304" cy="5175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40069" y="1256592"/>
            <a:ext cx="7110888" cy="5175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2236788"/>
            <a:ext cx="9182100" cy="1543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4079875"/>
            <a:ext cx="7559675" cy="1841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488" y="4627563"/>
            <a:ext cx="9182100" cy="1430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2488" y="3052763"/>
            <a:ext cx="9182100" cy="15748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79575"/>
            <a:ext cx="47847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76875" y="1679575"/>
            <a:ext cx="47847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611313"/>
            <a:ext cx="4772025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9750" y="2284413"/>
            <a:ext cx="4772025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400" y="1611313"/>
            <a:ext cx="4775200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400" y="2284413"/>
            <a:ext cx="4775200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87338"/>
            <a:ext cx="3554413" cy="1219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2750" y="287338"/>
            <a:ext cx="6038850" cy="61452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750" y="1506538"/>
            <a:ext cx="3554413" cy="4926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725" y="5040313"/>
            <a:ext cx="6480175" cy="5953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725" y="642938"/>
            <a:ext cx="6480175" cy="4321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725" y="5635625"/>
            <a:ext cx="6480175" cy="8445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latin typeface="Calibri" pitchFamily="34" charset="0"/>
              </a:defRPr>
            </a:lvl1pPr>
            <a:lvl2pPr>
              <a:defRPr baseline="0">
                <a:latin typeface="Calibri" pitchFamily="34" charset="0"/>
              </a:defRPr>
            </a:lvl2pPr>
            <a:lvl3pPr>
              <a:defRPr baseline="0">
                <a:latin typeface="Calibri" pitchFamily="34" charset="0"/>
              </a:defRPr>
            </a:lvl3pPr>
            <a:lvl4pPr>
              <a:defRPr sz="1800" baseline="0">
                <a:latin typeface="Calibri" pitchFamily="34" charset="0"/>
              </a:defRPr>
            </a:lvl4pPr>
            <a:lvl5pPr>
              <a:defRPr sz="1600" baseline="0">
                <a:latin typeface="Calibri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1138" y="288925"/>
            <a:ext cx="2430462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288925"/>
            <a:ext cx="7138988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9625" y="2236788"/>
            <a:ext cx="9182100" cy="1543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838" y="4079875"/>
            <a:ext cx="7559675" cy="1841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2488" y="4627563"/>
            <a:ext cx="9182100" cy="1430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2488" y="3052763"/>
            <a:ext cx="9182100" cy="15748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679575"/>
            <a:ext cx="47847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76875" y="1679575"/>
            <a:ext cx="47847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611313"/>
            <a:ext cx="4772025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9750" y="2284413"/>
            <a:ext cx="4772025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400" y="1611313"/>
            <a:ext cx="4775200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400" y="2284413"/>
            <a:ext cx="4775200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287338"/>
            <a:ext cx="3554413" cy="1219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2750" y="287338"/>
            <a:ext cx="6038850" cy="61452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750" y="1506538"/>
            <a:ext cx="3554413" cy="4926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3236" y="4627251"/>
            <a:ext cx="9181148" cy="1430179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3236" y="3052051"/>
            <a:ext cx="9181148" cy="157519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725" y="5040313"/>
            <a:ext cx="6480175" cy="5953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725" y="642938"/>
            <a:ext cx="6480175" cy="4321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725" y="5635625"/>
            <a:ext cx="6480175" cy="8445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1138" y="288925"/>
            <a:ext cx="2430462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288925"/>
            <a:ext cx="7138988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40071" y="1332200"/>
            <a:ext cx="4770597" cy="510027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90691" y="1332200"/>
            <a:ext cx="4770597" cy="510027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0068" y="1256590"/>
            <a:ext cx="4772472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1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0068" y="2088288"/>
            <a:ext cx="4772472" cy="43441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86941" y="1256590"/>
            <a:ext cx="4774347" cy="6717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1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86941" y="2088288"/>
            <a:ext cx="4774347" cy="43441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291" y="1332198"/>
            <a:ext cx="3553569" cy="766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3029" y="1332200"/>
            <a:ext cx="6038254" cy="510027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0072" y="2163894"/>
            <a:ext cx="3553569" cy="4268580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1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7141" y="5040631"/>
            <a:ext cx="6480810" cy="595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117141" y="1332201"/>
            <a:ext cx="6480810" cy="3631756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2" indent="0">
              <a:buNone/>
              <a:defRPr sz="2000"/>
            </a:lvl6pPr>
            <a:lvl7pPr marL="2742926" indent="0">
              <a:buNone/>
              <a:defRPr sz="2000"/>
            </a:lvl7pPr>
            <a:lvl8pPr marL="3200081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17141" y="5635706"/>
            <a:ext cx="6480810" cy="845105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1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540071" y="198364"/>
            <a:ext cx="9721215" cy="81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40071" y="1331832"/>
            <a:ext cx="9721215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24354" y="6624163"/>
            <a:ext cx="703212" cy="455057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154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309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463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617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866" indent="-34286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876" indent="-28572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2885" indent="-22857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040" indent="-22857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194" indent="-22857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34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9750" y="288925"/>
            <a:ext cx="9721850" cy="12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679575"/>
            <a:ext cx="9721850" cy="4752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750" y="6673850"/>
            <a:ext cx="2520950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DD3CE-F2E0-40D1-A953-2692E1EB0AE9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90938" y="6673850"/>
            <a:ext cx="341947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40650" y="6673850"/>
            <a:ext cx="2520950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FEB10-4A68-4CA3-A340-DE14986B5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9750" y="288925"/>
            <a:ext cx="9721850" cy="1200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750" y="1679575"/>
            <a:ext cx="9721850" cy="4752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9750" y="6673850"/>
            <a:ext cx="2520950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38E08-9CEA-4A4B-B419-E1042DCA2D83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90938" y="6673850"/>
            <a:ext cx="341947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740650" y="6673850"/>
            <a:ext cx="2520950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3932C-0FEC-4660-A57E-5109BB7A80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mazon.com/exec/obidos/ASIN/B00005QEY4/handheldcomputer" TargetMode="External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jpeg"/><Relationship Id="rId4" Type="http://schemas.openxmlformats.org/officeDocument/2006/relationships/image" Target="../media/image10.jpe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25720" y="2390304"/>
            <a:ext cx="9522441" cy="1543526"/>
          </a:xfrm>
        </p:spPr>
        <p:txBody>
          <a:bodyPr rtlCol="0">
            <a:normAutofit fontScale="90000"/>
          </a:bodyPr>
          <a:lstStyle/>
          <a:p>
            <a:pPr eaLnBrk="1" hangingPunct="1">
              <a:defRPr/>
            </a:pPr>
            <a:r>
              <a:rPr lang="en-US" altLang="ko-KR" sz="4800" dirty="0" smtClean="0">
                <a:solidFill>
                  <a:srgbClr val="1063A2"/>
                </a:solidFill>
                <a:ea typeface="黑体" pitchFamily="49" charset="-122"/>
              </a:rPr>
              <a:t>Motivation of Study item proposal on V2X Phase 3 based on NR</a:t>
            </a:r>
            <a:endParaRPr lang="zh-CN" altLang="en-US" sz="4800" dirty="0" smtClean="0">
              <a:solidFill>
                <a:srgbClr val="1063A2"/>
              </a:solidFill>
              <a:latin typeface="+mj-lt"/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3019131" y="4357217"/>
            <a:ext cx="5018127" cy="81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ctr"/>
          <a:lstStyle/>
          <a:p>
            <a:pPr algn="ctr"/>
            <a:r>
              <a:rPr lang="en-US" altLang="zh-CN" sz="3200" b="1" dirty="0" smtClean="0">
                <a:solidFill>
                  <a:srgbClr val="1063A2"/>
                </a:solidFill>
                <a:latin typeface="+mj-lt"/>
                <a:ea typeface="黑体" pitchFamily="49" charset="-122"/>
                <a:cs typeface="Arial" pitchFamily="34" charset="0"/>
              </a:rPr>
              <a:t>CATT</a:t>
            </a:r>
          </a:p>
        </p:txBody>
      </p:sp>
      <p:sp>
        <p:nvSpPr>
          <p:cNvPr id="6" name="矩形 5"/>
          <p:cNvSpPr/>
          <p:nvPr/>
        </p:nvSpPr>
        <p:spPr>
          <a:xfrm>
            <a:off x="504131" y="792138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3GPP TSG RAN Meeting #78</a:t>
            </a:r>
          </a:p>
          <a:p>
            <a:r>
              <a:rPr lang="pt-BR" altLang="zh-CN" dirty="0" smtClean="0"/>
              <a:t>Lisbon, Portugal, Dec. 18-21, 2017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996863" y="792138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RP-172370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1232762" y="5597144"/>
            <a:ext cx="3240405" cy="389513"/>
          </a:xfrm>
          <a:prstGeom prst="ellipse">
            <a:avLst/>
          </a:prstGeom>
          <a:solidFill>
            <a:srgbClr val="FFC000">
              <a:alpha val="56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30" name="Oval 90"/>
          <p:cNvSpPr>
            <a:spLocks noChangeArrowheads="1"/>
          </p:cNvSpPr>
          <p:nvPr/>
        </p:nvSpPr>
        <p:spPr bwMode="auto">
          <a:xfrm>
            <a:off x="3614427" y="6126403"/>
            <a:ext cx="3240405" cy="389513"/>
          </a:xfrm>
          <a:prstGeom prst="ellipse">
            <a:avLst/>
          </a:prstGeom>
          <a:solidFill>
            <a:srgbClr val="FFFF00">
              <a:alpha val="58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+mj-lt"/>
              </a:rPr>
              <a:t>Sidelink</a:t>
            </a:r>
            <a:r>
              <a:rPr lang="en-US" sz="3200" b="1" dirty="0" smtClean="0">
                <a:solidFill>
                  <a:srgbClr val="0070C0"/>
                </a:solidFill>
                <a:latin typeface="+mj-lt"/>
              </a:rPr>
              <a:t> Framework for NR V2X </a:t>
            </a:r>
            <a:endParaRPr lang="en-US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286" y="1180982"/>
            <a:ext cx="9708996" cy="41476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generic sidelink framework for all use cases </a:t>
            </a:r>
          </a:p>
          <a:p>
            <a:pPr lvl="1"/>
            <a:r>
              <a:rPr lang="en-US" dirty="0" smtClean="0">
                <a:latin typeface="+mj-lt"/>
              </a:rPr>
              <a:t>A single mode operation for communication between different use cases – e.g. V2V/V2I/V2P </a:t>
            </a:r>
          </a:p>
          <a:p>
            <a:pPr lvl="2"/>
            <a:r>
              <a:rPr lang="en-US" dirty="0" smtClean="0">
                <a:latin typeface="+mj-lt"/>
              </a:rPr>
              <a:t>Avoid incompatible operation between different use cases</a:t>
            </a:r>
          </a:p>
          <a:p>
            <a:pPr lvl="2"/>
            <a:r>
              <a:rPr lang="en-US" dirty="0" smtClean="0">
                <a:latin typeface="+mj-lt"/>
              </a:rPr>
              <a:t>Flexible system design with consideration of forward compatibility</a:t>
            </a:r>
          </a:p>
          <a:p>
            <a:pPr lvl="1"/>
            <a:r>
              <a:rPr lang="en-US" dirty="0" smtClean="0">
                <a:latin typeface="+mj-lt"/>
              </a:rPr>
              <a:t>NR/LTE V2X co-existence</a:t>
            </a:r>
          </a:p>
          <a:p>
            <a:pPr lvl="2"/>
            <a:r>
              <a:rPr lang="en-US" altLang="zh-CN" sz="2100" dirty="0" smtClean="0">
                <a:latin typeface="+mj-lt"/>
              </a:rPr>
              <a:t>Co-existence of </a:t>
            </a:r>
            <a:r>
              <a:rPr lang="en-US" sz="2100" dirty="0" smtClean="0">
                <a:latin typeface="+mj-lt"/>
              </a:rPr>
              <a:t>NR V2X </a:t>
            </a:r>
            <a:r>
              <a:rPr lang="en-US" dirty="0" smtClean="0">
                <a:latin typeface="+mj-lt"/>
              </a:rPr>
              <a:t>and LTE V2X applications in separated carriers </a:t>
            </a:r>
          </a:p>
          <a:p>
            <a:pPr lvl="2"/>
            <a:r>
              <a:rPr lang="en-US" dirty="0" smtClean="0">
                <a:latin typeface="+mj-lt"/>
              </a:rPr>
              <a:t>Co-existence </a:t>
            </a:r>
            <a:r>
              <a:rPr lang="en-US" altLang="zh-CN" dirty="0" smtClean="0"/>
              <a:t>between LTE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and NR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, between NR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and NR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within the same carrier 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Dynamic resource allocation of  DL/UL/SL with consideration of existing and new traffic types</a:t>
            </a:r>
          </a:p>
          <a:p>
            <a:pPr lvl="1"/>
            <a:r>
              <a:rPr lang="en-US" dirty="0" smtClean="0">
                <a:latin typeface="+mj-lt"/>
              </a:rPr>
              <a:t>Minimize mutual interference – joint interference management among DL/UL/SL with different sidelink applications </a:t>
            </a:r>
          </a:p>
          <a:p>
            <a:pPr lvl="1"/>
            <a:r>
              <a:rPr lang="en-US" dirty="0" smtClean="0">
                <a:latin typeface="+mj-lt"/>
              </a:rPr>
              <a:t>Extended coverage through relay by same or different type of </a:t>
            </a:r>
            <a:r>
              <a:rPr lang="en-US" dirty="0" err="1" smtClean="0">
                <a:latin typeface="+mj-lt"/>
              </a:rPr>
              <a:t>sidelink</a:t>
            </a:r>
            <a:r>
              <a:rPr lang="en-US" dirty="0" smtClean="0">
                <a:latin typeface="+mj-lt"/>
              </a:rPr>
              <a:t> UE 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2253476" y="5263835"/>
            <a:ext cx="1063838" cy="680336"/>
            <a:chOff x="1001" y="3700"/>
            <a:chExt cx="228" cy="224"/>
          </a:xfrm>
        </p:grpSpPr>
        <p:pic>
          <p:nvPicPr>
            <p:cNvPr id="6" name="Picture 46" descr="tower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8" name="Picture 2" descr="C:\Users\fcc\AppData\Local\Microsoft\Windows\Temporary Internet Files\Content.IE5\8SY86K2K\car-34326_64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200" y="6019919"/>
            <a:ext cx="1190832" cy="529259"/>
          </a:xfrm>
          <a:prstGeom prst="rect">
            <a:avLst/>
          </a:prstGeom>
          <a:noFill/>
        </p:spPr>
      </p:pic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5604578" y="5672752"/>
            <a:ext cx="3240405" cy="389513"/>
          </a:xfrm>
          <a:prstGeom prst="ellipse">
            <a:avLst/>
          </a:prstGeom>
          <a:solidFill>
            <a:srgbClr val="00B0F0">
              <a:alpha val="24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11" name="Picture 5" descr="C:\Users\fcc\AppData\Local\Microsoft\Windows\Temporary Internet Files\Content.IE5\KUYFSPG4\car-30494_64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19011" y="5793094"/>
            <a:ext cx="1020713" cy="453650"/>
          </a:xfrm>
          <a:prstGeom prst="rect">
            <a:avLst/>
          </a:prstGeom>
          <a:noFill/>
        </p:spPr>
      </p:pic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6931745" y="5415052"/>
            <a:ext cx="765535" cy="604728"/>
            <a:chOff x="1001" y="3700"/>
            <a:chExt cx="228" cy="224"/>
          </a:xfrm>
        </p:grpSpPr>
        <p:pic>
          <p:nvPicPr>
            <p:cNvPr id="13" name="Picture 36" descr="tower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6421389" y="5868703"/>
            <a:ext cx="1063838" cy="831715"/>
            <a:chOff x="248" y="441"/>
            <a:chExt cx="954" cy="969"/>
          </a:xfrm>
        </p:grpSpPr>
        <p:graphicFrame>
          <p:nvGraphicFramePr>
            <p:cNvPr id="16" name="Object 32"/>
            <p:cNvGraphicFramePr>
              <a:graphicFrameLocks noChangeAspect="1"/>
            </p:cNvGraphicFramePr>
            <p:nvPr/>
          </p:nvGraphicFramePr>
          <p:xfrm>
            <a:off x="569" y="441"/>
            <a:ext cx="236" cy="287"/>
          </p:xfrm>
          <a:graphic>
            <a:graphicData uri="http://schemas.openxmlformats.org/presentationml/2006/ole">
              <p:oleObj spid="_x0000_s117762" name="Bitmap Image" r:id="rId7" imgW="1333333" imgH="1743318" progId="PBrush">
                <p:embed/>
              </p:oleObj>
            </a:graphicData>
          </a:graphic>
        </p:graphicFrame>
        <p:pic>
          <p:nvPicPr>
            <p:cNvPr id="17" name="Picture 33" descr="Compaq iPaq 3765 Color Pocket PC PDA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 t="6201"/>
            <a:stretch>
              <a:fillRect/>
            </a:stretch>
          </p:blipFill>
          <p:spPr bwMode="auto">
            <a:xfrm>
              <a:off x="501" y="591"/>
              <a:ext cx="402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34"/>
            <p:cNvSpPr txBox="1">
              <a:spLocks noChangeArrowheads="1"/>
            </p:cNvSpPr>
            <p:nvPr/>
          </p:nvSpPr>
          <p:spPr bwMode="gray">
            <a:xfrm>
              <a:off x="248" y="1059"/>
              <a:ext cx="954" cy="35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228600" tIns="42541" rIns="228600" bIns="42541" anchorCtr="1">
              <a:spAutoFit/>
            </a:bodyPr>
            <a:lstStyle/>
            <a:p>
              <a:pPr eaLnBrk="0" hangingPunct="0"/>
              <a:endParaRPr lang="en-GB" sz="1400" b="1" dirty="0">
                <a:solidFill>
                  <a:srgbClr val="009900"/>
                </a:solidFill>
                <a:latin typeface="Verdana" pitchFamily="34" charset="0"/>
              </a:endParaRPr>
            </a:p>
          </p:txBody>
        </p:sp>
      </p:grpSp>
      <p:pic>
        <p:nvPicPr>
          <p:cNvPr id="19" name="Picture 23" descr="NOTEBOOK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2340" y="5717485"/>
            <a:ext cx="595416" cy="34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3" descr="NOTEBOOK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69606" y="5566268"/>
            <a:ext cx="620639" cy="36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71"/>
          <p:cNvSpPr>
            <a:spLocks/>
          </p:cNvSpPr>
          <p:nvPr/>
        </p:nvSpPr>
        <p:spPr bwMode="auto">
          <a:xfrm flipH="1" flipV="1">
            <a:off x="7016804" y="5824715"/>
            <a:ext cx="850595" cy="276999"/>
          </a:xfrm>
          <a:custGeom>
            <a:avLst/>
            <a:gdLst>
              <a:gd name="T0" fmla="*/ 2147483647 w 152"/>
              <a:gd name="T1" fmla="*/ 0 h 458"/>
              <a:gd name="T2" fmla="*/ 2147483647 w 152"/>
              <a:gd name="T3" fmla="*/ 66401554 h 458"/>
              <a:gd name="T4" fmla="*/ 1789240022 w 152"/>
              <a:gd name="T5" fmla="*/ 89147052 h 458"/>
              <a:gd name="T6" fmla="*/ 1610316693 w 152"/>
              <a:gd name="T7" fmla="*/ 95383285 h 458"/>
              <a:gd name="T8" fmla="*/ 2147483647 w 152"/>
              <a:gd name="T9" fmla="*/ 91348325 h 458"/>
              <a:gd name="T10" fmla="*/ 2147483647 w 152"/>
              <a:gd name="T11" fmla="*/ 86945778 h 458"/>
              <a:gd name="T12" fmla="*/ 787267809 w 152"/>
              <a:gd name="T13" fmla="*/ 147110474 h 458"/>
              <a:gd name="T14" fmla="*/ 393633905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22" name="Picture 7" descr="C:\Users\fcc\AppData\Local\Microsoft\Windows\Temporary Internet Files\Content.IE5\2F33NAMK\apple-157031_640[1]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25973" y="5641877"/>
            <a:ext cx="425296" cy="285303"/>
          </a:xfrm>
          <a:prstGeom prst="rect">
            <a:avLst/>
          </a:prstGeom>
          <a:noFill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5145497" y="5881419"/>
            <a:ext cx="602730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4" name="Freeform 71"/>
          <p:cNvSpPr>
            <a:spLocks/>
          </p:cNvSpPr>
          <p:nvPr/>
        </p:nvSpPr>
        <p:spPr bwMode="auto">
          <a:xfrm flipV="1">
            <a:off x="7357042" y="5497586"/>
            <a:ext cx="687790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5" name="Freeform 71"/>
          <p:cNvSpPr>
            <a:spLocks/>
          </p:cNvSpPr>
          <p:nvPr/>
        </p:nvSpPr>
        <p:spPr bwMode="auto">
          <a:xfrm flipV="1">
            <a:off x="2933951" y="5465574"/>
            <a:ext cx="935654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6" name="Freeform 71"/>
          <p:cNvSpPr>
            <a:spLocks/>
          </p:cNvSpPr>
          <p:nvPr/>
        </p:nvSpPr>
        <p:spPr bwMode="auto">
          <a:xfrm flipV="1">
            <a:off x="3104070" y="5619523"/>
            <a:ext cx="510357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7" name="Freeform 71"/>
          <p:cNvSpPr>
            <a:spLocks/>
          </p:cNvSpPr>
          <p:nvPr/>
        </p:nvSpPr>
        <p:spPr bwMode="auto">
          <a:xfrm>
            <a:off x="6166210" y="5497586"/>
            <a:ext cx="119083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8" name="Freeform 71"/>
          <p:cNvSpPr>
            <a:spLocks/>
          </p:cNvSpPr>
          <p:nvPr/>
        </p:nvSpPr>
        <p:spPr bwMode="auto">
          <a:xfrm>
            <a:off x="5655854" y="6026844"/>
            <a:ext cx="119083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9" name="Freeform 71"/>
          <p:cNvSpPr>
            <a:spLocks/>
          </p:cNvSpPr>
          <p:nvPr/>
        </p:nvSpPr>
        <p:spPr bwMode="auto">
          <a:xfrm flipV="1">
            <a:off x="3614426" y="6032636"/>
            <a:ext cx="1105773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grpSp>
        <p:nvGrpSpPr>
          <p:cNvPr id="31" name="Group 45"/>
          <p:cNvGrpSpPr>
            <a:grpSpLocks/>
          </p:cNvGrpSpPr>
          <p:nvPr/>
        </p:nvGrpSpPr>
        <p:grpSpPr bwMode="auto">
          <a:xfrm>
            <a:off x="4465021" y="5566269"/>
            <a:ext cx="1063838" cy="680336"/>
            <a:chOff x="1001" y="3700"/>
            <a:chExt cx="228" cy="224"/>
          </a:xfrm>
        </p:grpSpPr>
        <p:pic>
          <p:nvPicPr>
            <p:cNvPr id="32" name="Picture 46" descr="tower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+mj-lt"/>
              </a:rPr>
              <a:t>Sidelink</a:t>
            </a:r>
            <a:r>
              <a:rPr lang="en-US" sz="3200" b="1" dirty="0" smtClean="0">
                <a:solidFill>
                  <a:srgbClr val="0070C0"/>
                </a:solidFill>
                <a:latin typeface="+mj-lt"/>
              </a:rPr>
              <a:t> System Design for NR V2X</a:t>
            </a:r>
            <a:endParaRPr lang="en-US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071" y="1331832"/>
            <a:ext cx="9721215" cy="5292954"/>
          </a:xfrm>
        </p:spPr>
        <p:txBody>
          <a:bodyPr>
            <a:normAutofit fontScale="92500" lnSpcReduction="20000"/>
          </a:bodyPr>
          <a:lstStyle/>
          <a:p>
            <a:pPr marL="0">
              <a:buNone/>
            </a:pPr>
            <a:r>
              <a:rPr lang="en-US" dirty="0" err="1" smtClean="0"/>
              <a:t>Sidelink</a:t>
            </a:r>
            <a:r>
              <a:rPr lang="en-US" dirty="0" smtClean="0"/>
              <a:t> system design to support eV2X with forward compatibility</a:t>
            </a:r>
          </a:p>
          <a:p>
            <a:r>
              <a:rPr lang="en-US" dirty="0" err="1" smtClean="0"/>
              <a:t>Sidelink</a:t>
            </a:r>
            <a:r>
              <a:rPr lang="en-US" dirty="0" smtClean="0"/>
              <a:t> system design to support broadcast, </a:t>
            </a:r>
            <a:r>
              <a:rPr lang="en-US" dirty="0" err="1" smtClean="0"/>
              <a:t>groupcast</a:t>
            </a:r>
            <a:r>
              <a:rPr lang="en-US" dirty="0" smtClean="0"/>
              <a:t>, and unicast</a:t>
            </a:r>
          </a:p>
          <a:p>
            <a:pPr lvl="1"/>
            <a:r>
              <a:rPr lang="en-US" dirty="0" smtClean="0"/>
              <a:t>Unicast  as the starting point with link adaptation and </a:t>
            </a:r>
            <a:r>
              <a:rPr lang="en-US" dirty="0" err="1" smtClean="0"/>
              <a:t>QoS</a:t>
            </a:r>
            <a:r>
              <a:rPr lang="en-US" dirty="0" smtClean="0"/>
              <a:t> control</a:t>
            </a:r>
          </a:p>
          <a:p>
            <a:pPr lvl="1"/>
            <a:r>
              <a:rPr lang="en-US" dirty="0" err="1" smtClean="0"/>
              <a:t>Groupcast</a:t>
            </a:r>
            <a:r>
              <a:rPr lang="en-US" dirty="0" smtClean="0"/>
              <a:t> and broadcast are further optimized from  sidelink system design for unicast </a:t>
            </a:r>
          </a:p>
          <a:p>
            <a:r>
              <a:rPr lang="en-US" dirty="0" smtClean="0"/>
              <a:t>Sidelink architecture, interface, protocol</a:t>
            </a:r>
          </a:p>
          <a:p>
            <a:pPr lvl="1"/>
            <a:r>
              <a:rPr lang="en-US" dirty="0" smtClean="0"/>
              <a:t>Physical Layer  structure and procedure for </a:t>
            </a:r>
            <a:r>
              <a:rPr lang="en-US" dirty="0" err="1" smtClean="0"/>
              <a:t>sidelink</a:t>
            </a:r>
            <a:endParaRPr lang="en-US" dirty="0" smtClean="0"/>
          </a:p>
          <a:p>
            <a:pPr lvl="2"/>
            <a:r>
              <a:rPr lang="en-US" dirty="0" smtClean="0"/>
              <a:t>Flexible physical channel design, including different </a:t>
            </a:r>
            <a:r>
              <a:rPr lang="en-US" dirty="0" err="1" smtClean="0"/>
              <a:t>numberologies</a:t>
            </a:r>
            <a:r>
              <a:rPr lang="en-US" dirty="0" smtClean="0"/>
              <a:t>, variable TTI length, the need for GP and AGC training</a:t>
            </a:r>
          </a:p>
          <a:p>
            <a:pPr lvl="2"/>
            <a:r>
              <a:rPr lang="en-US" dirty="0" smtClean="0"/>
              <a:t>Transmission mechanism, including </a:t>
            </a:r>
            <a:r>
              <a:rPr lang="en-GB" altLang="zh-CN" dirty="0" smtClean="0"/>
              <a:t>multiple-antenna technologies, link adaptation and etc. in supporting services</a:t>
            </a:r>
            <a:endParaRPr lang="en-US" dirty="0" smtClean="0"/>
          </a:p>
          <a:p>
            <a:pPr lvl="1"/>
            <a:r>
              <a:rPr lang="en-US" dirty="0" smtClean="0"/>
              <a:t>U-plane </a:t>
            </a:r>
            <a:r>
              <a:rPr lang="en-US" dirty="0" err="1" smtClean="0"/>
              <a:t>sidelink</a:t>
            </a:r>
            <a:r>
              <a:rPr lang="en-US" dirty="0" smtClean="0"/>
              <a:t> functions</a:t>
            </a:r>
          </a:p>
          <a:p>
            <a:pPr lvl="1"/>
            <a:r>
              <a:rPr lang="en-US" dirty="0" err="1" smtClean="0"/>
              <a:t>QoS</a:t>
            </a:r>
            <a:r>
              <a:rPr lang="en-US" dirty="0" smtClean="0"/>
              <a:t>  architecture, priority control, mobility management</a:t>
            </a:r>
          </a:p>
          <a:p>
            <a:r>
              <a:rPr lang="en-US" dirty="0" smtClean="0"/>
              <a:t>UE to UE relay </a:t>
            </a:r>
            <a:r>
              <a:rPr lang="en-GB" altLang="zh-CN" dirty="0" smtClean="0"/>
              <a:t>under tight network control</a:t>
            </a:r>
            <a:r>
              <a:rPr lang="en-US" dirty="0" smtClean="0"/>
              <a:t>- low latency, extended coverage, better reliability, UE power saving</a:t>
            </a:r>
          </a:p>
          <a:p>
            <a:r>
              <a:rPr lang="en-US" dirty="0" smtClean="0"/>
              <a:t>Operation environments –  </a:t>
            </a:r>
            <a:r>
              <a:rPr lang="en-US" altLang="zh-CN" dirty="0" smtClean="0"/>
              <a:t>OOC, </a:t>
            </a:r>
            <a:r>
              <a:rPr lang="en-US" dirty="0" smtClean="0"/>
              <a:t>within NR network, within LTE network</a:t>
            </a:r>
          </a:p>
          <a:p>
            <a:pPr lvl="1"/>
            <a:r>
              <a:rPr lang="en-GB" altLang="zh-CN" dirty="0" smtClean="0"/>
              <a:t>NR </a:t>
            </a:r>
            <a:r>
              <a:rPr lang="en-GB" altLang="zh-CN" dirty="0" err="1" smtClean="0"/>
              <a:t>sidelink</a:t>
            </a:r>
            <a:r>
              <a:rPr lang="en-GB" altLang="zh-CN" dirty="0" smtClean="0"/>
              <a:t> operations </a:t>
            </a:r>
            <a:r>
              <a:rPr lang="en-US" altLang="zh-CN" dirty="0" smtClean="0"/>
              <a:t>in NR coverage, in LTE coverage and OOC</a:t>
            </a:r>
          </a:p>
          <a:p>
            <a:pPr lvl="1"/>
            <a:r>
              <a:rPr lang="zh-CN" altLang="zh-CN" dirty="0" smtClean="0"/>
              <a:t> </a:t>
            </a:r>
            <a:r>
              <a:rPr lang="en-US" altLang="zh-CN" dirty="0" smtClean="0"/>
              <a:t>LTE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operations in NR coverage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Requirements and targets in NR V2X Study</a:t>
            </a:r>
            <a:endParaRPr lang="zh-CN" altLang="en-US" sz="3200" b="1" dirty="0" smtClean="0">
              <a:solidFill>
                <a:srgbClr val="0070C0"/>
              </a:solidFill>
              <a:latin typeface="+mj-lt"/>
              <a:ea typeface="黑体" pitchFamily="49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576139" y="1152178"/>
            <a:ext cx="9721215" cy="5472608"/>
          </a:xfrm>
        </p:spPr>
        <p:txBody>
          <a:bodyPr/>
          <a:lstStyle/>
          <a:p>
            <a:r>
              <a:rPr lang="en-US" altLang="zh-CN" dirty="0" smtClean="0"/>
              <a:t>Considering both </a:t>
            </a:r>
            <a:r>
              <a:rPr lang="en-GB" altLang="zh-CN" dirty="0" smtClean="0"/>
              <a:t>ITS frequency bands and IMT frequency bands in</a:t>
            </a:r>
            <a:r>
              <a:rPr lang="en-US" altLang="zh-CN" dirty="0" smtClean="0"/>
              <a:t> both below and above 6GHz</a:t>
            </a:r>
          </a:p>
          <a:p>
            <a:pPr lvl="1"/>
            <a:r>
              <a:rPr lang="en-US" altLang="zh-CN" sz="1800" dirty="0" smtClean="0"/>
              <a:t>Based on output from “Study on evaluation methodology of new V2X use cases for LTE and NR”</a:t>
            </a:r>
          </a:p>
          <a:p>
            <a:pPr lvl="1"/>
            <a:r>
              <a:rPr lang="en-US" altLang="zh-CN" sz="1800" dirty="0" smtClean="0"/>
              <a:t>Identify the applicable spectrum for </a:t>
            </a:r>
            <a:r>
              <a:rPr lang="en-US" altLang="zh-CN" sz="1800" dirty="0" err="1" smtClean="0"/>
              <a:t>sidelink</a:t>
            </a:r>
            <a:endParaRPr lang="en-US" altLang="zh-CN" sz="1800" dirty="0" smtClean="0"/>
          </a:p>
          <a:p>
            <a:r>
              <a:rPr lang="en-US" altLang="zh-CN" dirty="0" smtClean="0"/>
              <a:t>Support range of sidelink communication reliabilities </a:t>
            </a:r>
          </a:p>
          <a:p>
            <a:pPr lvl="1"/>
            <a:r>
              <a:rPr lang="en-US" altLang="zh-CN" sz="1800" dirty="0" smtClean="0"/>
              <a:t>Reliabilities of V2X system operation are  based on the requirements of use case </a:t>
            </a:r>
          </a:p>
          <a:p>
            <a:pPr lvl="1"/>
            <a:r>
              <a:rPr lang="en-US" altLang="zh-CN" sz="1800" dirty="0" smtClean="0"/>
              <a:t>Range - [90% ~ 99.999%]</a:t>
            </a:r>
          </a:p>
          <a:p>
            <a:r>
              <a:rPr lang="en-US" altLang="zh-CN" dirty="0" smtClean="0"/>
              <a:t>Extend range of communication</a:t>
            </a:r>
          </a:p>
          <a:p>
            <a:pPr lvl="1"/>
            <a:r>
              <a:rPr lang="en-US" altLang="zh-CN" sz="1800" dirty="0" smtClean="0"/>
              <a:t>Up to [1000m] </a:t>
            </a:r>
          </a:p>
          <a:p>
            <a:r>
              <a:rPr lang="en-US" altLang="zh-CN" dirty="0" smtClean="0"/>
              <a:t>V2X </a:t>
            </a:r>
            <a:r>
              <a:rPr lang="en-US" altLang="zh-CN" dirty="0" err="1" smtClean="0"/>
              <a:t>serivice</a:t>
            </a:r>
            <a:r>
              <a:rPr lang="en-US" altLang="zh-CN" dirty="0" smtClean="0"/>
              <a:t> with Low Latency requirements </a:t>
            </a:r>
          </a:p>
          <a:p>
            <a:pPr lvl="1"/>
            <a:r>
              <a:rPr lang="en-US" altLang="zh-CN" sz="1800" dirty="0" smtClean="0"/>
              <a:t>Up to [1ms]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0D7E57-7EB2-4012-BE27-41BFF036FF2F}" type="slidenum">
              <a:rPr lang="zh-CN" altLang="en-US" sz="1200" smtClean="0"/>
              <a:pPr>
                <a:defRPr/>
              </a:pPr>
              <a:t>12</a:t>
            </a:fld>
            <a:endParaRPr lang="zh-CN" alt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  <a:ea typeface="黑体" pitchFamily="49" charset="-122"/>
              </a:rPr>
              <a:t>Timeline for study on V2X phase 3 based on NR</a:t>
            </a:r>
            <a:endParaRPr lang="zh-CN" altLang="en-US" b="1" dirty="0">
              <a:solidFill>
                <a:srgbClr val="0070C0"/>
              </a:solidFill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On-going V2X work in 3GPP</a:t>
            </a:r>
          </a:p>
          <a:p>
            <a:pPr lvl="1"/>
            <a:r>
              <a:rPr lang="en-US" altLang="zh-CN" dirty="0" smtClean="0"/>
              <a:t>“Study on evaluation methodology of new V2X use cases for LTE and NR”</a:t>
            </a:r>
          </a:p>
          <a:p>
            <a:pPr lvl="1"/>
            <a:r>
              <a:rPr lang="en-US" altLang="zh-CN" dirty="0" smtClean="0"/>
              <a:t>V2X phase 2 based on LTE, which expects to complete in June 2018</a:t>
            </a:r>
          </a:p>
          <a:p>
            <a:r>
              <a:rPr lang="en-US" altLang="zh-CN" dirty="0" smtClean="0"/>
              <a:t>V2X phase 3 based on NR should start after completion of evaluation V2X methodology and V2X phase 2 based on LTE</a:t>
            </a:r>
          </a:p>
          <a:p>
            <a:pPr lvl="1"/>
            <a:r>
              <a:rPr lang="en-US" altLang="zh-CN" dirty="0" smtClean="0"/>
              <a:t>Starting time of study on V2X phase 3 based on NR is around 2018.06 for TU estimation </a:t>
            </a:r>
          </a:p>
          <a:p>
            <a:r>
              <a:rPr lang="en-US" altLang="zh-CN" dirty="0" smtClean="0"/>
              <a:t>V2X expects to study more than 12 months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  <a:ea typeface="黑体" pitchFamily="49" charset="-122"/>
              </a:rPr>
              <a:t>Summary</a:t>
            </a:r>
            <a:endParaRPr lang="en-US" altLang="zh-CN" b="1" dirty="0">
              <a:solidFill>
                <a:srgbClr val="0070C0"/>
              </a:solidFill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NR V2X framework</a:t>
            </a:r>
          </a:p>
          <a:p>
            <a:pPr lvl="1"/>
            <a:r>
              <a:rPr lang="en-US" dirty="0" smtClean="0"/>
              <a:t>Potential enhancement of NR Rel-15 </a:t>
            </a:r>
            <a:r>
              <a:rPr lang="en-US" dirty="0" err="1" smtClean="0"/>
              <a:t>Uu</a:t>
            </a:r>
            <a:r>
              <a:rPr lang="en-US" dirty="0" smtClean="0"/>
              <a:t> for V2X</a:t>
            </a:r>
          </a:p>
          <a:p>
            <a:pPr lvl="1"/>
            <a:r>
              <a:rPr lang="en-US" dirty="0" smtClean="0"/>
              <a:t>Study the NR sidelink framework, which include scenarios for advanced V2X services. sidelink network architecture and protocol, sidelink physical channel structure and procedures</a:t>
            </a:r>
          </a:p>
          <a:p>
            <a:pPr lvl="1"/>
            <a:r>
              <a:rPr lang="en-US" dirty="0" smtClean="0"/>
              <a:t>Sidelink system design to support eV2X with forward compatibility</a:t>
            </a:r>
          </a:p>
          <a:p>
            <a:pPr lvl="2"/>
            <a:r>
              <a:rPr lang="en-US" altLang="zh-CN" dirty="0" smtClean="0"/>
              <a:t>Support range of sidelink communication reliabilities </a:t>
            </a:r>
          </a:p>
          <a:p>
            <a:pPr lvl="2"/>
            <a:r>
              <a:rPr lang="en-US" dirty="0" smtClean="0"/>
              <a:t>Extend range of V2X communication</a:t>
            </a:r>
          </a:p>
          <a:p>
            <a:pPr lvl="2"/>
            <a:r>
              <a:rPr lang="en-US" dirty="0" smtClean="0"/>
              <a:t>Low latency V2X communication</a:t>
            </a:r>
          </a:p>
          <a:p>
            <a:pPr lvl="1"/>
            <a:r>
              <a:rPr lang="en-US" altLang="zh-CN" dirty="0" smtClean="0"/>
              <a:t>Considering both </a:t>
            </a:r>
            <a:r>
              <a:rPr lang="en-GB" altLang="zh-CN" dirty="0" smtClean="0"/>
              <a:t>ITS frequency bands and IMT frequency bands in</a:t>
            </a:r>
            <a:r>
              <a:rPr lang="en-US" altLang="zh-CN" dirty="0" smtClean="0"/>
              <a:t> both below and above 6GHz</a:t>
            </a:r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14</a:t>
            </a:fld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黑体" pitchFamily="49" charset="-122"/>
              </a:rPr>
              <a:t>TU allocation for study on V2X phase 3 based on NR 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823" y="1512218"/>
            <a:ext cx="7785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+mn-lt"/>
              </a:rPr>
              <a:t>2018. 06- 2019.09 NR V2X SI as an example</a:t>
            </a:r>
          </a:p>
          <a:p>
            <a:r>
              <a:rPr lang="en-US" altLang="zh-CN" sz="2000" dirty="0" smtClean="0">
                <a:latin typeface="+mn-lt"/>
              </a:rPr>
              <a:t>Note: It depends on further discussions on the completion time</a:t>
            </a:r>
            <a:endParaRPr lang="zh-CN" altLang="en-US" sz="2000" dirty="0">
              <a:latin typeface="+mn-lt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936177" y="2448322"/>
          <a:ext cx="8928996" cy="1034115"/>
        </p:xfrm>
        <a:graphic>
          <a:graphicData uri="http://schemas.openxmlformats.org/drawingml/2006/table">
            <a:tbl>
              <a:tblPr/>
              <a:tblGrid>
                <a:gridCol w="794728"/>
                <a:gridCol w="327241"/>
                <a:gridCol w="420737"/>
                <a:gridCol w="420737"/>
                <a:gridCol w="514236"/>
                <a:gridCol w="514236"/>
                <a:gridCol w="514236"/>
                <a:gridCol w="701230"/>
                <a:gridCol w="327241"/>
                <a:gridCol w="420737"/>
                <a:gridCol w="420737"/>
                <a:gridCol w="514236"/>
                <a:gridCol w="514236"/>
                <a:gridCol w="327241"/>
                <a:gridCol w="420737"/>
                <a:gridCol w="420737"/>
                <a:gridCol w="514236"/>
                <a:gridCol w="514236"/>
                <a:gridCol w="327241"/>
              </a:tblGrid>
              <a:tr h="1753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80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June 18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Rel-16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freeze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94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81 Sep.18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94bis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103bis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101bis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88bis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104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89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1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36177" y="3693703"/>
          <a:ext cx="8928996" cy="698835"/>
        </p:xfrm>
        <a:graphic>
          <a:graphicData uri="http://schemas.openxmlformats.org/drawingml/2006/table">
            <a:tbl>
              <a:tblPr/>
              <a:tblGrid>
                <a:gridCol w="794728"/>
                <a:gridCol w="327241"/>
                <a:gridCol w="420737"/>
                <a:gridCol w="420737"/>
                <a:gridCol w="514236"/>
                <a:gridCol w="514236"/>
                <a:gridCol w="514236"/>
                <a:gridCol w="701230"/>
                <a:gridCol w="327241"/>
                <a:gridCol w="420737"/>
                <a:gridCol w="420737"/>
                <a:gridCol w="514236"/>
                <a:gridCol w="514236"/>
                <a:gridCol w="327241"/>
                <a:gridCol w="420737"/>
                <a:gridCol w="420737"/>
                <a:gridCol w="514236"/>
                <a:gridCol w="514236"/>
                <a:gridCol w="327241"/>
              </a:tblGrid>
              <a:tr h="1753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1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82 Dec.18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90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83 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Mar.18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96bis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105bis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103bis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90bis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90bis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97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104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1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1.5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6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425" marR="9425" marT="94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936179" y="4608562"/>
          <a:ext cx="4251898" cy="699135"/>
        </p:xfrm>
        <a:graphic>
          <a:graphicData uri="http://schemas.openxmlformats.org/drawingml/2006/table">
            <a:tbl>
              <a:tblPr/>
              <a:tblGrid>
                <a:gridCol w="803136"/>
                <a:gridCol w="330704"/>
                <a:gridCol w="425190"/>
                <a:gridCol w="425190"/>
                <a:gridCol w="519676"/>
                <a:gridCol w="519676"/>
                <a:gridCol w="519676"/>
                <a:gridCol w="708650"/>
              </a:tblGrid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R4RD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RAN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84 June.18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85 </a:t>
                      </a:r>
                      <a:b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</a:b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Sep.19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0070C0"/>
                </a:solidFill>
                <a:latin typeface="+mj-lt"/>
              </a:rPr>
              <a:t>Motivation of V2X phase 3 based on NR</a:t>
            </a:r>
            <a:endParaRPr lang="en-US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SA1 identifies 25 use cases of eV2X services  for automotive industry  </a:t>
            </a:r>
            <a:endParaRPr lang="en-US" dirty="0" smtClean="0"/>
          </a:p>
          <a:p>
            <a:pPr lvl="1"/>
            <a:r>
              <a:rPr lang="nl-NL" dirty="0" smtClean="0"/>
              <a:t>Vehicles Platoonning </a:t>
            </a:r>
            <a:endParaRPr lang="en-US" dirty="0" smtClean="0"/>
          </a:p>
          <a:p>
            <a:pPr lvl="1"/>
            <a:r>
              <a:rPr lang="nl-NL" dirty="0" smtClean="0"/>
              <a:t>Extended Sensors </a:t>
            </a:r>
          </a:p>
          <a:p>
            <a:pPr lvl="1"/>
            <a:r>
              <a:rPr lang="en-GB" dirty="0" smtClean="0"/>
              <a:t>Advanced Driving</a:t>
            </a:r>
          </a:p>
          <a:p>
            <a:pPr lvl="1"/>
            <a:r>
              <a:rPr lang="en-GB" dirty="0" smtClean="0">
                <a:latin typeface="+mn-lt"/>
              </a:rPr>
              <a:t>Remote Driving</a:t>
            </a:r>
          </a:p>
          <a:p>
            <a:r>
              <a:rPr lang="en-GB" dirty="0" smtClean="0">
                <a:latin typeface="+mn-lt"/>
              </a:rPr>
              <a:t>Phase approach of 3GPP V2X works for identified eV2X services</a:t>
            </a:r>
          </a:p>
          <a:p>
            <a:pPr lvl="1"/>
            <a:r>
              <a:rPr lang="en-GB" dirty="0" smtClean="0">
                <a:latin typeface="+mn-lt"/>
              </a:rPr>
              <a:t>Phase 1: LTE Rel-14 complete the basic V2X framework</a:t>
            </a:r>
          </a:p>
          <a:p>
            <a:pPr lvl="1"/>
            <a:r>
              <a:rPr lang="en-GB" dirty="0" smtClean="0">
                <a:latin typeface="+mn-lt"/>
              </a:rPr>
              <a:t>Phase 2: LTE Rel-15</a:t>
            </a:r>
          </a:p>
          <a:p>
            <a:pPr lvl="2"/>
            <a:r>
              <a:rPr lang="en-GB" dirty="0" smtClean="0">
                <a:latin typeface="+mn-lt"/>
              </a:rPr>
              <a:t>Supports subset of eV2X services from use cases identified by SA1</a:t>
            </a:r>
          </a:p>
          <a:p>
            <a:pPr lvl="2"/>
            <a:r>
              <a:rPr lang="en-GB" dirty="0" smtClean="0">
                <a:latin typeface="+mn-lt"/>
              </a:rPr>
              <a:t>Meets partial requirements of some eV2X services</a:t>
            </a:r>
          </a:p>
          <a:p>
            <a:pPr lvl="1"/>
            <a:r>
              <a:rPr lang="en-GB" dirty="0" smtClean="0">
                <a:latin typeface="+mn-lt"/>
              </a:rPr>
              <a:t>Phase 3: NR Rel-16</a:t>
            </a:r>
          </a:p>
          <a:p>
            <a:pPr lvl="2"/>
            <a:r>
              <a:rPr lang="en-GB" dirty="0" smtClean="0">
                <a:latin typeface="+mn-lt"/>
              </a:rPr>
              <a:t>Supports full range of eV2X services  identified by SA1</a:t>
            </a:r>
          </a:p>
          <a:p>
            <a:pPr lvl="2"/>
            <a:r>
              <a:rPr lang="en-GB" dirty="0" smtClean="0">
                <a:latin typeface="+mn-lt"/>
              </a:rPr>
              <a:t>Meets all requirements of eV2X services</a:t>
            </a: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3GPP eV2X Use Cases and Requirements</a:t>
            </a:r>
            <a:endParaRPr lang="zh-CN" altLang="en-US" sz="3200" dirty="0">
              <a:latin typeface="+mj-lt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76139" y="2140141"/>
          <a:ext cx="9721080" cy="4412637"/>
        </p:xfrm>
        <a:graphic>
          <a:graphicData uri="http://schemas.openxmlformats.org/drawingml/2006/table">
            <a:tbl>
              <a:tblPr/>
              <a:tblGrid>
                <a:gridCol w="1440160"/>
                <a:gridCol w="2156041"/>
                <a:gridCol w="612487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+mn-lt"/>
                          <a:ea typeface="宋体"/>
                          <a:cs typeface="Arial" pitchFamily="34" charset="0"/>
                        </a:rPr>
                        <a:t>Use case group</a:t>
                      </a:r>
                      <a:endParaRPr lang="zh-CN" sz="1400" b="1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Descriptions</a:t>
                      </a:r>
                      <a:endParaRPr lang="zh-CN" sz="1400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KPI</a:t>
                      </a:r>
                      <a:endParaRPr lang="zh-CN" sz="1400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14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300" b="1" kern="10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Platooning</a:t>
                      </a:r>
                      <a:r>
                        <a:rPr lang="en-US" altLang="zh-CN" sz="1300" b="1" kern="1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operation</a:t>
                      </a:r>
                      <a:endParaRPr lang="zh-CN" altLang="zh-CN" sz="1300" b="1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Enables the vehicles to dynamically form a platoon travelling together. </a:t>
                      </a:r>
                      <a:endParaRPr lang="zh-CN" altLang="zh-CN" sz="13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Broadcast, </a:t>
                      </a:r>
                      <a:r>
                        <a:rPr lang="en-US" altLang="zh-CN" sz="13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groupcast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and </a:t>
                      </a:r>
                      <a:r>
                        <a:rPr lang="en-US" altLang="zh-CN" sz="13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50-1200 bytes, 40 ~ 100Hz, 10 ~ 25ms, 90% ~ , [99.99%], less than 100m;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[6500]bytes, [50]Hz, [20]ms, high reliability, [10] sec * max relative speed ;</a:t>
                      </a:r>
                      <a:endParaRPr lang="zh-CN" altLang="en-US" sz="13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[65]Mbps, [50]Hz, [20]ms, high reliability, [5] sec * max relative speed ;</a:t>
                      </a:r>
                      <a:endParaRPr lang="zh-CN" altLang="en-US" sz="13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08013" marR="108013" marT="48006" marB="4800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494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latin typeface="+mn-lt"/>
                          <a:ea typeface="宋体"/>
                          <a:cs typeface="Arial" pitchFamily="34" charset="0"/>
                        </a:rPr>
                        <a:t>Advanced driving</a:t>
                      </a:r>
                      <a:endParaRPr lang="zh-CN" sz="1300" b="1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latin typeface="+mn-lt"/>
                          <a:ea typeface="宋体"/>
                          <a:cs typeface="Arial" pitchFamily="34" charset="0"/>
                        </a:rPr>
                        <a:t>Enables </a:t>
                      </a:r>
                      <a:r>
                        <a:rPr lang="en-US" sz="1300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Conditional/Full </a:t>
                      </a:r>
                      <a:r>
                        <a:rPr lang="en-US" sz="1300" kern="100" dirty="0">
                          <a:latin typeface="+mn-lt"/>
                          <a:ea typeface="宋体"/>
                          <a:cs typeface="Arial" pitchFamily="34" charset="0"/>
                        </a:rPr>
                        <a:t>automated driving, vehicles share their own perception data with other vehicles in proximity, </a:t>
                      </a:r>
                      <a:r>
                        <a:rPr lang="en-US" sz="1300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to </a:t>
                      </a:r>
                      <a:r>
                        <a:rPr lang="en-US" sz="1300" kern="100" dirty="0">
                          <a:latin typeface="+mn-lt"/>
                          <a:ea typeface="宋体"/>
                          <a:cs typeface="Arial" pitchFamily="34" charset="0"/>
                        </a:rPr>
                        <a:t>synchronize and coordinate their </a:t>
                      </a:r>
                      <a:r>
                        <a:rPr lang="en-US" sz="1300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driving trajectories.</a:t>
                      </a:r>
                      <a:endParaRPr lang="zh-CN" sz="1300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Broadcast;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[6500]bytes, [10]Hz, [100]ms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, high reliability, [10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  <a:endParaRPr lang="zh-CN" altLang="en-US" sz="13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[53]Mbps, [10]Hz, [100]ms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, high reliability, [5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[10]Mbps and message size range</a:t>
                      </a:r>
                      <a:r>
                        <a:rPr lang="en-US" altLang="zh-CN" sz="13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up to [2]M bytes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, [100]Hz, [10]ms,[99.99%];</a:t>
                      </a:r>
                      <a:endParaRPr lang="en-US" altLang="zh-CN" sz="1300" kern="100" baseline="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[30]Mbps, [3]ms, [99.999%], [500]m;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DL broadcast: [0.5]Mbps, UL </a:t>
                      </a:r>
                      <a:r>
                        <a:rPr lang="en-US" altLang="zh-CN" sz="13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:[50]Mbps, [50]Hz, [20]ms </a:t>
                      </a:r>
                      <a:endParaRPr lang="zh-CN" altLang="en-US" sz="13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08013" marR="108013" marT="48006" marB="4800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441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latin typeface="+mn-lt"/>
                          <a:ea typeface="宋体"/>
                          <a:cs typeface="Arial" pitchFamily="34" charset="0"/>
                        </a:rPr>
                        <a:t>Extended sensor</a:t>
                      </a:r>
                      <a:endParaRPr lang="zh-CN" sz="1300" b="1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latin typeface="+mn-lt"/>
                          <a:ea typeface="宋体"/>
                          <a:cs typeface="Arial" pitchFamily="34" charset="0"/>
                        </a:rPr>
                        <a:t>Enables exchange of raw or processed sensor data to build collective situational awareness.</a:t>
                      </a:r>
                      <a:endParaRPr lang="zh-CN" sz="1300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Broadcast;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[1600]bytes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, [10]Hz, [100]ms, [99%], [1000]m; </a:t>
                      </a:r>
                      <a:endParaRPr lang="en-US" altLang="zh-CN" sz="13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[10] ~ [25]Mbps,</a:t>
                      </a:r>
                      <a:r>
                        <a:rPr lang="en-US" altLang="zh-CN" sz="13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[20] ~ [100]Hz, [10]~ [50]ms, 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[90%], [100]m;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 [700]Mbps, [100]Hz, [10]ms, 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[99.99%], [500]m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[x]-[1]</a:t>
                      </a:r>
                      <a:r>
                        <a:rPr lang="en-US" altLang="zh-CN" sz="1300" kern="1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Gbps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, [3]-[50]ms, [99%-99.999%], [50]-[1000]m</a:t>
                      </a:r>
                      <a:endParaRPr lang="zh-CN" altLang="en-US" sz="13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08013" marR="108013" marT="48006" marB="4800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269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300" b="1" kern="100" dirty="0">
                          <a:latin typeface="+mn-lt"/>
                          <a:ea typeface="宋体"/>
                          <a:cs typeface="Arial" pitchFamily="34" charset="0"/>
                        </a:rPr>
                        <a:t>Remote driving</a:t>
                      </a:r>
                      <a:endParaRPr lang="zh-CN" sz="1300" b="1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latin typeface="+mn-lt"/>
                          <a:ea typeface="宋体"/>
                          <a:cs typeface="Arial" pitchFamily="34" charset="0"/>
                        </a:rPr>
                        <a:t>Enables a remote driver or a V2X application to operate a remote </a:t>
                      </a:r>
                      <a:r>
                        <a:rPr lang="en-US" sz="1300" kern="100" dirty="0" smtClean="0">
                          <a:latin typeface="+mn-lt"/>
                          <a:ea typeface="宋体"/>
                          <a:cs typeface="Arial" pitchFamily="34" charset="0"/>
                        </a:rPr>
                        <a:t>vehicle.</a:t>
                      </a:r>
                      <a:endParaRPr lang="zh-CN" sz="1300" kern="100" dirty="0"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6499" marR="164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altLang="zh-CN" sz="13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DL :1Mbps, UL: 20Mbps, 5ms,</a:t>
                      </a:r>
                      <a:r>
                        <a:rPr lang="en-US" altLang="zh-CN" sz="13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99.999%;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 DL :[1]Mbps, UL: [25]Mbps, [20]ms,</a:t>
                      </a:r>
                      <a:r>
                        <a:rPr lang="en-US" altLang="zh-CN" sz="13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 [</a:t>
                      </a:r>
                      <a:r>
                        <a:rPr lang="en-US" altLang="zh-CN" sz="13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99.999%];</a:t>
                      </a:r>
                      <a:endParaRPr lang="zh-CN" altLang="en-US" sz="13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Arial" pitchFamily="34" charset="0"/>
                      </a:endParaRPr>
                    </a:p>
                  </a:txBody>
                  <a:tcPr marL="108013" marR="108013" marT="48006" marB="4800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504132" y="1187816"/>
            <a:ext cx="9721215" cy="75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marL="342866" indent="-342866" defTabSz="914309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000" dirty="0" smtClean="0">
                <a:latin typeface="+mn-lt"/>
                <a:ea typeface="+mn-ea"/>
                <a:cs typeface="Arial" pitchFamily="34" charset="0"/>
              </a:rPr>
              <a:t>In TR22.886, SA1 has identified 25 use cases for advanced V2X services, and categorized them into 4 use case groups</a:t>
            </a:r>
            <a:endParaRPr lang="zh-CN" altLang="en-US" sz="2000" dirty="0">
              <a:latin typeface="+mn-lt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 Additional V2X Use Cases/Requirements from 5GAA</a:t>
            </a:r>
            <a:r>
              <a:rPr lang="en-US" altLang="zh-CN" sz="3200" dirty="0" smtClean="0">
                <a:latin typeface="+mj-lt"/>
              </a:rPr>
              <a:t> </a:t>
            </a:r>
            <a:endParaRPr lang="zh-CN" alt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115" y="1080170"/>
            <a:ext cx="10225136" cy="1656184"/>
          </a:xfrm>
        </p:spPr>
        <p:txBody>
          <a:bodyPr/>
          <a:lstStyle/>
          <a:p>
            <a:r>
              <a:rPr lang="en-US" altLang="zh-CN" sz="2000" dirty="0" smtClean="0"/>
              <a:t>5GAA WG1 has also identified 6 promising use cases for advanced V2X services, and categorized them into 4 use case groups</a:t>
            </a:r>
          </a:p>
          <a:p>
            <a:pPr lvl="1"/>
            <a:r>
              <a:rPr lang="en-US" altLang="zh-CN" sz="1800" dirty="0" smtClean="0"/>
              <a:t>5GAA defines a wide range of KPIs from the persisting evolution of V2X business</a:t>
            </a:r>
          </a:p>
          <a:p>
            <a:pPr lvl="1"/>
            <a:r>
              <a:rPr lang="en-US" altLang="zh-CN" sz="1800" dirty="0" smtClean="0"/>
              <a:t>LTE Rel-14/Rel-15 V2X supports subset of KPIs</a:t>
            </a:r>
          </a:p>
          <a:p>
            <a:pPr lvl="1"/>
            <a:r>
              <a:rPr lang="en-US" altLang="zh-CN" sz="1800" dirty="0" smtClean="0"/>
              <a:t>NR V2X targets to meet all requirements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83" y="2808362"/>
            <a:ext cx="10693181" cy="388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Enhancements of RAN for SA V2X requirements</a:t>
            </a:r>
            <a:endParaRPr lang="zh-CN" altLang="en-US" sz="3200" b="1" dirty="0" smtClean="0">
              <a:solidFill>
                <a:srgbClr val="0070C0"/>
              </a:solidFill>
              <a:latin typeface="+mj-lt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9906867" y="6097722"/>
            <a:ext cx="611326" cy="455056"/>
          </a:xfrm>
        </p:spPr>
        <p:txBody>
          <a:bodyPr/>
          <a:lstStyle/>
          <a:p>
            <a:pPr>
              <a:defRPr/>
            </a:pPr>
            <a:fld id="{FCAF559F-D88A-466E-BD83-FAA81218852D}" type="slidenum">
              <a:rPr lang="zh-CN" altLang="en-US" sz="1600" smtClean="0"/>
              <a:pPr>
                <a:defRPr/>
              </a:pPr>
              <a:t>5</a:t>
            </a:fld>
            <a:endParaRPr lang="zh-CN" altLang="en-US" sz="1600" dirty="0"/>
          </a:p>
        </p:txBody>
      </p:sp>
      <p:sp>
        <p:nvSpPr>
          <p:cNvPr id="23" name="圆角矩形 22"/>
          <p:cNvSpPr/>
          <p:nvPr/>
        </p:nvSpPr>
        <p:spPr>
          <a:xfrm>
            <a:off x="2508658" y="1368203"/>
            <a:ext cx="7655351" cy="98872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pPr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eV2X functionality enhancements due to platoon operation: 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Broadcast, </a:t>
            </a:r>
            <a:r>
              <a:rPr lang="en-US" altLang="zh-CN" sz="1600" b="1" dirty="0" err="1" smtClean="0">
                <a:latin typeface="Calibri" pitchFamily="34" charset="0"/>
                <a:cs typeface="Times New Roman" pitchFamily="18" charset="0"/>
              </a:rPr>
              <a:t>groupcast</a:t>
            </a: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altLang="zh-CN" sz="1600" b="1" dirty="0" err="1" smtClean="0">
                <a:latin typeface="Calibri" pitchFamily="34" charset="0"/>
                <a:cs typeface="Times New Roman" pitchFamily="18" charset="0"/>
              </a:rPr>
              <a:t>unicast</a:t>
            </a: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Announcing/joining/leaving operation;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Create/destroy a platoon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508658" y="2788977"/>
            <a:ext cx="7655351" cy="144016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50-1200 bytes, 10-40Hz, 25-100ms, 90%, less than 100m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[1600]bytes, [10]Hz, [100]ms, [99%], 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[1000]m</a:t>
            </a: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[10]Mbps, [20]Hz, [50]ms, [90%], [100]m.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Up to [6500] bytes, [10]Hz, [100] ms, high reliability, 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[10] sec * max relative speed;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latin typeface="Calibri" pitchFamily="34" charset="0"/>
                <a:cs typeface="Times New Roman" pitchFamily="18" charset="0"/>
              </a:rPr>
              <a:t>   Up to [6500] bytes, [50]Hz, [20]ms, high reliability, 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[10] sec * max relative speed.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2508658" y="4589176"/>
            <a:ext cx="7655351" cy="16561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   50-1200 bytes, 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100Hz, 10ms, [99.99%], </a:t>
            </a:r>
            <a:r>
              <a:rPr lang="en-US" altLang="zh-CN" sz="16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less than 100m; 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Up to [65]Mbps, [50]Hz, [20]ms, high reliability, [5] sec * max relative speed;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Up to [25]Mbps, [100]</a:t>
            </a:r>
            <a:r>
              <a:rPr lang="en-US" altLang="zh-CN" sz="1600" b="1" dirty="0" err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hz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, [10]ms, [90]%;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Up to [2]Mbytes, [10]Mbps, [10]ms, [99.99%];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[x]-[1]</a:t>
            </a:r>
            <a:r>
              <a:rPr lang="en-US" altLang="zh-CN" sz="1600" b="1" dirty="0" err="1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Gbps</a:t>
            </a: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, [3]-[50]ms, [99%-99.999%], [50]-[1000]m;</a:t>
            </a:r>
          </a:p>
          <a:p>
            <a:pPr lvl="0">
              <a:buFont typeface="Arial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700Mbps, 100Hz, 10ms, [99.99%], [500m];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2287" y="1580722"/>
            <a:ext cx="1956369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lt"/>
              </a:rPr>
              <a:t>Platoon specific Function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0115" y="3110107"/>
            <a:ext cx="2148540" cy="830989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altLang="zh-CN" sz="1600" b="1" dirty="0" smtClean="0">
                <a:latin typeface="Calibri" pitchFamily="34" charset="0"/>
              </a:rPr>
              <a:t>Driver control &amp; Conditional Automated driving</a:t>
            </a:r>
            <a:endParaRPr lang="zh-CN" altLang="en-US" sz="1600" b="1" dirty="0" smtClean="0">
              <a:latin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2287" y="4960021"/>
            <a:ext cx="1956369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en-US" altLang="zh-CN" sz="1600" b="1" dirty="0" smtClean="0">
                <a:latin typeface="Calibri" pitchFamily="34" charset="0"/>
              </a:rPr>
              <a:t>Full Automated driving</a:t>
            </a:r>
            <a:endParaRPr lang="zh-CN" altLang="en-US" sz="1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 Phase Approaches of eV2X KPI</a:t>
            </a:r>
            <a:endParaRPr lang="zh-CN" altLang="en-US" sz="3200" b="1" dirty="0" smtClean="0">
              <a:solidFill>
                <a:srgbClr val="0070C0"/>
              </a:solidFill>
              <a:latin typeface="+mj-lt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9873111" y="6675841"/>
            <a:ext cx="928240" cy="383381"/>
          </a:xfrm>
        </p:spPr>
        <p:txBody>
          <a:bodyPr/>
          <a:lstStyle/>
          <a:p>
            <a:pPr>
              <a:defRPr/>
            </a:pPr>
            <a:fld id="{5B4479C9-1854-4B24-B9CD-F0D89560F20E}" type="slidenum">
              <a:rPr lang="zh-CN" altLang="en-US" sz="1200" smtClean="0"/>
              <a:pPr>
                <a:defRPr/>
              </a:pPr>
              <a:t>6</a:t>
            </a:fld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6442" y="2160290"/>
          <a:ext cx="7270563" cy="2461686"/>
        </p:xfrm>
        <a:graphic>
          <a:graphicData uri="http://schemas.openxmlformats.org/drawingml/2006/table">
            <a:tbl>
              <a:tblPr/>
              <a:tblGrid>
                <a:gridCol w="2134478"/>
                <a:gridCol w="5136085"/>
              </a:tblGrid>
              <a:tr h="467417"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Calibri" pitchFamily="34" charset="0"/>
                          <a:ea typeface="宋体"/>
                          <a:cs typeface="Times New Roman"/>
                        </a:rPr>
                        <a:t>Platooning</a:t>
                      </a:r>
                      <a:r>
                        <a:rPr lang="en-US" sz="2000" kern="100" dirty="0">
                          <a:latin typeface="Calibri" pitchFamily="34" charset="0"/>
                          <a:ea typeface="宋体"/>
                          <a:cs typeface="Times New Roman"/>
                        </a:rPr>
                        <a:t> operation</a:t>
                      </a:r>
                      <a:endParaRPr lang="zh-CN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endParaRPr lang="en-US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417"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Calibri" pitchFamily="34" charset="0"/>
                          <a:ea typeface="宋体"/>
                          <a:cs typeface="Times New Roman"/>
                        </a:rPr>
                        <a:t>Advanced driving</a:t>
                      </a:r>
                      <a:endParaRPr lang="zh-CN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endParaRPr lang="en-US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69"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Calibri" pitchFamily="34" charset="0"/>
                          <a:ea typeface="宋体"/>
                          <a:cs typeface="Times New Roman"/>
                        </a:rPr>
                        <a:t>Extended sensor</a:t>
                      </a:r>
                      <a:endParaRPr lang="zh-CN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endParaRPr lang="en-US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22"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Calibri" pitchFamily="34" charset="0"/>
                          <a:ea typeface="宋体"/>
                          <a:cs typeface="Times New Roman"/>
                        </a:rPr>
                        <a:t>Remote driving</a:t>
                      </a:r>
                      <a:endParaRPr lang="zh-CN" sz="2000" kern="100" dirty="0"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80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en-US" sz="2000" kern="100" dirty="0" smtClean="0">
                          <a:latin typeface="Calibri" pitchFamily="34" charset="0"/>
                          <a:ea typeface="宋体"/>
                          <a:cs typeface="Times New Roman"/>
                        </a:rPr>
                        <a:t>Supported through</a:t>
                      </a:r>
                      <a:r>
                        <a:rPr lang="en-US" sz="2000" kern="100" baseline="0" dirty="0" smtClean="0">
                          <a:latin typeface="Calibri" pitchFamily="34" charset="0"/>
                          <a:ea typeface="宋体"/>
                          <a:cs typeface="Times New Roman"/>
                        </a:rPr>
                        <a:t> wireless network access (</a:t>
                      </a:r>
                      <a:r>
                        <a:rPr lang="en-US" sz="2000" kern="100" baseline="0" dirty="0" err="1" smtClean="0">
                          <a:latin typeface="Calibri" pitchFamily="34" charset="0"/>
                          <a:ea typeface="宋体"/>
                          <a:cs typeface="Times New Roman"/>
                        </a:rPr>
                        <a:t>Uu</a:t>
                      </a:r>
                      <a:r>
                        <a:rPr lang="en-US" sz="2000" kern="100" baseline="0" dirty="0" smtClean="0">
                          <a:latin typeface="Calibri" pitchFamily="34" charset="0"/>
                          <a:ea typeface="宋体"/>
                          <a:cs typeface="Times New Roman"/>
                        </a:rPr>
                        <a:t> interface) –</a:t>
                      </a:r>
                      <a:r>
                        <a:rPr lang="en-US" sz="2000" kern="1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宋体"/>
                          <a:cs typeface="Times New Roman"/>
                        </a:rPr>
                        <a:t>high data rate with </a:t>
                      </a:r>
                      <a:r>
                        <a:rPr lang="en-US" altLang="zh-CN" sz="2000" kern="100" baseline="0" dirty="0" smtClean="0">
                          <a:solidFill>
                            <a:srgbClr val="FF0000"/>
                          </a:solidFill>
                          <a:latin typeface="Calibri" pitchFamily="34" charset="0"/>
                          <a:ea typeface="+mn-ea"/>
                          <a:cs typeface="Times New Roman"/>
                        </a:rPr>
                        <a:t>low latency and high reliability requirements in high mobility</a:t>
                      </a:r>
                      <a:endParaRPr lang="en-US" sz="2000" b="1" kern="100" dirty="0">
                        <a:solidFill>
                          <a:srgbClr val="FF0000"/>
                        </a:solidFill>
                        <a:latin typeface="Calibri" pitchFamily="34" charset="0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50" name="Rectangle 2"/>
          <p:cNvSpPr>
            <a:spLocks noChangeArrowheads="1"/>
          </p:cNvSpPr>
          <p:nvPr/>
        </p:nvSpPr>
        <p:spPr bwMode="auto">
          <a:xfrm>
            <a:off x="4" y="-265332"/>
            <a:ext cx="1434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142469" y="2186961"/>
          <a:ext cx="1642038" cy="519443"/>
        </p:xfrm>
        <a:graphic>
          <a:graphicData uri="http://schemas.openxmlformats.org/presentationml/2006/ole">
            <p:oleObj spid="_x0000_s136194" name="Visio" r:id="rId4" imgW="1289685" imgH="453009" progId="Visio.Drawing.11">
              <p:embed/>
            </p:oleObj>
          </a:graphicData>
        </a:graphic>
      </p:graphicFrame>
      <p:sp>
        <p:nvSpPr>
          <p:cNvPr id="1051" name="Rectangle 4"/>
          <p:cNvSpPr>
            <a:spLocks noChangeArrowheads="1"/>
          </p:cNvSpPr>
          <p:nvPr/>
        </p:nvSpPr>
        <p:spPr bwMode="auto">
          <a:xfrm>
            <a:off x="4" y="-265332"/>
            <a:ext cx="1434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777821" y="2186962"/>
          <a:ext cx="1605008" cy="507484"/>
        </p:xfrm>
        <a:graphic>
          <a:graphicData uri="http://schemas.openxmlformats.org/presentationml/2006/ole">
            <p:oleObj spid="_x0000_s136195" name="Visio" r:id="rId5" imgW="1289508" imgH="452949" progId="Visio.Drawing.11">
              <p:embed/>
            </p:oleObj>
          </a:graphicData>
        </a:graphic>
      </p:graphicFrame>
      <p:sp>
        <p:nvSpPr>
          <p:cNvPr id="1052" name="Rectangle 6"/>
          <p:cNvSpPr>
            <a:spLocks noChangeArrowheads="1"/>
          </p:cNvSpPr>
          <p:nvPr/>
        </p:nvSpPr>
        <p:spPr bwMode="auto">
          <a:xfrm>
            <a:off x="4" y="-265332"/>
            <a:ext cx="1434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7382829" y="2169754"/>
          <a:ext cx="1618246" cy="511896"/>
        </p:xfrm>
        <a:graphic>
          <a:graphicData uri="http://schemas.openxmlformats.org/presentationml/2006/ole">
            <p:oleObj spid="_x0000_s136196" name="Visio" r:id="rId6" imgW="1289685" imgH="453009" progId="Visio.Drawing.11">
              <p:embed/>
            </p:oleObj>
          </a:graphicData>
        </a:graphic>
      </p:graphicFrame>
      <p:graphicFrame>
        <p:nvGraphicFramePr>
          <p:cNvPr id="1029" name="Object 3"/>
          <p:cNvGraphicFramePr>
            <a:graphicFrameLocks noChangeAspect="1"/>
          </p:cNvGraphicFramePr>
          <p:nvPr/>
        </p:nvGraphicFramePr>
        <p:xfrm>
          <a:off x="5798653" y="2736353"/>
          <a:ext cx="1605008" cy="506055"/>
        </p:xfrm>
        <a:graphic>
          <a:graphicData uri="http://schemas.openxmlformats.org/presentationml/2006/ole">
            <p:oleObj spid="_x0000_s136197" name="Visio" r:id="rId7" imgW="1289508" imgH="452949" progId="Visio.Drawing.11">
              <p:embed/>
            </p:oleObj>
          </a:graphicData>
        </a:graphic>
      </p:graphicFrame>
      <p:graphicFrame>
        <p:nvGraphicFramePr>
          <p:cNvPr id="1030" name="Object 5"/>
          <p:cNvGraphicFramePr>
            <a:graphicFrameLocks noChangeAspect="1"/>
          </p:cNvGraphicFramePr>
          <p:nvPr/>
        </p:nvGraphicFramePr>
        <p:xfrm>
          <a:off x="7414838" y="2736353"/>
          <a:ext cx="1552167" cy="489698"/>
        </p:xfrm>
        <a:graphic>
          <a:graphicData uri="http://schemas.openxmlformats.org/presentationml/2006/ole">
            <p:oleObj spid="_x0000_s136198" name="Visio" r:id="rId8" imgW="1289685" imgH="453009" progId="Visio.Drawing.11">
              <p:embed/>
            </p:oleObj>
          </a:graphicData>
        </a:graphic>
      </p:graphicFrame>
      <p:graphicFrame>
        <p:nvGraphicFramePr>
          <p:cNvPr id="1031" name="Object 1"/>
          <p:cNvGraphicFramePr>
            <a:graphicFrameLocks noChangeAspect="1"/>
          </p:cNvGraphicFramePr>
          <p:nvPr/>
        </p:nvGraphicFramePr>
        <p:xfrm>
          <a:off x="4142469" y="3240409"/>
          <a:ext cx="1644018" cy="520069"/>
        </p:xfrm>
        <a:graphic>
          <a:graphicData uri="http://schemas.openxmlformats.org/presentationml/2006/ole">
            <p:oleObj spid="_x0000_s136199" name="Visio" r:id="rId9" imgW="1289508" imgH="452949" progId="Visio.Drawing.11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7401924" y="3240409"/>
          <a:ext cx="1565081" cy="495079"/>
        </p:xfrm>
        <a:graphic>
          <a:graphicData uri="http://schemas.openxmlformats.org/presentationml/2006/ole">
            <p:oleObj spid="_x0000_s136200" name="Visio" r:id="rId10" imgW="1289685" imgH="453009" progId="Visio.Drawing.11">
              <p:embed/>
            </p:oleObj>
          </a:graphicData>
        </a:graphic>
      </p:graphicFrame>
      <p:sp>
        <p:nvSpPr>
          <p:cNvPr id="15" name="内容占位符 2"/>
          <p:cNvSpPr>
            <a:spLocks noGrp="1"/>
          </p:cNvSpPr>
          <p:nvPr>
            <p:ph idx="1"/>
          </p:nvPr>
        </p:nvSpPr>
        <p:spPr>
          <a:xfrm>
            <a:off x="648147" y="1440210"/>
            <a:ext cx="9623703" cy="43204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dirty="0" smtClean="0"/>
              <a:t>Support of eV2X KPI in phases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130444" y="4968625"/>
            <a:ext cx="3414247" cy="56108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pPr algn="ctr">
              <a:defRPr/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Driver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control &amp; </a:t>
            </a:r>
          </a:p>
          <a:p>
            <a:pPr algn="ctr">
              <a:defRPr/>
            </a:pP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Conditional Automated driving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336779" y="4968625"/>
            <a:ext cx="2113792" cy="56108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pPr algn="ctr">
              <a:defRPr/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Full automated driving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728267" y="4896594"/>
          <a:ext cx="7200800" cy="1296144"/>
        </p:xfrm>
        <a:graphic>
          <a:graphicData uri="http://schemas.openxmlformats.org/drawingml/2006/table">
            <a:tbl>
              <a:tblPr/>
              <a:tblGrid>
                <a:gridCol w="3909337"/>
                <a:gridCol w="3291463"/>
              </a:tblGrid>
              <a:tr h="714039"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endParaRPr lang="en-US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endParaRPr lang="en-US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10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00" dirty="0" smtClean="0">
                          <a:latin typeface="Calibri"/>
                          <a:ea typeface="宋体"/>
                          <a:cs typeface="Times New Roman"/>
                        </a:rPr>
                        <a:t>Rel-14/Rel-15 V2X</a:t>
                      </a:r>
                      <a:endParaRPr lang="zh-CN" sz="19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00" dirty="0" smtClean="0">
                          <a:latin typeface="Calibri"/>
                          <a:ea typeface="宋体"/>
                          <a:cs typeface="Times New Roman"/>
                        </a:rPr>
                        <a:t>NR V2X</a:t>
                      </a:r>
                      <a:endParaRPr lang="zh-CN" sz="19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1010" marR="810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+mj-lt"/>
                <a:ea typeface="黑体" pitchFamily="49" charset="-122"/>
              </a:rPr>
              <a:t>Current Status of 3GPP V2X Works</a:t>
            </a:r>
            <a:endParaRPr lang="zh-CN" altLang="en-US" sz="3200" b="1" dirty="0" smtClean="0">
              <a:solidFill>
                <a:srgbClr val="0070C0"/>
              </a:solidFill>
              <a:latin typeface="+mj-lt"/>
              <a:ea typeface="黑体" pitchFamily="49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720155" y="1224186"/>
            <a:ext cx="9577199" cy="540060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Rel-14 LTE-based V2X</a:t>
            </a:r>
          </a:p>
          <a:p>
            <a:pPr lvl="1"/>
            <a:r>
              <a:rPr lang="en-US" altLang="zh-CN" dirty="0" smtClean="0"/>
              <a:t>Support basic set of requirements for V2X service for basic road safety service</a:t>
            </a:r>
          </a:p>
          <a:p>
            <a:pPr>
              <a:defRPr/>
            </a:pPr>
            <a:r>
              <a:rPr lang="en-US" altLang="zh-CN" dirty="0" smtClean="0"/>
              <a:t>Rel-15 LTE-based V2X - WID(RP-170798) 3GPP V2X phase 2 </a:t>
            </a:r>
          </a:p>
          <a:p>
            <a:pPr lvl="1">
              <a:defRPr/>
            </a:pPr>
            <a:r>
              <a:rPr lang="en-US" altLang="zh-CN" dirty="0" smtClean="0"/>
              <a:t>Support high data rate, higher reliability and low latency V2X services</a:t>
            </a:r>
          </a:p>
          <a:p>
            <a:pPr lvl="1">
              <a:defRPr/>
            </a:pPr>
            <a:r>
              <a:rPr lang="en-US" altLang="zh-CN" dirty="0" smtClean="0"/>
              <a:t>Conditional automated driving </a:t>
            </a:r>
          </a:p>
          <a:p>
            <a:pPr lvl="1">
              <a:defRPr/>
            </a:pPr>
            <a:r>
              <a:rPr lang="en-US" altLang="zh-CN" dirty="0" smtClean="0"/>
              <a:t>Subset of automated driving capability</a:t>
            </a:r>
          </a:p>
          <a:p>
            <a:r>
              <a:rPr lang="en-US" altLang="zh-CN" dirty="0" smtClean="0"/>
              <a:t>Challenge in LTE V2X in supporting full set of the eV2X requirements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Limited operation bandwidth </a:t>
            </a:r>
          </a:p>
          <a:p>
            <a:pPr lvl="2"/>
            <a:r>
              <a:rPr lang="en-US" altLang="zh-CN" dirty="0" smtClean="0"/>
              <a:t>Focus of LTE V2X works on the frequency spectrum below 6GHz</a:t>
            </a:r>
          </a:p>
          <a:p>
            <a:pPr lvl="2"/>
            <a:r>
              <a:rPr lang="en-US" altLang="zh-CN" dirty="0" smtClean="0"/>
              <a:t>Available BW for V2X operations could not support high data rate</a:t>
            </a:r>
          </a:p>
          <a:p>
            <a:pPr lvl="1"/>
            <a:r>
              <a:rPr lang="en-US" altLang="zh-CN" dirty="0" smtClean="0"/>
              <a:t>Backward compatibility </a:t>
            </a:r>
          </a:p>
          <a:p>
            <a:pPr lvl="2"/>
            <a:r>
              <a:rPr lang="en-US" altLang="zh-CN" dirty="0" smtClean="0"/>
              <a:t>Limitation of V2X system design with the constraint of backward compatibility to Legacy V2X system </a:t>
            </a:r>
          </a:p>
          <a:p>
            <a:r>
              <a:rPr lang="en-US" altLang="zh-CN" dirty="0" smtClean="0"/>
              <a:t>V2X Evolution in NR – flexibility in system design in support of full set of V2X services and meeting all  requirements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E0D7E57-7EB2-4012-BE27-41BFF036FF2F}" type="slidenum">
              <a:rPr lang="zh-CN" altLang="en-US" sz="1200" smtClean="0"/>
              <a:pPr>
                <a:defRPr/>
              </a:pPr>
              <a:t>7</a:t>
            </a:fld>
            <a:endParaRPr lang="zh-CN" alt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0070C0"/>
                </a:solidFill>
                <a:latin typeface="+mj-lt"/>
              </a:rPr>
              <a:t>NR V2X Framework</a:t>
            </a:r>
            <a:endParaRPr lang="en-US" sz="3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NR V2X Framework</a:t>
            </a:r>
          </a:p>
          <a:p>
            <a:pPr lvl="1"/>
            <a:r>
              <a:rPr lang="en-US" dirty="0" smtClean="0">
                <a:latin typeface="+mn-lt"/>
              </a:rPr>
              <a:t>Rel-15 NR system to support V2X </a:t>
            </a:r>
            <a:r>
              <a:rPr lang="en-US" dirty="0" err="1" smtClean="0">
                <a:latin typeface="+mn-lt"/>
              </a:rPr>
              <a:t>Uu</a:t>
            </a:r>
            <a:r>
              <a:rPr lang="en-US" dirty="0" smtClean="0">
                <a:latin typeface="+mn-lt"/>
              </a:rPr>
              <a:t> operation</a:t>
            </a:r>
          </a:p>
          <a:p>
            <a:pPr lvl="2"/>
            <a:r>
              <a:rPr lang="en-US" dirty="0" smtClean="0">
                <a:latin typeface="+mn-lt"/>
              </a:rPr>
              <a:t>Potential enhancement of NR </a:t>
            </a:r>
            <a:r>
              <a:rPr lang="en-US" dirty="0" err="1" smtClean="0">
                <a:latin typeface="+mn-lt"/>
              </a:rPr>
              <a:t>Uu</a:t>
            </a:r>
            <a:r>
              <a:rPr lang="en-US" dirty="0" smtClean="0">
                <a:latin typeface="+mn-lt"/>
              </a:rPr>
              <a:t> for V2X</a:t>
            </a:r>
          </a:p>
          <a:p>
            <a:pPr lvl="1"/>
            <a:r>
              <a:rPr lang="en-US" dirty="0" smtClean="0">
                <a:latin typeface="+mn-lt"/>
              </a:rPr>
              <a:t>NR Sidelink framework</a:t>
            </a:r>
          </a:p>
          <a:p>
            <a:pPr lvl="2"/>
            <a:r>
              <a:rPr lang="en-US" dirty="0" smtClean="0">
                <a:latin typeface="+mn-lt"/>
              </a:rPr>
              <a:t>Scenarios for advanced V2X services</a:t>
            </a:r>
          </a:p>
          <a:p>
            <a:pPr lvl="2"/>
            <a:r>
              <a:rPr lang="en-US" dirty="0" smtClean="0">
                <a:latin typeface="+mn-lt"/>
              </a:rPr>
              <a:t>Sidelink architecture and protocols</a:t>
            </a:r>
          </a:p>
          <a:p>
            <a:pPr lvl="2"/>
            <a:r>
              <a:rPr lang="en-US" dirty="0" smtClean="0">
                <a:latin typeface="+mn-lt"/>
              </a:rPr>
              <a:t>Sidelink physical channel structure and procedures</a:t>
            </a:r>
          </a:p>
          <a:p>
            <a:r>
              <a:rPr lang="en-US" dirty="0" smtClean="0">
                <a:latin typeface="+mn-lt"/>
              </a:rPr>
              <a:t>Sidelink provides different operations for end-to-end communication</a:t>
            </a:r>
          </a:p>
          <a:p>
            <a:pPr lvl="1"/>
            <a:r>
              <a:rPr lang="en-US" dirty="0" smtClean="0">
                <a:latin typeface="+mn-lt"/>
              </a:rPr>
              <a:t>Direct communication with and without network coverage</a:t>
            </a:r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unicast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groupcast</a:t>
            </a:r>
            <a:r>
              <a:rPr lang="en-US" altLang="zh-CN" dirty="0" smtClean="0"/>
              <a:t>/broadcast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Extended range of communication through relay</a:t>
            </a:r>
          </a:p>
          <a:p>
            <a:pPr lvl="1"/>
            <a:r>
              <a:rPr lang="en-US" altLang="zh-CN" dirty="0" smtClean="0"/>
              <a:t>Distributed control and managements among devices</a:t>
            </a:r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dirty="0" err="1" smtClean="0">
                <a:solidFill>
                  <a:srgbClr val="0070C0"/>
                </a:solidFill>
                <a:latin typeface="+mj-lt"/>
              </a:rPr>
              <a:t>Uu</a:t>
            </a:r>
            <a:r>
              <a:rPr lang="en-US" altLang="zh-CN" sz="3200" b="1" dirty="0" smtClean="0">
                <a:solidFill>
                  <a:srgbClr val="0070C0"/>
                </a:solidFill>
                <a:latin typeface="+mj-lt"/>
              </a:rPr>
              <a:t> framework for NR V2X</a:t>
            </a:r>
            <a:endParaRPr lang="zh-CN" altLang="en-US" sz="3200" b="1" dirty="0" smtClean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1"/>
            <a:r>
              <a:rPr lang="en-US" altLang="zh-CN" dirty="0" smtClean="0"/>
              <a:t>Study the feasibility and the enhancement for Rel-15 NR-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Unicast</a:t>
            </a:r>
            <a:r>
              <a:rPr lang="en-US" altLang="zh-CN" dirty="0" smtClean="0"/>
              <a:t> transport mechanism to meet the requirements of the advanced V2X services in terms of latency, reliability, data rate, mobility, capacity and coverage. </a:t>
            </a:r>
          </a:p>
          <a:p>
            <a:pPr lvl="1" hangingPunct="1"/>
            <a:r>
              <a:rPr lang="en-US" altLang="zh-CN" dirty="0" smtClean="0"/>
              <a:t>The study will not duplicate the work ongoing in other NR study/work items</a:t>
            </a:r>
            <a:endParaRPr lang="zh-CN" altLang="en-US" dirty="0" smtClean="0"/>
          </a:p>
          <a:p>
            <a:pPr lvl="1" hangingPunct="1"/>
            <a:r>
              <a:rPr lang="en-US" altLang="zh-CN" dirty="0" smtClean="0"/>
              <a:t>Potential enhancements include</a:t>
            </a:r>
            <a:endParaRPr lang="zh-CN" altLang="zh-CN" dirty="0" smtClean="0"/>
          </a:p>
          <a:p>
            <a:pPr lvl="2">
              <a:lnSpc>
                <a:spcPct val="80000"/>
              </a:lnSpc>
            </a:pPr>
            <a:r>
              <a:rPr lang="en-US" altLang="zh-CN" sz="1900" dirty="0" smtClean="0">
                <a:latin typeface="+mj-lt"/>
              </a:rPr>
              <a:t>NR-</a:t>
            </a:r>
            <a:r>
              <a:rPr lang="en-US" altLang="zh-CN" sz="1900" dirty="0" err="1" smtClean="0">
                <a:latin typeface="+mj-lt"/>
              </a:rPr>
              <a:t>Uu</a:t>
            </a:r>
            <a:r>
              <a:rPr lang="en-US" altLang="zh-CN" sz="1900" dirty="0" smtClean="0">
                <a:latin typeface="+mj-lt"/>
              </a:rPr>
              <a:t> </a:t>
            </a:r>
            <a:r>
              <a:rPr lang="en-US" altLang="zh-CN" sz="1900" dirty="0" err="1" smtClean="0">
                <a:latin typeface="+mj-lt"/>
              </a:rPr>
              <a:t>Unicast</a:t>
            </a:r>
            <a:r>
              <a:rPr lang="en-US" altLang="zh-CN" sz="1900" dirty="0" smtClean="0">
                <a:latin typeface="+mj-lt"/>
              </a:rPr>
              <a:t> transport to enable high reliability and low latency in </a:t>
            </a:r>
            <a:r>
              <a:rPr lang="en-US" altLang="zh-CN" sz="1900" u="sng" dirty="0" smtClean="0">
                <a:latin typeface="+mj-lt"/>
              </a:rPr>
              <a:t>high mobility scenarios</a:t>
            </a:r>
            <a:endParaRPr lang="zh-CN" altLang="zh-CN" sz="1900" u="sng" dirty="0" smtClean="0">
              <a:latin typeface="+mj-lt"/>
            </a:endParaRPr>
          </a:p>
          <a:p>
            <a:pPr lvl="2">
              <a:lnSpc>
                <a:spcPct val="80000"/>
              </a:lnSpc>
            </a:pPr>
            <a:r>
              <a:rPr lang="en-US" altLang="zh-CN" sz="1900" dirty="0" smtClean="0">
                <a:latin typeface="+mj-lt"/>
              </a:rPr>
              <a:t>NR-</a:t>
            </a:r>
            <a:r>
              <a:rPr lang="en-US" altLang="zh-CN" sz="1900" dirty="0" err="1" smtClean="0">
                <a:latin typeface="+mj-lt"/>
              </a:rPr>
              <a:t>Uu</a:t>
            </a:r>
            <a:r>
              <a:rPr lang="en-US" altLang="zh-CN" sz="1900" dirty="0" smtClean="0">
                <a:latin typeface="+mj-lt"/>
              </a:rPr>
              <a:t> </a:t>
            </a:r>
            <a:r>
              <a:rPr lang="en-US" altLang="zh-CN" sz="1900" dirty="0" err="1" smtClean="0">
                <a:latin typeface="+mj-lt"/>
              </a:rPr>
              <a:t>Unicast</a:t>
            </a:r>
            <a:r>
              <a:rPr lang="en-US" altLang="zh-CN" sz="1900" dirty="0" smtClean="0">
                <a:latin typeface="+mj-lt"/>
              </a:rPr>
              <a:t> delivery by integrating </a:t>
            </a:r>
            <a:r>
              <a:rPr lang="en-US" altLang="zh-CN" sz="1900" dirty="0" err="1" smtClean="0">
                <a:latin typeface="+mj-lt"/>
              </a:rPr>
              <a:t>sidelink</a:t>
            </a:r>
            <a:r>
              <a:rPr lang="en-US" altLang="zh-CN" sz="1900" dirty="0" smtClean="0">
                <a:latin typeface="+mj-lt"/>
              </a:rPr>
              <a:t> and </a:t>
            </a:r>
            <a:r>
              <a:rPr lang="en-US" altLang="zh-CN" sz="1900" dirty="0" err="1" smtClean="0">
                <a:latin typeface="+mj-lt"/>
              </a:rPr>
              <a:t>Uu</a:t>
            </a:r>
            <a:r>
              <a:rPr lang="en-US" altLang="zh-CN" sz="1900" dirty="0" smtClean="0">
                <a:latin typeface="+mj-lt"/>
              </a:rPr>
              <a:t> access through UE-NW relaying to enhance cell-edge performance</a:t>
            </a:r>
          </a:p>
          <a:p>
            <a:pPr hangingPunct="1">
              <a:lnSpc>
                <a:spcPct val="80000"/>
              </a:lnSpc>
            </a:pPr>
            <a:r>
              <a:rPr lang="en-US" altLang="zh-CN" dirty="0" smtClean="0"/>
              <a:t>Study the control mechanism including e.g.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, access prioritization, congestion control, and mobility management, </a:t>
            </a:r>
            <a:r>
              <a:rPr lang="en-GB" altLang="zh-CN" dirty="0" smtClean="0"/>
              <a:t>if necessary, coordination with SA2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10806</TotalTime>
  <Words>1901</Words>
  <Application>Microsoft Office PowerPoint</Application>
  <PresentationFormat>自定义</PresentationFormat>
  <Paragraphs>341</Paragraphs>
  <Slides>16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Office 主题</vt:lpstr>
      <vt:lpstr>1_自定义设计方案</vt:lpstr>
      <vt:lpstr>自定义设计方案</vt:lpstr>
      <vt:lpstr>Visio</vt:lpstr>
      <vt:lpstr>Bitmap Image</vt:lpstr>
      <vt:lpstr>Motivation of Study item proposal on V2X Phase 3 based on NR</vt:lpstr>
      <vt:lpstr>Motivation of V2X phase 3 based on NR</vt:lpstr>
      <vt:lpstr>3GPP eV2X Use Cases and Requirements</vt:lpstr>
      <vt:lpstr> Additional V2X Use Cases/Requirements from 5GAA </vt:lpstr>
      <vt:lpstr>Enhancements of RAN for SA V2X requirements</vt:lpstr>
      <vt:lpstr> Phase Approaches of eV2X KPI</vt:lpstr>
      <vt:lpstr>Current Status of 3GPP V2X Works</vt:lpstr>
      <vt:lpstr>NR V2X Framework</vt:lpstr>
      <vt:lpstr>Uu framework for NR V2X</vt:lpstr>
      <vt:lpstr>Sidelink Framework for NR V2X </vt:lpstr>
      <vt:lpstr>Sidelink System Design for NR V2X</vt:lpstr>
      <vt:lpstr>Requirements and targets in NR V2X Study</vt:lpstr>
      <vt:lpstr>Timeline for study on V2X phase 3 based on NR</vt:lpstr>
      <vt:lpstr>Summary</vt:lpstr>
      <vt:lpstr>TU allocation for study on V2X phase 3 based on NR 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CATT4</cp:lastModifiedBy>
  <cp:revision>1048</cp:revision>
  <dcterms:created xsi:type="dcterms:W3CDTF">2014-01-09T07:41:21Z</dcterms:created>
  <dcterms:modified xsi:type="dcterms:W3CDTF">2017-12-11T09:48:26Z</dcterms:modified>
</cp:coreProperties>
</file>