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7"/>
  </p:notesMasterIdLst>
  <p:handoutMasterIdLst>
    <p:handoutMasterId r:id="rId8"/>
  </p:handoutMasterIdLst>
  <p:sldIdLst>
    <p:sldId id="291" r:id="rId2"/>
    <p:sldId id="292" r:id="rId3"/>
    <p:sldId id="293" r:id="rId4"/>
    <p:sldId id="294" r:id="rId5"/>
    <p:sldId id="261" r:id="rId6"/>
  </p:sldIdLst>
  <p:sldSz cx="12192000" cy="6858000"/>
  <p:notesSz cx="6884988" cy="10018713"/>
  <p:embeddedFontLst>
    <p:embeddedFont>
      <p:font typeface="Ericsson Capital TT" panose="02000503000000020004" pitchFamily="2" charset="0"/>
      <p:regular r:id="rId9"/>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91"/>
            <p14:sldId id="292"/>
            <p14:sldId id="293"/>
            <p14:sldId id="294"/>
            <p14:sldId id="26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6625">
          <p15:clr>
            <a:srgbClr val="A4A3A4"/>
          </p15:clr>
        </p15:guide>
        <p15:guide id="9" pos="2588">
          <p15:clr>
            <a:srgbClr val="A4A3A4"/>
          </p15:clr>
        </p15:guide>
        <p15:guide id="10" pos="5091">
          <p15:clr>
            <a:srgbClr val="A4A3A4"/>
          </p15:clr>
        </p15:guide>
        <p15:guide id="11" pos="4969">
          <p15:clr>
            <a:srgbClr val="A4A3A4"/>
          </p15:clr>
        </p15:guide>
        <p15:guide id="12" pos="3779">
          <p15:clr>
            <a:srgbClr val="A4A3A4"/>
          </p15:clr>
        </p15:guide>
        <p15:guide id="13" pos="3901">
          <p15:clr>
            <a:srgbClr val="A4A3A4"/>
          </p15:clr>
        </p15:guide>
        <p15:guide id="14" pos="331">
          <p15:clr>
            <a:srgbClr val="A4A3A4"/>
          </p15:clr>
        </p15:guide>
        <p15:guide id="15" pos="2712">
          <p15:clr>
            <a:srgbClr val="A4A3A4"/>
          </p15:clr>
        </p15:guide>
        <p15:guide id="16" pos="3839">
          <p15:clr>
            <a:srgbClr val="A4A3A4"/>
          </p15:clr>
        </p15:guide>
        <p15:guide id="17" pos="3568">
          <p15:clr>
            <a:srgbClr val="A4A3A4"/>
          </p15:clr>
        </p15:guide>
        <p15:guide id="18" pos="4112">
          <p15:clr>
            <a:srgbClr val="A4A3A4"/>
          </p15:clr>
        </p15:guide>
        <p15:guide id="19" pos="7348">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B7D3"/>
    <a:srgbClr val="8BC5FF"/>
    <a:srgbClr val="99CCFF"/>
    <a:srgbClr val="6A8FBF"/>
    <a:srgbClr val="00A9D4"/>
    <a:srgbClr val="007B78"/>
    <a:srgbClr val="89BA17"/>
    <a:srgbClr val="FABB00"/>
    <a:srgbClr val="F08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319" autoAdjust="0"/>
  </p:normalViewPr>
  <p:slideViewPr>
    <p:cSldViewPr snapToGrid="0" snapToObjects="1">
      <p:cViewPr varScale="1">
        <p:scale>
          <a:sx n="101" d="100"/>
          <a:sy n="101" d="100"/>
        </p:scale>
        <p:origin x="180" y="714"/>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1.fntdata"/><Relationship Id="rId14"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2015-05-28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2015-05-28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2015-05-28 </a:t>
            </a:r>
            <a:endParaRPr lang="en-US" dirty="0"/>
          </a:p>
        </p:txBody>
      </p:sp>
      <p:sp>
        <p:nvSpPr>
          <p:cNvPr id="5" name="Slide Number Placeholder 4"/>
          <p:cNvSpPr>
            <a:spLocks noGrp="1"/>
          </p:cNvSpPr>
          <p:nvPr>
            <p:ph type="sldNum" sz="quarter" idx="11"/>
          </p:nvPr>
        </p:nvSpPr>
        <p:spPr/>
        <p:txBody>
          <a:bodyPr/>
          <a:lstStyle/>
          <a:p>
            <a:fld id="{28C5C450-94AA-4306-A5B7-F80B3260AB03}" type="slidenum">
              <a:rPr lang="en-US" smtClean="0"/>
              <a:t>1</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2273583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2015-05-28 </a:t>
            </a:r>
            <a:endParaRPr lang="en-US" dirty="0"/>
          </a:p>
        </p:txBody>
      </p:sp>
      <p:sp>
        <p:nvSpPr>
          <p:cNvPr id="5" name="Slide Number Placeholder 4"/>
          <p:cNvSpPr>
            <a:spLocks noGrp="1"/>
          </p:cNvSpPr>
          <p:nvPr>
            <p:ph type="sldNum" sz="quarter" idx="11"/>
          </p:nvPr>
        </p:nvSpPr>
        <p:spPr/>
        <p:txBody>
          <a:bodyPr/>
          <a:lstStyle/>
          <a:p>
            <a:fld id="{3CF50D16-8B7C-4683-B5B3-E2BE13AE2955}" type="slidenum">
              <a:rPr lang="en-US" smtClean="0"/>
              <a:t>2</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2253392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2015-05-28 </a:t>
            </a:r>
            <a:endParaRPr lang="en-US" dirty="0"/>
          </a:p>
        </p:txBody>
      </p:sp>
      <p:sp>
        <p:nvSpPr>
          <p:cNvPr id="5" name="Slide Number Placeholder 4"/>
          <p:cNvSpPr>
            <a:spLocks noGrp="1"/>
          </p:cNvSpPr>
          <p:nvPr>
            <p:ph type="sldNum" sz="quarter" idx="11"/>
          </p:nvPr>
        </p:nvSpPr>
        <p:spPr/>
        <p:txBody>
          <a:bodyPr/>
          <a:lstStyle/>
          <a:p>
            <a:fld id="{569B6E71-93D6-441E-B4F0-DF5445AACAE4}" type="slidenum">
              <a:rPr lang="en-US" smtClean="0"/>
              <a:t>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1593408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2015-05-28 </a:t>
            </a:r>
            <a:endParaRPr lang="en-US" dirty="0"/>
          </a:p>
        </p:txBody>
      </p:sp>
      <p:sp>
        <p:nvSpPr>
          <p:cNvPr id="5" name="Slide Number Placeholder 4"/>
          <p:cNvSpPr>
            <a:spLocks noGrp="1"/>
          </p:cNvSpPr>
          <p:nvPr>
            <p:ph type="sldNum" sz="quarter" idx="11"/>
          </p:nvPr>
        </p:nvSpPr>
        <p:spPr/>
        <p:txBody>
          <a:bodyPr/>
          <a:lstStyle/>
          <a:p>
            <a:fld id="{AC1D0F94-01B1-4ABD-9AD9-EC4F019EAE49}" type="slidenum">
              <a:rPr lang="en-US" smtClean="0"/>
              <a:t>4</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2486341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2015-05-28 </a:t>
            </a:r>
            <a:endParaRPr lang="en-US" dirty="0"/>
          </a:p>
        </p:txBody>
      </p:sp>
      <p:sp>
        <p:nvSpPr>
          <p:cNvPr id="5" name="Slide Number Placeholder 4"/>
          <p:cNvSpPr>
            <a:spLocks noGrp="1"/>
          </p:cNvSpPr>
          <p:nvPr>
            <p:ph type="sldNum" sz="quarter" idx="11"/>
          </p:nvPr>
        </p:nvSpPr>
        <p:spPr/>
        <p:txBody>
          <a:bodyPr/>
          <a:lstStyle/>
          <a:p>
            <a:fld id="{6B82D132-BA4E-43EB-98BD-2AC56598B9D0}" type="slidenum">
              <a:rPr lang="en-US" smtClean="0"/>
              <a:t>5</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10892679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rrowheads="1"/>
          </p:cNvPicPr>
          <p:nvPr/>
        </p:nvPicPr>
        <p:blipFill>
          <a:blip r:embed="rId2" cstate="print"/>
          <a:srcRect/>
          <a:stretch>
            <a:fillRect/>
          </a:stretch>
        </p:blipFill>
        <p:spPr bwMode="auto">
          <a:xfrm>
            <a:off x="10628483" y="432000"/>
            <a:ext cx="1027112" cy="900113"/>
          </a:xfrm>
          <a:prstGeom prst="rect">
            <a:avLst/>
          </a:prstGeom>
          <a:noFill/>
        </p:spPr>
      </p:pic>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22531" name="Title_TM"/>
          <p:cNvSpPr>
            <a:spLocks noGrp="1" noChangeArrowheads="1"/>
          </p:cNvSpPr>
          <p:nvPr>
            <p:ph type="ctrTitle" hasCustomPrompt="1"/>
          </p:nvPr>
        </p:nvSpPr>
        <p:spPr>
          <a:xfrm>
            <a:off x="524934" y="1808709"/>
            <a:ext cx="11135785" cy="2839491"/>
          </a:xfrm>
        </p:spPr>
        <p:txBody>
          <a:bodyPr anchor="ctr">
            <a:normAutofit/>
          </a:bodyPr>
          <a:lstStyle>
            <a:lvl1pPr>
              <a:lnSpc>
                <a:spcPct val="75000"/>
              </a:lnSpc>
              <a:defRPr sz="7000">
                <a:latin typeface="Ericsson Capital TT"/>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6"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0"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7"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7"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0" y="4022725"/>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7" y="4022725"/>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0"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7"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7"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3"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3"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rrowheads="1"/>
          </p:cNvPicPr>
          <p:nvPr/>
        </p:nvPicPr>
        <p:blipFill>
          <a:blip r:embed="rId19" cstate="print"/>
          <a:srcRect/>
          <a:stretch>
            <a:fillRect/>
          </a:stretch>
        </p:blipFill>
        <p:spPr bwMode="auto">
          <a:xfrm>
            <a:off x="11209564" y="360000"/>
            <a:ext cx="444500" cy="588962"/>
          </a:xfrm>
          <a:prstGeom prst="rect">
            <a:avLst/>
          </a:prstGeom>
          <a:noFill/>
        </p:spPr>
      </p:pic>
      <p:sp>
        <p:nvSpPr>
          <p:cNvPr id="21523" name="txtfooterCopy"/>
          <p:cNvSpPr txBox="1">
            <a:spLocks noChangeArrowheads="1"/>
          </p:cNvSpPr>
          <p:nvPr/>
        </p:nvSpPr>
        <p:spPr bwMode="auto">
          <a:xfrm>
            <a:off x="527051" y="6524625"/>
            <a:ext cx="9865783"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RP-172310  |  2015-05-28  |  Page </a:t>
            </a:r>
            <a:fld id="{5AA444A3-AE85-4BC4-825B-F8EF8C0477FA}"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7"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GB" dirty="0">
                <a:blipFill>
                  <a:blip r:embed="rId3"/>
                  <a:stretch>
                    <a:fillRect/>
                  </a:stretch>
                </a:blipFill>
              </a:rPr>
              <a:t>New WI on </a:t>
            </a:r>
            <a:r>
              <a:rPr lang="en-US" dirty="0">
                <a:blipFill>
                  <a:blip r:embed="rId3"/>
                  <a:stretch>
                    <a:fillRect/>
                  </a:stretch>
                </a:blipFill>
              </a:rPr>
              <a:t>Separation of CP and UP for Split Option 2 </a:t>
            </a:r>
            <a:endParaRPr lang="en-GB" dirty="0">
              <a:blipFill>
                <a:blip r:embed="rId3"/>
                <a:stretch>
                  <a:fillRect/>
                </a:stretch>
              </a:blipFill>
            </a:endParaRPr>
          </a:p>
        </p:txBody>
      </p:sp>
      <p:sp>
        <p:nvSpPr>
          <p:cNvPr id="2" name="Rectangle 1">
            <a:extLst>
              <a:ext uri="{FF2B5EF4-FFF2-40B4-BE49-F238E27FC236}">
                <a16:creationId xmlns:a16="http://schemas.microsoft.com/office/drawing/2014/main" id="{75F22941-4478-4081-B676-5C0AAE85D258}"/>
              </a:ext>
            </a:extLst>
          </p:cNvPr>
          <p:cNvSpPr/>
          <p:nvPr/>
        </p:nvSpPr>
        <p:spPr>
          <a:xfrm>
            <a:off x="419100" y="5618232"/>
            <a:ext cx="2867025" cy="784830"/>
          </a:xfrm>
          <a:prstGeom prst="rect">
            <a:avLst/>
          </a:prstGeom>
        </p:spPr>
        <p:txBody>
          <a:bodyPr wrap="square">
            <a:spAutoFit/>
          </a:bodyPr>
          <a:lstStyle/>
          <a:p>
            <a:pPr>
              <a:spcBef>
                <a:spcPts val="600"/>
              </a:spcBef>
            </a:pPr>
            <a:r>
              <a:rPr lang="en-US" dirty="0" err="1"/>
              <a:t>Tdoc</a:t>
            </a:r>
            <a:r>
              <a:rPr lang="en-US" dirty="0"/>
              <a:t>: 	RP-172310</a:t>
            </a:r>
          </a:p>
          <a:p>
            <a:pPr>
              <a:spcBef>
                <a:spcPts val="600"/>
              </a:spcBef>
            </a:pPr>
            <a:r>
              <a:rPr lang="en-US" dirty="0"/>
              <a:t>Agenda Item: 9.1.3</a:t>
            </a:r>
          </a:p>
        </p:txBody>
      </p:sp>
    </p:spTree>
    <p:extLst>
      <p:ext uri="{BB962C8B-B14F-4D97-AF65-F5344CB8AC3E}">
        <p14:creationId xmlns:p14="http://schemas.microsoft.com/office/powerpoint/2010/main" val="1088772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Background (1/2)</a:t>
            </a:r>
          </a:p>
        </p:txBody>
      </p:sp>
      <p:sp>
        <p:nvSpPr>
          <p:cNvPr id="4" name="Content Placeholder 1">
            <a:extLst>
              <a:ext uri="{FF2B5EF4-FFF2-40B4-BE49-F238E27FC236}">
                <a16:creationId xmlns:a16="http://schemas.microsoft.com/office/drawing/2014/main" id="{E67A6AE0-B48A-41D0-BB83-1D660D82C55E}"/>
              </a:ext>
            </a:extLst>
          </p:cNvPr>
          <p:cNvSpPr>
            <a:spLocks noGrp="1"/>
          </p:cNvSpPr>
          <p:nvPr>
            <p:ph idx="1"/>
          </p:nvPr>
        </p:nvSpPr>
        <p:spPr>
          <a:xfrm>
            <a:off x="258097" y="1243969"/>
            <a:ext cx="11464702" cy="5030464"/>
          </a:xfrm>
        </p:spPr>
        <p:txBody>
          <a:bodyPr/>
          <a:lstStyle/>
          <a:p>
            <a:pPr algn="just">
              <a:spcBef>
                <a:spcPts val="600"/>
              </a:spcBef>
              <a:spcAft>
                <a:spcPts val="0"/>
              </a:spcAft>
            </a:pPr>
            <a:r>
              <a:rPr lang="en-US" sz="2000" dirty="0"/>
              <a:t>RAN3 carried out a study on separation of NR control plane (CP) and user plane (UP) for split option 2. The outcome of the study is summarized in the following:</a:t>
            </a:r>
          </a:p>
          <a:p>
            <a:pPr lvl="1" algn="just">
              <a:spcBef>
                <a:spcPts val="600"/>
              </a:spcBef>
              <a:spcAft>
                <a:spcPts val="0"/>
              </a:spcAft>
            </a:pPr>
            <a:r>
              <a:rPr lang="en-US" sz="1600" dirty="0"/>
              <a:t>Three scenarios for the separation of CU-CP and CU-UP were identified:</a:t>
            </a:r>
          </a:p>
          <a:p>
            <a:pPr marL="1055687" lvl="2" indent="-342900" algn="just">
              <a:spcBef>
                <a:spcPts val="600"/>
              </a:spcBef>
              <a:spcAft>
                <a:spcPts val="0"/>
              </a:spcAft>
              <a:buFont typeface="+mj-lt"/>
              <a:buAutoNum type="arabicPeriod"/>
            </a:pPr>
            <a:r>
              <a:rPr lang="en-US" sz="1600" dirty="0"/>
              <a:t>Scenario 1: CU-CP and CU-UP centralized;</a:t>
            </a:r>
          </a:p>
          <a:p>
            <a:pPr marL="1055687" lvl="2" indent="-342900" algn="just">
              <a:spcBef>
                <a:spcPts val="600"/>
              </a:spcBef>
              <a:spcAft>
                <a:spcPts val="0"/>
              </a:spcAft>
              <a:buFont typeface="+mj-lt"/>
              <a:buAutoNum type="arabicPeriod"/>
            </a:pPr>
            <a:r>
              <a:rPr lang="en-US" sz="1600" dirty="0"/>
              <a:t>Scenario 2: CU-CP distributed and CU-UP centralized;</a:t>
            </a:r>
          </a:p>
          <a:p>
            <a:pPr marL="1055687" lvl="2" indent="-342900" algn="just">
              <a:spcBef>
                <a:spcPts val="600"/>
              </a:spcBef>
              <a:spcAft>
                <a:spcPts val="0"/>
              </a:spcAft>
              <a:buFont typeface="+mj-lt"/>
              <a:buAutoNum type="arabicPeriod"/>
            </a:pPr>
            <a:r>
              <a:rPr lang="en-US" sz="1600" dirty="0"/>
              <a:t>Scenario 3: CU-CP centralized and CU-UP distributed;</a:t>
            </a:r>
          </a:p>
          <a:p>
            <a:pPr lvl="2" algn="just">
              <a:spcBef>
                <a:spcPts val="600"/>
              </a:spcBef>
              <a:spcAft>
                <a:spcPts val="0"/>
              </a:spcAft>
            </a:pPr>
            <a:r>
              <a:rPr lang="en-US" sz="1600" dirty="0"/>
              <a:t>Benefits and drawbacks have been analyzed and each scenario has proven to be beneficial to support different types of services and to satisfy different network requirements. It can be concluded that the CU-CP and CU-UP separation allows to optimally address the different requirements coming from future 5G services.</a:t>
            </a:r>
          </a:p>
          <a:p>
            <a:pPr lvl="2" algn="just">
              <a:spcBef>
                <a:spcPts val="600"/>
              </a:spcBef>
              <a:spcAft>
                <a:spcPts val="0"/>
              </a:spcAft>
            </a:pPr>
            <a:r>
              <a:rPr lang="en-US" sz="1600" dirty="0"/>
              <a:t>The separation of CU-CP and CU-UP allows to scale different functions independently and to take maximum advantage of cloud and virtualization technologies that are a key component of 5G systems. </a:t>
            </a:r>
          </a:p>
          <a:p>
            <a:pPr lvl="1" algn="just">
              <a:spcBef>
                <a:spcPts val="600"/>
              </a:spcBef>
              <a:spcAft>
                <a:spcPts val="0"/>
              </a:spcAft>
            </a:pPr>
            <a:r>
              <a:rPr lang="en-US" sz="1600" dirty="0"/>
              <a:t>Two solutions for the separation of CU-CP and CU-UP were discussed:</a:t>
            </a:r>
          </a:p>
          <a:p>
            <a:pPr marL="1055687" lvl="2" indent="-342900" algn="just">
              <a:spcBef>
                <a:spcPts val="600"/>
              </a:spcBef>
              <a:spcAft>
                <a:spcPts val="0"/>
              </a:spcAft>
              <a:buFont typeface="+mj-lt"/>
              <a:buAutoNum type="arabicPeriod"/>
            </a:pPr>
            <a:r>
              <a:rPr lang="en-US" sz="1600" dirty="0"/>
              <a:t>Separation of CU-CP and CU-UP by implementation;</a:t>
            </a:r>
          </a:p>
          <a:p>
            <a:pPr marL="1055687" lvl="2" indent="-342900" algn="just">
              <a:spcBef>
                <a:spcPts val="600"/>
              </a:spcBef>
              <a:spcAft>
                <a:spcPts val="0"/>
              </a:spcAft>
              <a:buFont typeface="+mj-lt"/>
              <a:buAutoNum type="arabicPeriod"/>
            </a:pPr>
            <a:r>
              <a:rPr lang="en-US" sz="1600" dirty="0"/>
              <a:t>Standardisation of an open interface;</a:t>
            </a:r>
          </a:p>
          <a:p>
            <a:pPr lvl="2" algn="just">
              <a:spcBef>
                <a:spcPts val="600"/>
              </a:spcBef>
              <a:spcAft>
                <a:spcPts val="0"/>
              </a:spcAft>
            </a:pPr>
            <a:r>
              <a:rPr lang="en-US" sz="1600" dirty="0"/>
              <a:t>The standardisation of an open interface favors multi-vendor interoperability.</a:t>
            </a:r>
          </a:p>
          <a:p>
            <a:pPr lvl="2" algn="just">
              <a:spcBef>
                <a:spcPts val="600"/>
              </a:spcBef>
              <a:spcAft>
                <a:spcPts val="0"/>
              </a:spcAft>
            </a:pPr>
            <a:r>
              <a:rPr lang="en-US" sz="1600" dirty="0"/>
              <a:t>It was concluded that the definition of an open interface is feasible and beneficial. </a:t>
            </a:r>
          </a:p>
          <a:p>
            <a:pPr lvl="1" algn="just">
              <a:spcBef>
                <a:spcPts val="600"/>
              </a:spcBef>
              <a:spcAft>
                <a:spcPts val="0"/>
              </a:spcAft>
            </a:pPr>
            <a:endParaRPr lang="en-GB" altLang="en-US" dirty="0"/>
          </a:p>
        </p:txBody>
      </p:sp>
    </p:spTree>
    <p:extLst>
      <p:ext uri="{BB962C8B-B14F-4D97-AF65-F5344CB8AC3E}">
        <p14:creationId xmlns:p14="http://schemas.microsoft.com/office/powerpoint/2010/main" val="1837748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Background (2/2)</a:t>
            </a:r>
          </a:p>
        </p:txBody>
      </p:sp>
      <p:sp>
        <p:nvSpPr>
          <p:cNvPr id="4" name="Content Placeholder 1">
            <a:extLst>
              <a:ext uri="{FF2B5EF4-FFF2-40B4-BE49-F238E27FC236}">
                <a16:creationId xmlns:a16="http://schemas.microsoft.com/office/drawing/2014/main" id="{E67A6AE0-B48A-41D0-BB83-1D660D82C55E}"/>
              </a:ext>
            </a:extLst>
          </p:cNvPr>
          <p:cNvSpPr>
            <a:spLocks noGrp="1"/>
          </p:cNvSpPr>
          <p:nvPr>
            <p:ph idx="1"/>
          </p:nvPr>
        </p:nvSpPr>
        <p:spPr>
          <a:xfrm>
            <a:off x="258097" y="1243969"/>
            <a:ext cx="11464702" cy="5030464"/>
          </a:xfrm>
        </p:spPr>
        <p:txBody>
          <a:bodyPr/>
          <a:lstStyle/>
          <a:p>
            <a:pPr algn="just">
              <a:spcBef>
                <a:spcPts val="600"/>
              </a:spcBef>
              <a:spcAft>
                <a:spcPts val="600"/>
              </a:spcAft>
            </a:pPr>
            <a:r>
              <a:rPr lang="en-US" sz="2000" dirty="0"/>
              <a:t>RAN3 carried out a study on separation of NR control plane (CP) and user plane (UP) for split option 2. The outcome of the study is summarized in the following:</a:t>
            </a:r>
          </a:p>
          <a:p>
            <a:pPr lvl="1" algn="just">
              <a:spcBef>
                <a:spcPts val="600"/>
              </a:spcBef>
            </a:pPr>
            <a:r>
              <a:rPr lang="en-US" sz="1600" dirty="0"/>
              <a:t>The design of an open interface between CU-CP and CU-UP (namely E1) was performed including:</a:t>
            </a:r>
          </a:p>
          <a:p>
            <a:pPr marL="1055687" lvl="2" indent="-342900" algn="just">
              <a:spcBef>
                <a:spcPts val="600"/>
              </a:spcBef>
              <a:buFont typeface="+mj-lt"/>
              <a:buAutoNum type="arabicPeriod"/>
            </a:pPr>
            <a:r>
              <a:rPr lang="en-US" sz="1600" dirty="0"/>
              <a:t>Definition of the architecture and general principles of the E1 interface;</a:t>
            </a:r>
          </a:p>
          <a:p>
            <a:pPr marL="1055687" lvl="2" indent="-342900" algn="just">
              <a:spcBef>
                <a:spcPts val="600"/>
              </a:spcBef>
              <a:buFont typeface="+mj-lt"/>
              <a:buAutoNum type="arabicPeriod"/>
            </a:pPr>
            <a:r>
              <a:rPr lang="en-US" sz="1600" dirty="0"/>
              <a:t>Definition of the basic functions and procedures of the E1 interface;</a:t>
            </a:r>
          </a:p>
          <a:p>
            <a:pPr lvl="2" algn="just">
              <a:spcBef>
                <a:spcPts val="600"/>
              </a:spcBef>
            </a:pPr>
            <a:r>
              <a:rPr lang="en-US" sz="1600" dirty="0"/>
              <a:t>The E1 interface does not affect the work on the other interfaces for which RAN3 is responsible.</a:t>
            </a:r>
          </a:p>
          <a:p>
            <a:pPr lvl="2" algn="just">
              <a:spcBef>
                <a:spcPts val="600"/>
              </a:spcBef>
            </a:pPr>
            <a:r>
              <a:rPr lang="en-US" sz="1600" dirty="0"/>
              <a:t>The current NG-RAN architecture is already designed to support the CU-CP and CU-UP separation.</a:t>
            </a:r>
          </a:p>
          <a:p>
            <a:pPr lvl="1" algn="just">
              <a:spcBef>
                <a:spcPts val="600"/>
              </a:spcBef>
            </a:pPr>
            <a:endParaRPr lang="en-GB" altLang="en-US" dirty="0"/>
          </a:p>
        </p:txBody>
      </p:sp>
    </p:spTree>
    <p:extLst>
      <p:ext uri="{BB962C8B-B14F-4D97-AF65-F5344CB8AC3E}">
        <p14:creationId xmlns:p14="http://schemas.microsoft.com/office/powerpoint/2010/main" val="3681510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Work Item description</a:t>
            </a:r>
          </a:p>
        </p:txBody>
      </p:sp>
      <p:sp>
        <p:nvSpPr>
          <p:cNvPr id="4" name="Content Placeholder 1">
            <a:extLst>
              <a:ext uri="{FF2B5EF4-FFF2-40B4-BE49-F238E27FC236}">
                <a16:creationId xmlns:a16="http://schemas.microsoft.com/office/drawing/2014/main" id="{E67A6AE0-B48A-41D0-BB83-1D660D82C55E}"/>
              </a:ext>
            </a:extLst>
          </p:cNvPr>
          <p:cNvSpPr>
            <a:spLocks noGrp="1"/>
          </p:cNvSpPr>
          <p:nvPr>
            <p:ph idx="1"/>
          </p:nvPr>
        </p:nvSpPr>
        <p:spPr>
          <a:xfrm>
            <a:off x="258097" y="1243969"/>
            <a:ext cx="11464702" cy="5030464"/>
          </a:xfrm>
        </p:spPr>
        <p:txBody>
          <a:bodyPr/>
          <a:lstStyle/>
          <a:p>
            <a:pPr algn="just" hangingPunct="0"/>
            <a:r>
              <a:rPr lang="en-GB" sz="2000" dirty="0"/>
              <a:t>The objective of this work item is to continue and complete the specification of the E1 interface between CU-CP and CU-UP in RAN3 (based on TR 38.806). </a:t>
            </a:r>
          </a:p>
          <a:p>
            <a:pPr lvl="1" algn="just" hangingPunct="0"/>
            <a:r>
              <a:rPr lang="en-GB" sz="1600" dirty="0"/>
              <a:t>Finalize the specification of the E1 general principles, functions, and procedures:</a:t>
            </a:r>
          </a:p>
          <a:p>
            <a:pPr lvl="2" algn="just" hangingPunct="0"/>
            <a:r>
              <a:rPr lang="en-GB" sz="1600" dirty="0"/>
              <a:t>It includes the selection of a mechanism for security activation and configuration (with confirmation from SA3);</a:t>
            </a:r>
          </a:p>
          <a:p>
            <a:pPr lvl="2" algn="just" hangingPunct="0"/>
            <a:r>
              <a:rPr lang="en-GB" sz="1600" dirty="0"/>
              <a:t>It includes the description of all the E1 functions and procedures;</a:t>
            </a:r>
          </a:p>
          <a:p>
            <a:pPr lvl="2" algn="just" hangingPunct="0"/>
            <a:r>
              <a:rPr lang="en-GB" sz="1600" dirty="0"/>
              <a:t>The outcome is to be collected e.g., in a TS 38.4x0 specification. </a:t>
            </a:r>
          </a:p>
          <a:p>
            <a:pPr lvl="1" algn="just" hangingPunct="0"/>
            <a:r>
              <a:rPr lang="en-GB" sz="1600" dirty="0"/>
              <a:t>Specification of the E1 signalling transport:</a:t>
            </a:r>
          </a:p>
          <a:p>
            <a:pPr lvl="2" algn="just" hangingPunct="0"/>
            <a:r>
              <a:rPr lang="en-GB" sz="1600" dirty="0"/>
              <a:t>It is based on the use of the SCTP/IP protocol stack,</a:t>
            </a:r>
          </a:p>
          <a:p>
            <a:pPr lvl="2" algn="just" hangingPunct="0"/>
            <a:r>
              <a:rPr lang="en-GB" sz="1600" dirty="0"/>
              <a:t>The outcome is to be collected e.g., in a TS 38.4x2 specification.</a:t>
            </a:r>
          </a:p>
          <a:p>
            <a:pPr lvl="1" algn="just" hangingPunct="0"/>
            <a:r>
              <a:rPr lang="en-GB" sz="1600" dirty="0"/>
              <a:t>Specification of the E1 application protocol (E1AP):</a:t>
            </a:r>
          </a:p>
          <a:p>
            <a:pPr lvl="2" algn="just" hangingPunct="0"/>
            <a:r>
              <a:rPr lang="en-GB" sz="1600" dirty="0"/>
              <a:t>The E1AP includes the stage-3 description of the E1 elementary procedures and messages;</a:t>
            </a:r>
          </a:p>
          <a:p>
            <a:pPr lvl="2" algn="just" hangingPunct="0"/>
            <a:r>
              <a:rPr lang="en-US" altLang="en-US" sz="1600" dirty="0"/>
              <a:t>The outcome is to be collected e.g., in a TS 38.4x3 specification.</a:t>
            </a:r>
          </a:p>
          <a:p>
            <a:pPr lvl="2" algn="just" hangingPunct="0"/>
            <a:endParaRPr lang="en-US" altLang="en-US" sz="1600" dirty="0"/>
          </a:p>
          <a:p>
            <a:pPr lvl="2" algn="just" hangingPunct="0"/>
            <a:endParaRPr lang="en-GB" altLang="en-US" dirty="0"/>
          </a:p>
        </p:txBody>
      </p:sp>
    </p:spTree>
    <p:extLst>
      <p:ext uri="{BB962C8B-B14F-4D97-AF65-F5344CB8AC3E}">
        <p14:creationId xmlns:p14="http://schemas.microsoft.com/office/powerpoint/2010/main" val="2626191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Logo_ChapterSlide_Wide"/>
          <p:cNvPicPr>
            <a:picLocks/>
          </p:cNvPicPr>
          <p:nvPr/>
        </p:nvPicPr>
        <p:blipFill>
          <a:blip r:embed="rId3">
            <a:extLst>
              <a:ext uri="{28A0092B-C50C-407E-A947-70E740481C1C}">
                <a14:useLocalDpi xmlns:a14="http://schemas.microsoft.com/office/drawing/2010/main" val="0"/>
              </a:ext>
            </a:extLst>
          </a:blip>
          <a:stretch>
            <a:fillRect/>
          </a:stretch>
        </p:blipFill>
        <p:spPr>
          <a:xfrm>
            <a:off x="-1" y="-60325"/>
            <a:ext cx="12192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885</TotalTime>
  <Words>527</Words>
  <Application>Microsoft Office PowerPoint</Application>
  <PresentationFormat>Widescreen</PresentationFormat>
  <Paragraphs>55</Paragraphs>
  <Slides>5</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Ericsson Capital TT</vt:lpstr>
      <vt:lpstr>Arial</vt:lpstr>
      <vt:lpstr>PresentationTemplate2011</vt:lpstr>
      <vt:lpstr>New WI on Separation of CP and UP for Split Option 2 </vt:lpstr>
      <vt:lpstr>Background (1/2)</vt:lpstr>
      <vt:lpstr>Background (2/2)</vt:lpstr>
      <vt:lpstr>Work Item description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WI on Separation of CP and UP for Split Option 2 </dc:title>
  <dc:creator>Mattias Wahlqvist</dc:creator>
  <cp:keywords/>
  <dc:description>Rev PA1</dc:description>
  <cp:lastModifiedBy>Ericsson User</cp:lastModifiedBy>
  <cp:revision>121</cp:revision>
  <dcterms:created xsi:type="dcterms:W3CDTF">2017-09-12T12:35:12Z</dcterms:created>
  <dcterms:modified xsi:type="dcterms:W3CDTF">2017-12-11T17:44:30Z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true</vt:bool>
  </property>
  <property fmtid="{D5CDD505-2E9C-101B-9397-08002B2CF9AE}" pid="19" name="optFooterCVLCopyright">
    <vt:bool>false</vt:bool>
  </property>
  <property fmtid="{D5CDD505-2E9C-101B-9397-08002B2CF9AE}" pid="20" name="optEnterText1">
    <vt:bool>false</vt:bool>
  </property>
  <property fmtid="{D5CDD505-2E9C-101B-9397-08002B2CF9AE}" pid="21" name="optFooterCVLConfLabel">
    <vt:bool>false</vt:bool>
  </property>
  <property fmtid="{D5CDD505-2E9C-101B-9397-08002B2CF9AE}" pid="22" name="optEnterText2">
    <vt:bool>true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property>
  <property fmtid="{D5CDD505-2E9C-101B-9397-08002B2CF9AE}" pid="29" name="MiddleFooterField">
    <vt:lpwstr>RP-172310</vt:lpwstr>
  </property>
  <property fmtid="{D5CDD505-2E9C-101B-9397-08002B2CF9AE}" pid="30" name="RightFooterField">
    <vt:lpwstr/>
  </property>
  <property fmtid="{D5CDD505-2E9C-101B-9397-08002B2CF9AE}" pid="31" name="RightFooterField2">
    <vt:lpwstr>2015-05-28</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Mattias Wahlqvist</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2015-05-28</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