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wdp" ContentType="image/vnd.ms-photo"/>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8"/>
  </p:notesMasterIdLst>
  <p:handoutMasterIdLst>
    <p:handoutMasterId r:id="rId29"/>
  </p:handoutMasterIdLst>
  <p:sldIdLst>
    <p:sldId id="303" r:id="rId2"/>
    <p:sldId id="839" r:id="rId3"/>
    <p:sldId id="838" r:id="rId4"/>
    <p:sldId id="708" r:id="rId5"/>
    <p:sldId id="709" r:id="rId6"/>
    <p:sldId id="710" r:id="rId7"/>
    <p:sldId id="711" r:id="rId8"/>
    <p:sldId id="712" r:id="rId9"/>
    <p:sldId id="714" r:id="rId10"/>
    <p:sldId id="874" r:id="rId11"/>
    <p:sldId id="717" r:id="rId12"/>
    <p:sldId id="759" r:id="rId13"/>
    <p:sldId id="761" r:id="rId14"/>
    <p:sldId id="760" r:id="rId15"/>
    <p:sldId id="724" r:id="rId16"/>
    <p:sldId id="889" r:id="rId17"/>
    <p:sldId id="890" r:id="rId18"/>
    <p:sldId id="882" r:id="rId19"/>
    <p:sldId id="886" r:id="rId20"/>
    <p:sldId id="887" r:id="rId21"/>
    <p:sldId id="888" r:id="rId22"/>
    <p:sldId id="880" r:id="rId23"/>
    <p:sldId id="885" r:id="rId24"/>
    <p:sldId id="884" r:id="rId25"/>
    <p:sldId id="881" r:id="rId26"/>
    <p:sldId id="614" r:id="rId27"/>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72AF2F"/>
    <a:srgbClr val="000000"/>
    <a:srgbClr val="5C88D0"/>
    <a:srgbClr val="2A6EA8"/>
    <a:srgbClr val="B1D254"/>
    <a:srgbClr val="72732F"/>
    <a:srgbClr val="C6D254"/>
    <a:srgbClr val="FFFF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587" autoAdjust="0"/>
    <p:restoredTop sz="94625" autoAdjust="0"/>
  </p:normalViewPr>
  <p:slideViewPr>
    <p:cSldViewPr snapToGrid="0">
      <p:cViewPr varScale="1">
        <p:scale>
          <a:sx n="122" d="100"/>
          <a:sy n="122" d="100"/>
        </p:scale>
        <p:origin x="-1320" y="-90"/>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12/18/2017</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dirty="0"/>
          </a:p>
        </p:txBody>
      </p:sp>
    </p:spTree>
    <p:extLst>
      <p:ext uri="{BB962C8B-B14F-4D97-AF65-F5344CB8AC3E}">
        <p14:creationId xmlns="" xmlns:p14="http://schemas.microsoft.com/office/powerpoint/2010/main"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12/18/2017</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dirty="0"/>
          </a:p>
        </p:txBody>
      </p:sp>
    </p:spTree>
    <p:extLst>
      <p:ext uri="{BB962C8B-B14F-4D97-AF65-F5344CB8AC3E}">
        <p14:creationId xmlns="" xmlns:p14="http://schemas.microsoft.com/office/powerpoint/2010/main"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dirty="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 xmlns:p14="http://schemas.microsoft.com/office/powerpoint/2010/main"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 xmlns:p14="http://schemas.microsoft.com/office/powerpoint/2010/main" val="241647874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 xmlns:p14="http://schemas.microsoft.com/office/powerpoint/2010/main" val="1955048725"/>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 xmlns:p14="http://schemas.microsoft.com/office/powerpoint/2010/main" val="2550881702"/>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329126034"/>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1031" name="Picture 6" descr="3GPP_TM_RD.jpg"/>
          <p:cNvPicPr>
            <a:picLocks noChangeAspect="1"/>
          </p:cNvPicPr>
          <p:nvPr/>
        </p:nvPicPr>
        <p:blipFill>
          <a:blip r:embed="rId6" cstate="screen">
            <a:extLst>
              <a:ext uri="{28A0092B-C50C-407E-A947-70E740481C1C}">
                <a14:useLocalDpi xmlns=""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TextBox 13"/>
          <p:cNvSpPr txBox="1"/>
          <p:nvPr/>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a:t>
            </a:r>
            <a:r>
              <a:rPr lang="en-GB" dirty="0" smtClean="0"/>
              <a:t>TSGs</a:t>
            </a:r>
            <a:endParaRPr lang="en-GB" dirty="0">
              <a:solidFill>
                <a:schemeClr val="bg1"/>
              </a:solidFill>
            </a:endParaRPr>
          </a:p>
        </p:txBody>
      </p:sp>
      <p:sp>
        <p:nvSpPr>
          <p:cNvPr id="12" name="Oval 11"/>
          <p:cNvSpPr/>
          <p:nvPr/>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dirty="0"/>
          </a:p>
          <a:p>
            <a:endParaRPr lang="en-GB" dirty="0"/>
          </a:p>
        </p:txBody>
      </p:sp>
      <p:sp>
        <p:nvSpPr>
          <p:cNvPr id="16" name="Rectangle 15"/>
          <p:cNvSpPr/>
          <p:nvPr/>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p:nvSpPr>
        <p:spPr>
          <a:xfrm>
            <a:off x="7439025" y="6461125"/>
            <a:ext cx="824265" cy="215444"/>
          </a:xfrm>
          <a:prstGeom prst="rect">
            <a:avLst/>
          </a:prstGeom>
        </p:spPr>
        <p:txBody>
          <a:bodyPr wrap="non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a:t>
            </a:r>
            <a:r>
              <a:rPr lang="en-GB" sz="800" dirty="0" smtClean="0"/>
              <a:t>2017</a:t>
            </a:r>
            <a:endParaRPr lang="en-GB" sz="800" dirty="0"/>
          </a:p>
        </p:txBody>
      </p:sp>
      <p:sp>
        <p:nvSpPr>
          <p:cNvPr id="1037" name="Text Box 13"/>
          <p:cNvSpPr txBox="1">
            <a:spLocks noChangeArrowheads="1"/>
          </p:cNvSpPr>
          <p:nvPr/>
        </p:nvSpPr>
        <p:spPr bwMode="auto">
          <a:xfrm>
            <a:off x="5822066" y="177800"/>
            <a:ext cx="1462972"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smtClean="0">
                <a:solidFill>
                  <a:schemeClr val="tx1"/>
                </a:solidFill>
              </a:rPr>
              <a:t>SP-171012</a:t>
            </a:r>
            <a:r>
              <a:rPr lang="en-GB" sz="1200" b="1" dirty="0">
                <a:solidFill>
                  <a:schemeClr val="tx1"/>
                </a:solidFill>
              </a:rPr>
              <a:t/>
            </a:r>
            <a:br>
              <a:rPr lang="en-GB" sz="1200" b="1" dirty="0">
                <a:solidFill>
                  <a:schemeClr val="tx1"/>
                </a:solidFill>
              </a:rPr>
            </a:br>
            <a:r>
              <a:rPr lang="en-GB" sz="1200" b="1" dirty="0" smtClean="0">
                <a:solidFill>
                  <a:schemeClr val="tx1"/>
                </a:solidFill>
              </a:rPr>
              <a:t>RP-172135</a:t>
            </a:r>
            <a:br>
              <a:rPr lang="en-GB" sz="1200" b="1" dirty="0" smtClean="0">
                <a:solidFill>
                  <a:schemeClr val="tx1"/>
                </a:solidFill>
              </a:rPr>
            </a:br>
            <a:r>
              <a:rPr lang="en-GB" sz="1200" b="1" dirty="0" smtClean="0">
                <a:solidFill>
                  <a:schemeClr val="tx1"/>
                </a:solidFill>
              </a:rPr>
              <a:t>CP-173007</a:t>
            </a:r>
            <a:endParaRPr lang="en-GB" sz="1200" dirty="0">
              <a:solidFill>
                <a:schemeClr val="bg2">
                  <a:lumMod val="75000"/>
                </a:schemeClr>
              </a:solidFill>
            </a:endParaRPr>
          </a:p>
        </p:txBody>
      </p:sp>
      <p:sp>
        <p:nvSpPr>
          <p:cNvPr id="1038" name="Text Box 14"/>
          <p:cNvSpPr txBox="1">
            <a:spLocks noChangeArrowheads="1"/>
          </p:cNvSpPr>
          <p:nvPr/>
        </p:nvSpPr>
        <p:spPr bwMode="auto">
          <a:xfrm>
            <a:off x="323850" y="73025"/>
            <a:ext cx="5810250"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r>
              <a:rPr lang="sv-SE" sz="1200" b="1" baseline="0" dirty="0" smtClean="0">
                <a:solidFill>
                  <a:schemeClr val="tx1"/>
                </a:solidFill>
                <a:latin typeface="Arial "/>
              </a:rPr>
              <a:t>Lisbon, Portugal, December 2017</a:t>
            </a:r>
            <a:endParaRPr lang="sv-SE" sz="1200" b="1" dirty="0" smtClean="0">
              <a:solidFill>
                <a:schemeClr val="tx1"/>
              </a:solidFill>
              <a:latin typeface="Arial "/>
            </a:endParaRPr>
          </a:p>
          <a:p>
            <a:r>
              <a:rPr lang="sv-SE" sz="1200" b="1" dirty="0" smtClean="0">
                <a:solidFill>
                  <a:schemeClr val="tx1"/>
                </a:solidFill>
                <a:latin typeface="Arial "/>
              </a:rPr>
              <a:t>3GPP </a:t>
            </a:r>
            <a:r>
              <a:rPr lang="sv-SE" sz="1200" b="1" dirty="0">
                <a:solidFill>
                  <a:schemeClr val="tx1"/>
                </a:solidFill>
                <a:latin typeface="Arial "/>
              </a:rPr>
              <a:t>TSGs </a:t>
            </a:r>
            <a:r>
              <a:rPr lang="sv-SE" sz="1200" b="1" dirty="0" smtClean="0">
                <a:solidFill>
                  <a:schemeClr val="tx1"/>
                </a:solidFill>
                <a:latin typeface="Arial "/>
              </a:rPr>
              <a:t>RAN</a:t>
            </a:r>
            <a:r>
              <a:rPr lang="sv-SE" sz="1200" b="1" dirty="0">
                <a:solidFill>
                  <a:schemeClr val="tx1"/>
                </a:solidFill>
                <a:latin typeface="Arial "/>
              </a:rPr>
              <a:t>, CT, SA </a:t>
            </a:r>
            <a:r>
              <a:rPr lang="sv-SE" sz="1200" b="1" dirty="0" smtClean="0">
                <a:solidFill>
                  <a:schemeClr val="tx1"/>
                </a:solidFill>
                <a:latin typeface="Arial "/>
              </a:rPr>
              <a:t>#78</a:t>
            </a:r>
            <a:endParaRPr lang="sv-SE" sz="1200" b="1" dirty="0">
              <a:solidFill>
                <a:schemeClr val="tx1"/>
              </a:solidFill>
              <a:latin typeface="Arial "/>
            </a:endParaRP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4.xml"/><Relationship Id="rId4" Type="http://schemas.openxmlformats.org/officeDocument/2006/relationships/image" Target="../media/image17.emf"/></Relationships>
</file>

<file path=ppt/slides/_rels/slide1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hyperlink" Target="http://www.3gpp.org/specifications-groups/e-mail-lists"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3gpp.org/people/1908-kai-erik-sunell"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hyperlink" Target="ftp://ftp.3gpp.org/Email_Discussions/" TargetMode="External"/><Relationship Id="rId2" Type="http://schemas.openxmlformats.org/officeDocument/2006/relationships/hyperlink" Target="ftp://ftp.3gpp.org/Meetings_3GPP_SYNC/" TargetMode="Externa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hyperlink" Target="mailto:3gppMembership@etsi.org" TargetMode="Externa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hyperlink" Target="https://portal.3gpp.or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4.xml"/><Relationship Id="rId6" Type="http://schemas.openxmlformats.org/officeDocument/2006/relationships/image" Target="../media/image9.emf"/><Relationship Id="rId5" Type="http://schemas.openxmlformats.org/officeDocument/2006/relationships/image" Target="../media/image8.emf"/><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4.xml"/><Relationship Id="rId4"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smtClean="0">
                <a:effectLst>
                  <a:outerShdw blurRad="38100" dist="38100" dir="2700000" algn="tl">
                    <a:srgbClr val="C0C0C0"/>
                  </a:outerShdw>
                </a:effectLst>
              </a:rPr>
              <a:t>  </a:t>
            </a:r>
            <a:r>
              <a:rPr lang="en-GB" sz="2900" dirty="0" smtClean="0"/>
              <a:t/>
            </a:r>
            <a:br>
              <a:rPr lang="en-GB" sz="2900" dirty="0" smtClean="0"/>
            </a:br>
            <a:r>
              <a:rPr lang="en-GB" sz="2900" dirty="0" smtClean="0"/>
              <a:t> </a:t>
            </a:r>
            <a:r>
              <a:rPr lang="en-US" sz="5400" b="1" dirty="0" smtClean="0"/>
              <a:t>Support Team Report</a:t>
            </a:r>
            <a:r>
              <a:rPr lang="en-GB" sz="5400" b="1" i="1" dirty="0" smtClean="0"/>
              <a:t/>
            </a:r>
            <a:br>
              <a:rPr lang="en-GB" sz="5400" b="1" i="1" dirty="0" smtClean="0"/>
            </a:br>
            <a:r>
              <a:rPr lang="en-GB" sz="2900" dirty="0" smtClean="0">
                <a:latin typeface="Arial" panose="020B0604020202020204" pitchFamily="34" charset="0"/>
              </a:rPr>
              <a:t> </a:t>
            </a:r>
            <a:r>
              <a:rPr lang="en-US" sz="2900" dirty="0" smtClean="0">
                <a:effectLst>
                  <a:outerShdw blurRad="38100" dist="38100" dir="2700000" algn="tl">
                    <a:srgbClr val="C0C0C0"/>
                  </a:outerShdw>
                </a:effectLst>
                <a:latin typeface="Arial" panose="020B0604020202020204" pitchFamily="34" charset="0"/>
              </a:rPr>
              <a:t/>
            </a:r>
            <a:br>
              <a:rPr lang="en-US" sz="2900" dirty="0" smtClean="0">
                <a:effectLst>
                  <a:outerShdw blurRad="38100" dist="38100" dir="2700000" algn="tl">
                    <a:srgbClr val="C0C0C0"/>
                  </a:outerShdw>
                </a:effectLst>
                <a:latin typeface="Arial" panose="020B0604020202020204" pitchFamily="34" charset="0"/>
              </a:rPr>
            </a:br>
            <a:r>
              <a:rPr lang="en-US" sz="2500" dirty="0" smtClean="0">
                <a:effectLst>
                  <a:outerShdw blurRad="38100" dist="38100" dir="2700000" algn="tl">
                    <a:srgbClr val="C0C0C0"/>
                  </a:outerShdw>
                </a:effectLst>
              </a:rPr>
              <a:t/>
            </a:r>
            <a:br>
              <a:rPr lang="en-US" sz="2500" dirty="0" smtClean="0">
                <a:effectLst>
                  <a:outerShdw blurRad="38100" dist="38100" dir="2700000" algn="tl">
                    <a:srgbClr val="C0C0C0"/>
                  </a:outerShdw>
                </a:effectLst>
              </a:rPr>
            </a:br>
            <a:endParaRPr lang="en-GB" sz="2500" dirty="0" smtClean="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r>
              <a:rPr lang="en-US" sz="2000" dirty="0" smtClean="0"/>
              <a:t/>
            </a:r>
            <a:br>
              <a:rPr lang="en-US" sz="2000" dirty="0" smtClean="0"/>
            </a:br>
            <a:r>
              <a:rPr lang="en-US" dirty="0" smtClean="0">
                <a:latin typeface="Arial" panose="020B0604020202020204" pitchFamily="34" charset="0"/>
              </a:rPr>
              <a:t>John M Meredith</a:t>
            </a:r>
          </a:p>
          <a:p>
            <a:pPr>
              <a:lnSpc>
                <a:spcPct val="80000"/>
              </a:lnSpc>
            </a:pPr>
            <a:endParaRPr lang="en-US" sz="2000" dirty="0" smtClean="0">
              <a:latin typeface="Arial" panose="020B0604020202020204" pitchFamily="34" charset="0"/>
            </a:endParaRPr>
          </a:p>
          <a:p>
            <a:pPr>
              <a:lnSpc>
                <a:spcPct val="80000"/>
              </a:lnSpc>
            </a:pPr>
            <a:r>
              <a:rPr lang="en-US" sz="2000" dirty="0" smtClean="0">
                <a:latin typeface="Arial" panose="020B0604020202020204" pitchFamily="34" charset="0"/>
              </a:rPr>
              <a:t>Director, MCC</a:t>
            </a:r>
          </a:p>
          <a:p>
            <a:pPr>
              <a:lnSpc>
                <a:spcPct val="80000"/>
              </a:lnSpc>
            </a:pPr>
            <a:endParaRPr lang="en-GB" sz="2000" dirty="0" smtClean="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9" name="Picture 5"/>
          <p:cNvPicPr>
            <a:picLocks noChangeAspect="1" noChangeArrowheads="1"/>
          </p:cNvPicPr>
          <p:nvPr/>
        </p:nvPicPr>
        <p:blipFill>
          <a:blip r:embed="rId2" cstate="print"/>
          <a:srcRect/>
          <a:stretch>
            <a:fillRect/>
          </a:stretch>
        </p:blipFill>
        <p:spPr bwMode="auto">
          <a:xfrm>
            <a:off x="234315" y="1259523"/>
            <a:ext cx="2762250" cy="4867275"/>
          </a:xfrm>
          <a:prstGeom prst="rect">
            <a:avLst/>
          </a:prstGeom>
          <a:noFill/>
          <a:ln w="9525">
            <a:noFill/>
            <a:miter lim="800000"/>
            <a:headEnd/>
            <a:tailEnd/>
          </a:ln>
          <a:effectLst/>
        </p:spPr>
      </p:pic>
      <p:pic>
        <p:nvPicPr>
          <p:cNvPr id="6148" name="Picture 4"/>
          <p:cNvPicPr>
            <a:picLocks noChangeAspect="1" noChangeArrowheads="1"/>
          </p:cNvPicPr>
          <p:nvPr/>
        </p:nvPicPr>
        <p:blipFill>
          <a:blip r:embed="rId3" cstate="print"/>
          <a:srcRect/>
          <a:stretch>
            <a:fillRect/>
          </a:stretch>
        </p:blipFill>
        <p:spPr bwMode="auto">
          <a:xfrm>
            <a:off x="5781040" y="1259523"/>
            <a:ext cx="2743200" cy="4867275"/>
          </a:xfrm>
          <a:prstGeom prst="rect">
            <a:avLst/>
          </a:prstGeom>
          <a:noFill/>
          <a:ln w="9525">
            <a:noFill/>
            <a:miter lim="800000"/>
            <a:headEnd/>
            <a:tailEnd/>
          </a:ln>
          <a:effectLst/>
        </p:spPr>
      </p:pic>
      <p:pic>
        <p:nvPicPr>
          <p:cNvPr id="6147" name="Picture 3"/>
          <p:cNvPicPr>
            <a:picLocks noChangeAspect="1" noChangeArrowheads="1"/>
          </p:cNvPicPr>
          <p:nvPr/>
        </p:nvPicPr>
        <p:blipFill>
          <a:blip r:embed="rId4" cstate="print"/>
          <a:srcRect/>
          <a:stretch>
            <a:fillRect/>
          </a:stretch>
        </p:blipFill>
        <p:spPr bwMode="auto">
          <a:xfrm>
            <a:off x="3017520" y="1259523"/>
            <a:ext cx="2743200" cy="4867275"/>
          </a:xfrm>
          <a:prstGeom prst="rect">
            <a:avLst/>
          </a:prstGeom>
          <a:noFill/>
          <a:ln w="9525">
            <a:noFill/>
            <a:miter lim="800000"/>
            <a:headEnd/>
            <a:tailEnd/>
          </a:ln>
          <a:effectLst/>
        </p:spPr>
      </p:pic>
      <p:sp>
        <p:nvSpPr>
          <p:cNvPr id="75778" name="Rectangle 2"/>
          <p:cNvSpPr>
            <a:spLocks noChangeArrowheads="1"/>
          </p:cNvSpPr>
          <p:nvPr/>
        </p:nvSpPr>
        <p:spPr bwMode="auto">
          <a:xfrm>
            <a:off x="460521" y="656713"/>
            <a:ext cx="6477000" cy="8651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smtClean="0"/>
              <a:t>Approved CRs per WG per TSG per meeting</a:t>
            </a:r>
            <a:endParaRPr lang="en-GB" sz="2800" dirty="0"/>
          </a:p>
        </p:txBody>
      </p:sp>
      <p:sp>
        <p:nvSpPr>
          <p:cNvPr id="10" name="TextBox 9"/>
          <p:cNvSpPr txBox="1"/>
          <p:nvPr/>
        </p:nvSpPr>
        <p:spPr>
          <a:xfrm>
            <a:off x="822960" y="2619717"/>
            <a:ext cx="837027" cy="276999"/>
          </a:xfrm>
          <a:prstGeom prst="rect">
            <a:avLst/>
          </a:prstGeom>
          <a:solidFill>
            <a:schemeClr val="tx1">
              <a:lumMod val="50000"/>
              <a:lumOff val="50000"/>
            </a:schemeClr>
          </a:solidFill>
        </p:spPr>
        <p:txBody>
          <a:bodyPr wrap="square" rtlCol="0">
            <a:spAutoFit/>
          </a:bodyPr>
          <a:lstStyle/>
          <a:p>
            <a:pPr algn="ctr"/>
            <a:r>
              <a:rPr lang="en-GB" sz="1200" b="1" dirty="0" smtClean="0">
                <a:solidFill>
                  <a:srgbClr val="FFFF00"/>
                </a:solidFill>
              </a:rPr>
              <a:t>TSG CT</a:t>
            </a:r>
            <a:endParaRPr lang="en-US" sz="1200" b="1" dirty="0">
              <a:solidFill>
                <a:srgbClr val="FFFF00"/>
              </a:solidFill>
            </a:endParaRPr>
          </a:p>
        </p:txBody>
      </p:sp>
      <p:sp>
        <p:nvSpPr>
          <p:cNvPr id="11" name="TextBox 10"/>
          <p:cNvSpPr txBox="1"/>
          <p:nvPr/>
        </p:nvSpPr>
        <p:spPr>
          <a:xfrm>
            <a:off x="3649785" y="2581422"/>
            <a:ext cx="916744" cy="276999"/>
          </a:xfrm>
          <a:prstGeom prst="rect">
            <a:avLst/>
          </a:prstGeom>
          <a:solidFill>
            <a:schemeClr val="tx1">
              <a:lumMod val="50000"/>
              <a:lumOff val="50000"/>
            </a:schemeClr>
          </a:solidFill>
        </p:spPr>
        <p:txBody>
          <a:bodyPr wrap="square" rtlCol="0">
            <a:spAutoFit/>
          </a:bodyPr>
          <a:lstStyle/>
          <a:p>
            <a:pPr algn="ctr"/>
            <a:r>
              <a:rPr lang="en-GB" sz="1200" b="1" dirty="0" smtClean="0">
                <a:solidFill>
                  <a:srgbClr val="FFFF00"/>
                </a:solidFill>
              </a:rPr>
              <a:t>TSG RAN</a:t>
            </a:r>
            <a:endParaRPr lang="en-US" sz="1200" b="1" dirty="0">
              <a:solidFill>
                <a:srgbClr val="FFFF00"/>
              </a:solidFill>
            </a:endParaRPr>
          </a:p>
        </p:txBody>
      </p:sp>
      <p:sp>
        <p:nvSpPr>
          <p:cNvPr id="12" name="TextBox 11"/>
          <p:cNvSpPr txBox="1"/>
          <p:nvPr/>
        </p:nvSpPr>
        <p:spPr>
          <a:xfrm>
            <a:off x="6403145" y="2586892"/>
            <a:ext cx="787790" cy="276999"/>
          </a:xfrm>
          <a:prstGeom prst="rect">
            <a:avLst/>
          </a:prstGeom>
          <a:solidFill>
            <a:schemeClr val="tx1">
              <a:lumMod val="50000"/>
              <a:lumOff val="50000"/>
            </a:schemeClr>
          </a:solidFill>
        </p:spPr>
        <p:txBody>
          <a:bodyPr wrap="square" rtlCol="0">
            <a:spAutoFit/>
          </a:bodyPr>
          <a:lstStyle/>
          <a:p>
            <a:pPr algn="ctr"/>
            <a:r>
              <a:rPr lang="en-GB" sz="1200" b="1" dirty="0" smtClean="0">
                <a:solidFill>
                  <a:srgbClr val="FFFF00"/>
                </a:solidFill>
              </a:rPr>
              <a:t>TSG SA</a:t>
            </a:r>
            <a:endParaRPr lang="en-US" sz="1200" b="1" dirty="0">
              <a:solidFill>
                <a:srgbClr val="FFFF00"/>
              </a:solidFill>
            </a:endParaRPr>
          </a:p>
        </p:txBody>
      </p:sp>
      <p:sp>
        <p:nvSpPr>
          <p:cNvPr id="9" name="TextBox 8"/>
          <p:cNvSpPr txBox="1"/>
          <p:nvPr/>
        </p:nvSpPr>
        <p:spPr>
          <a:xfrm rot="19716926">
            <a:off x="597386" y="1802083"/>
            <a:ext cx="7216716" cy="2554545"/>
          </a:xfrm>
          <a:prstGeom prst="rect">
            <a:avLst/>
          </a:prstGeom>
          <a:noFill/>
        </p:spPr>
        <p:txBody>
          <a:bodyPr wrap="square" rtlCol="0">
            <a:spAutoFit/>
          </a:bodyPr>
          <a:lstStyle/>
          <a:p>
            <a:pPr algn="ctr"/>
            <a:r>
              <a:rPr lang="en-GB" sz="8000" b="1" dirty="0" smtClean="0">
                <a:solidFill>
                  <a:schemeClr val="accent6"/>
                </a:solidFill>
              </a:rPr>
              <a:t>This slide not updated</a:t>
            </a:r>
            <a:endParaRPr lang="en-GB" sz="8000" b="1" dirty="0">
              <a:solidFill>
                <a:schemeClr val="accent6"/>
              </a:solidFill>
            </a:endParaRPr>
          </a:p>
        </p:txBody>
      </p:sp>
    </p:spTree>
  </p:cSld>
  <p:clrMapOvr>
    <a:masterClrMapping/>
  </p:clrMapOvr>
  <p:transition spd="slow">
    <p:diamon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913667" y="1181101"/>
            <a:ext cx="7410450" cy="2466975"/>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cstate="print"/>
          <a:srcRect/>
          <a:stretch>
            <a:fillRect/>
          </a:stretch>
        </p:blipFill>
        <p:spPr bwMode="auto">
          <a:xfrm>
            <a:off x="910615" y="3624263"/>
            <a:ext cx="7400925" cy="245745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500428" y="1291127"/>
            <a:ext cx="8096250" cy="502920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322141" y="1205157"/>
            <a:ext cx="8515350" cy="5029200"/>
          </a:xfrm>
          <a:prstGeom prst="rect">
            <a:avLst/>
          </a:prstGeom>
          <a:noFill/>
          <a:ln w="9525">
            <a:noFill/>
            <a:miter lim="800000"/>
            <a:headEnd/>
            <a:tailEnd/>
          </a:ln>
          <a:effectLst/>
        </p:spPr>
      </p:pic>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Specs per Release</a:t>
            </a:r>
            <a:endParaRPr lang="en-GB" sz="2800" dirty="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dirty="0">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200025" y="5919788"/>
            <a:ext cx="8943975" cy="30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400" baseline="30000" dirty="0">
                <a:latin typeface="Times New Roman" panose="02020603050405020304" pitchFamily="18" charset="0"/>
              </a:rPr>
              <a:t>#</a:t>
            </a:r>
            <a:r>
              <a:rPr lang="en-US" sz="1400" dirty="0">
                <a:latin typeface="Times New Roman" panose="02020603050405020304" pitchFamily="18" charset="0"/>
              </a:rPr>
              <a:t> Greyed Releases are closed.                                  * Figures in the right column are values reported last plenary meeting.</a:t>
            </a:r>
            <a:endParaRPr lang="en-GB" sz="1400" dirty="0">
              <a:latin typeface="Times New Roman" panose="02020603050405020304" pitchFamily="18" charset="0"/>
            </a:endParaRPr>
          </a:p>
        </p:txBody>
      </p:sp>
      <p:pic>
        <p:nvPicPr>
          <p:cNvPr id="9218" name="Picture 2"/>
          <p:cNvPicPr>
            <a:picLocks noChangeAspect="1" noChangeArrowheads="1"/>
          </p:cNvPicPr>
          <p:nvPr/>
        </p:nvPicPr>
        <p:blipFill>
          <a:blip r:embed="rId2" cstate="print"/>
          <a:srcRect/>
          <a:stretch>
            <a:fillRect/>
          </a:stretch>
        </p:blipFill>
        <p:spPr bwMode="auto">
          <a:xfrm>
            <a:off x="952867" y="2303708"/>
            <a:ext cx="3533775" cy="2628900"/>
          </a:xfrm>
          <a:prstGeom prst="rect">
            <a:avLst/>
          </a:prstGeom>
          <a:noFill/>
          <a:ln w="9525">
            <a:noFill/>
            <a:miter lim="800000"/>
            <a:headEnd/>
            <a:tailEnd/>
          </a:ln>
          <a:effectLst/>
        </p:spPr>
      </p:pic>
      <p:pic>
        <p:nvPicPr>
          <p:cNvPr id="9219" name="Picture 3"/>
          <p:cNvPicPr>
            <a:picLocks noChangeAspect="1" noChangeArrowheads="1"/>
          </p:cNvPicPr>
          <p:nvPr/>
        </p:nvPicPr>
        <p:blipFill>
          <a:blip r:embed="rId3" cstate="print"/>
          <a:srcRect/>
          <a:stretch>
            <a:fillRect/>
          </a:stretch>
        </p:blipFill>
        <p:spPr bwMode="auto">
          <a:xfrm>
            <a:off x="4738076" y="2221402"/>
            <a:ext cx="3810000" cy="2762250"/>
          </a:xfrm>
          <a:prstGeom prst="rect">
            <a:avLst/>
          </a:prstGeom>
          <a:noFill/>
          <a:ln w="9525">
            <a:noFill/>
            <a:miter lim="800000"/>
            <a:headEnd/>
            <a:tailEnd/>
          </a:ln>
          <a:effectLst/>
        </p:spPr>
      </p:pic>
    </p:spTree>
  </p:cSld>
  <p:clrMapOvr>
    <a:masterClrMapping/>
  </p:clrMapOvr>
  <p:transition spd="slow">
    <p:diamon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Other stuff</a:t>
            </a:r>
            <a:endParaRPr lang="en-GB" sz="2800" dirty="0"/>
          </a:p>
        </p:txBody>
      </p:sp>
      <p:pic>
        <p:nvPicPr>
          <p:cNvPr id="30723" name="Picture 3" descr="MCj03710640000[1]"/>
          <p:cNvPicPr>
            <a:picLocks noChangeAspect="1" noChangeArrowheads="1"/>
          </p:cNvPicPr>
          <p:nvPr/>
        </p:nvPicPr>
        <p:blipFill>
          <a:blip r:embed="rId2" cstate="screen">
            <a:extLst>
              <a:ext uri="{28A0092B-C50C-407E-A947-70E740481C1C}">
                <a14:useLocalDpi xmlns="" xmlns:a14="http://schemas.microsoft.com/office/drawing/2010/main" val="0"/>
              </a:ext>
            </a:extLst>
          </a:blip>
          <a:srcRect/>
          <a:stretch>
            <a:fillRect/>
          </a:stretch>
        </p:blipFill>
        <p:spPr bwMode="auto">
          <a:xfrm>
            <a:off x="974725" y="2479675"/>
            <a:ext cx="1898650" cy="1670050"/>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slow">
    <p:cover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2386013" y="2505075"/>
            <a:ext cx="5491162" cy="2536825"/>
            <a:chOff x="2184902" y="3308391"/>
            <a:chExt cx="4640075" cy="2081613"/>
          </a:xfrm>
        </p:grpSpPr>
        <p:pic>
          <p:nvPicPr>
            <p:cNvPr id="3" name="Picture 2"/>
            <p:cNvPicPr>
              <a:picLocks noChangeAspect="1"/>
            </p:cNvPicPr>
            <p:nvPr/>
          </p:nvPicPr>
          <p:blipFill>
            <a:blip r:embed="rId2" cstate="print"/>
            <a:stretch>
              <a:fillRect/>
            </a:stretch>
          </p:blipFill>
          <p:spPr>
            <a:xfrm>
              <a:off x="2184902" y="3473826"/>
              <a:ext cx="3887522" cy="1916178"/>
            </a:xfrm>
            <a:prstGeom prst="rect">
              <a:avLst/>
            </a:prstGeom>
            <a:effectLst>
              <a:outerShdw blurRad="76200" dir="18900000" sy="23000" kx="-1200000" algn="bl" rotWithShape="0">
                <a:prstClr val="black">
                  <a:alpha val="20000"/>
                </a:prstClr>
              </a:outerShdw>
            </a:effectLst>
          </p:spPr>
        </p:pic>
        <p:pic>
          <p:nvPicPr>
            <p:cNvPr id="11" name="Picture 10"/>
            <p:cNvPicPr>
              <a:picLocks noChangeAspect="1"/>
            </p:cNvPicPr>
            <p:nvPr/>
          </p:nvPicPr>
          <p:blipFill>
            <a:blip r:embed="rId3" cstate="print"/>
            <a:stretch>
              <a:fillRect/>
            </a:stretch>
          </p:blipFill>
          <p:spPr>
            <a:xfrm rot="1368246">
              <a:off x="5179018" y="3308391"/>
              <a:ext cx="1645959" cy="435081"/>
            </a:xfrm>
            <a:prstGeom prst="rect">
              <a:avLst/>
            </a:prstGeom>
            <a:effectLst>
              <a:outerShdw blurRad="76200" dir="18900000" sy="23000" kx="-1200000" algn="bl" rotWithShape="0">
                <a:prstClr val="black">
                  <a:alpha val="20000"/>
                </a:prstClr>
              </a:outerShdw>
            </a:effectLst>
          </p:spPr>
        </p:pic>
      </p:grpSp>
      <p:sp>
        <p:nvSpPr>
          <p:cNvPr id="5123" name="Title 1"/>
          <p:cNvSpPr>
            <a:spLocks noGrp="1"/>
          </p:cNvSpPr>
          <p:nvPr>
            <p:ph type="title"/>
          </p:nvPr>
        </p:nvSpPr>
        <p:spPr bwMode="auto">
          <a:xfrm>
            <a:off x="263525" y="554892"/>
            <a:ext cx="5232400" cy="830996"/>
          </a:xfrm>
          <a:noFill/>
          <a:ln>
            <a:miter lim="800000"/>
            <a:headEnd/>
            <a:tailEnd/>
          </a:ln>
        </p:spPr>
        <p:txBody>
          <a:bodyPr vert="horz" wrap="square" lIns="91440" tIns="45720" rIns="91440" bIns="45720" numCol="1" anchor="t" anchorCtr="0" compatLnSpc="1">
            <a:prstTxWarp prst="textNoShape">
              <a:avLst/>
            </a:prstTxWarp>
          </a:bodyPr>
          <a:lstStyle/>
          <a:p>
            <a:pPr algn="l"/>
            <a:r>
              <a:rPr lang="en-GB" altLang="en-US" dirty="0" smtClean="0"/>
              <a:t>Marketing matters…1/2</a:t>
            </a:r>
          </a:p>
        </p:txBody>
      </p:sp>
      <p:sp>
        <p:nvSpPr>
          <p:cNvPr id="5124" name="Content Placeholder 2"/>
          <p:cNvSpPr>
            <a:spLocks noGrp="1"/>
          </p:cNvSpPr>
          <p:nvPr>
            <p:ph idx="1"/>
          </p:nvPr>
        </p:nvSpPr>
        <p:spPr bwMode="auto">
          <a:xfrm>
            <a:off x="263525" y="730250"/>
            <a:ext cx="7883525" cy="2835275"/>
          </a:xfrm>
          <a:noFill/>
          <a:ln>
            <a:miter lim="800000"/>
            <a:headEnd/>
            <a:tailEnd/>
          </a:ln>
        </p:spPr>
        <p:txBody>
          <a:bodyPr vert="horz" wrap="square" lIns="91440" tIns="45720" rIns="91440" bIns="45720" numCol="1" anchor="t" anchorCtr="0" compatLnSpc="1">
            <a:prstTxWarp prst="textNoShape">
              <a:avLst/>
            </a:prstTxWarp>
          </a:bodyPr>
          <a:lstStyle/>
          <a:p>
            <a:pPr>
              <a:buFontTx/>
              <a:buBlip>
                <a:blip r:embed="rId4"/>
              </a:buBlip>
            </a:pPr>
            <a:endParaRPr lang="en-GB" altLang="en-US" sz="1800" smtClean="0"/>
          </a:p>
          <a:p>
            <a:pPr>
              <a:buFontTx/>
              <a:buBlip>
                <a:blip r:embed="rId5"/>
              </a:buBlip>
            </a:pPr>
            <a:r>
              <a:rPr lang="en-GB" altLang="en-US" sz="2400" smtClean="0"/>
              <a:t>5G branding effort…</a:t>
            </a:r>
          </a:p>
          <a:p>
            <a:pPr lvl="1">
              <a:buFont typeface="Arial" charset="0"/>
              <a:buChar char="•"/>
            </a:pPr>
            <a:r>
              <a:rPr lang="en-GB" altLang="en-US" sz="1800" smtClean="0"/>
              <a:t>Via web news, webinars, videos and conferences</a:t>
            </a:r>
          </a:p>
          <a:p>
            <a:pPr lvl="1">
              <a:buFont typeface="Arial" charset="0"/>
              <a:buChar char="•"/>
            </a:pPr>
            <a:r>
              <a:rPr lang="en-GB" altLang="en-US" sz="1800" smtClean="0"/>
              <a:t>Spreading use of the logo to partners and events</a:t>
            </a:r>
          </a:p>
          <a:p>
            <a:pPr lvl="1">
              <a:buFont typeface="Arial" charset="0"/>
              <a:buChar char="•"/>
            </a:pPr>
            <a:r>
              <a:rPr lang="en-GB" altLang="en-US" sz="1800" smtClean="0"/>
              <a:t>Distributing goodies for delegates and partners</a:t>
            </a:r>
          </a:p>
          <a:p>
            <a:pPr lvl="1">
              <a:buFont typeface="Arial" charset="0"/>
              <a:buChar char="•"/>
            </a:pPr>
            <a:r>
              <a:rPr lang="en-GB" altLang="en-US" sz="1800" smtClean="0"/>
              <a:t>All aimed at winning the logo race…</a:t>
            </a:r>
          </a:p>
          <a:p>
            <a:pPr lvl="1">
              <a:buFont typeface="Arial" charset="0"/>
              <a:buBlip>
                <a:blip r:embed="rId5"/>
              </a:buBlip>
            </a:pPr>
            <a:endParaRPr lang="en-GB" altLang="en-US" sz="1800" smtClean="0"/>
          </a:p>
          <a:p>
            <a:pPr>
              <a:buFontTx/>
              <a:buBlip>
                <a:blip r:embed="rId4"/>
              </a:buBlip>
            </a:pPr>
            <a:endParaRPr lang="en-GB" altLang="en-US" sz="2400" smtClean="0"/>
          </a:p>
          <a:p>
            <a:pPr>
              <a:buFontTx/>
              <a:buBlip>
                <a:blip r:embed="rId4"/>
              </a:buBlip>
            </a:pPr>
            <a:endParaRPr lang="en-GB" altLang="en-US" sz="2400" smtClean="0"/>
          </a:p>
          <a:p>
            <a:pPr>
              <a:buFontTx/>
              <a:buBlip>
                <a:blip r:embed="rId4"/>
              </a:buBlip>
            </a:pPr>
            <a:endParaRPr lang="en-GB" altLang="en-US" sz="2400" smtClean="0"/>
          </a:p>
          <a:p>
            <a:pPr>
              <a:buFontTx/>
              <a:buBlip>
                <a:blip r:embed="rId4"/>
              </a:buBlip>
            </a:pPr>
            <a:endParaRPr lang="en-GB" altLang="en-US" sz="2400" smtClean="0"/>
          </a:p>
          <a:p>
            <a:pPr>
              <a:buFontTx/>
              <a:buBlip>
                <a:blip r:embed="rId4"/>
              </a:buBlip>
            </a:pPr>
            <a:endParaRPr lang="en-GB" altLang="en-US" sz="2400" smtClean="0"/>
          </a:p>
          <a:p>
            <a:pPr>
              <a:buFontTx/>
              <a:buBlip>
                <a:blip r:embed="rId5"/>
              </a:buBlip>
            </a:pPr>
            <a:r>
              <a:rPr lang="en-GB" altLang="en-US" sz="2400" smtClean="0"/>
              <a:t>Lots of marketing in Lisbon (TSG#78)</a:t>
            </a:r>
          </a:p>
          <a:p>
            <a:pPr lvl="1">
              <a:buFont typeface="Arial" charset="0"/>
              <a:buChar char="•"/>
            </a:pPr>
            <a:r>
              <a:rPr lang="en-GB" altLang="en-US" sz="1800" smtClean="0"/>
              <a:t>News Release on Rel-15, Videos, PT speaker, Social event, Polo shirts, Awards</a:t>
            </a: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6"/>
          <p:cNvPicPr>
            <a:picLocks noChangeAspect="1"/>
          </p:cNvPicPr>
          <p:nvPr/>
        </p:nvPicPr>
        <p:blipFill>
          <a:blip r:embed="rId2" cstate="print"/>
          <a:srcRect/>
          <a:stretch>
            <a:fillRect/>
          </a:stretch>
        </p:blipFill>
        <p:spPr bwMode="auto">
          <a:xfrm>
            <a:off x="4662366" y="1438642"/>
            <a:ext cx="4159250" cy="3897312"/>
          </a:xfrm>
          <a:prstGeom prst="rect">
            <a:avLst/>
          </a:prstGeom>
          <a:noFill/>
          <a:ln w="9525">
            <a:noFill/>
            <a:miter lim="800000"/>
            <a:headEnd/>
            <a:tailEnd/>
          </a:ln>
        </p:spPr>
      </p:pic>
      <p:sp>
        <p:nvSpPr>
          <p:cNvPr id="6147" name="Slide Number Placeholder 3"/>
          <p:cNvSpPr>
            <a:spLocks noGrp="1"/>
          </p:cNvSpPr>
          <p:nvPr>
            <p:ph type="sldNum" sz="quarter" idx="4294967295"/>
          </p:nvPr>
        </p:nvSpPr>
        <p:spPr bwMode="auto">
          <a:xfrm>
            <a:off x="8566029" y="7679104"/>
            <a:ext cx="395287" cy="222250"/>
          </a:xfrm>
          <a:prstGeom prst="rect">
            <a:avLst/>
          </a:prstGeom>
          <a:noFill/>
          <a:ln>
            <a:miter lim="800000"/>
            <a:headEnd/>
            <a:tailEnd/>
          </a:ln>
        </p:spPr>
        <p:txBody>
          <a:bodyPr/>
          <a:lstStyle/>
          <a:p>
            <a:fld id="{371BBDB7-AA51-479A-BEB6-91E3A2D7335D}" type="slidenum">
              <a:rPr lang="en-GB" altLang="en-US"/>
              <a:pPr/>
              <a:t>17</a:t>
            </a:fld>
            <a:endParaRPr lang="en-GB" altLang="en-US"/>
          </a:p>
        </p:txBody>
      </p:sp>
      <p:sp>
        <p:nvSpPr>
          <p:cNvPr id="5" name="Rectangle 4"/>
          <p:cNvSpPr/>
          <p:nvPr/>
        </p:nvSpPr>
        <p:spPr>
          <a:xfrm>
            <a:off x="385641" y="2337167"/>
            <a:ext cx="7037388" cy="3970337"/>
          </a:xfrm>
          <a:prstGeom prst="rect">
            <a:avLst/>
          </a:prstGeom>
        </p:spPr>
        <p:txBody>
          <a:bodyPr>
            <a:spAutoFit/>
          </a:bodyPr>
          <a:lstStyle/>
          <a:p>
            <a:pPr marL="342900" indent="-342900">
              <a:buFontTx/>
              <a:buBlip>
                <a:blip r:embed="rId3"/>
              </a:buBlip>
              <a:defRPr/>
            </a:pPr>
            <a:r>
              <a:rPr lang="en-GB" altLang="en-US" sz="2400" dirty="0">
                <a:latin typeface="+mn-lt"/>
                <a:cs typeface="Arial" panose="020B0604020202020204" pitchFamily="34" charset="0"/>
              </a:rPr>
              <a:t>Key marcom ‘events’ (2018):</a:t>
            </a:r>
          </a:p>
          <a:p>
            <a:pPr marL="742950" lvl="1" indent="-285750">
              <a:buClr>
                <a:srgbClr val="FF0000"/>
              </a:buClr>
              <a:buFont typeface="Arial" panose="020B0604020202020204" pitchFamily="34" charset="0"/>
              <a:buChar char="•"/>
              <a:defRPr/>
            </a:pPr>
            <a:r>
              <a:rPr lang="en-GB" altLang="en-US" sz="1800" dirty="0">
                <a:latin typeface="+mn-lt"/>
                <a:cs typeface="Arial" panose="020B0604020202020204" pitchFamily="34" charset="0"/>
              </a:rPr>
              <a:t>Mobile World Congress</a:t>
            </a:r>
          </a:p>
          <a:p>
            <a:pPr marL="742950" lvl="1" indent="-285750">
              <a:buClr>
                <a:srgbClr val="FF0000"/>
              </a:buClr>
              <a:buFont typeface="Arial" panose="020B0604020202020204" pitchFamily="34" charset="0"/>
              <a:buChar char="•"/>
              <a:defRPr/>
            </a:pPr>
            <a:r>
              <a:rPr lang="en-GB" altLang="en-US" sz="1800" dirty="0">
                <a:latin typeface="+mn-lt"/>
                <a:cs typeface="Arial" panose="020B0604020202020204" pitchFamily="34" charset="0"/>
              </a:rPr>
              <a:t>India TSGs ‘IF3 Industry event’</a:t>
            </a:r>
          </a:p>
          <a:p>
            <a:pPr marL="742950" lvl="1" indent="-285750">
              <a:buClr>
                <a:srgbClr val="FF0000"/>
              </a:buClr>
              <a:buFont typeface="Arial" panose="020B0604020202020204" pitchFamily="34" charset="0"/>
              <a:buChar char="•"/>
              <a:defRPr/>
            </a:pPr>
            <a:r>
              <a:rPr lang="en-GB" altLang="en-US" sz="1800" dirty="0">
                <a:latin typeface="+mn-lt"/>
                <a:cs typeface="Arial" panose="020B0604020202020204" pitchFamily="34" charset="0"/>
              </a:rPr>
              <a:t>5G World Series</a:t>
            </a:r>
          </a:p>
          <a:p>
            <a:pPr marL="742950" lvl="1" indent="-285750">
              <a:buClr>
                <a:srgbClr val="FF0000"/>
              </a:buClr>
              <a:buFont typeface="Arial" panose="020B0604020202020204" pitchFamily="34" charset="0"/>
              <a:buChar char="•"/>
              <a:defRPr/>
            </a:pPr>
            <a:r>
              <a:rPr lang="en-GB" altLang="en-US" sz="1800" dirty="0">
                <a:latin typeface="+mn-lt"/>
                <a:cs typeface="Arial" panose="020B0604020202020204" pitchFamily="34" charset="0"/>
              </a:rPr>
              <a:t>TSGs in Australia (September)</a:t>
            </a:r>
          </a:p>
          <a:p>
            <a:pPr marL="742950" lvl="1" indent="-285750">
              <a:buClr>
                <a:srgbClr val="FF0000"/>
              </a:buClr>
              <a:buFont typeface="Arial" panose="020B0604020202020204" pitchFamily="34" charset="0"/>
              <a:buChar char="•"/>
              <a:defRPr/>
            </a:pPr>
            <a:r>
              <a:rPr lang="en-GB" altLang="en-US" sz="1800" dirty="0">
                <a:latin typeface="+mn-lt"/>
                <a:cs typeface="Arial" panose="020B0604020202020204" pitchFamily="34" charset="0"/>
              </a:rPr>
              <a:t>3GPP Summit – Tokyo (October)</a:t>
            </a:r>
          </a:p>
          <a:p>
            <a:pPr marL="742950" lvl="1" indent="-285750">
              <a:buClr>
                <a:srgbClr val="FF0000"/>
              </a:buClr>
              <a:buFont typeface="Arial" panose="020B0604020202020204" pitchFamily="34" charset="0"/>
              <a:buChar char="•"/>
              <a:defRPr/>
            </a:pPr>
            <a:r>
              <a:rPr lang="en-GB" altLang="en-US" sz="1800" dirty="0">
                <a:latin typeface="+mn-lt"/>
                <a:cs typeface="Arial" panose="020B0604020202020204" pitchFamily="34" charset="0"/>
              </a:rPr>
              <a:t>3GPP 20 years – TSGs Sorrento (December) </a:t>
            </a:r>
          </a:p>
          <a:p>
            <a:pPr marL="342900" indent="-342900">
              <a:buFont typeface="Arial" panose="020B0604020202020204" pitchFamily="34" charset="0"/>
              <a:buChar char="•"/>
              <a:defRPr/>
            </a:pPr>
            <a:endParaRPr lang="en-GB" altLang="en-US" sz="2400" dirty="0">
              <a:latin typeface="+mn-lt"/>
              <a:cs typeface="Arial" panose="020B0604020202020204" pitchFamily="34" charset="0"/>
            </a:endParaRPr>
          </a:p>
          <a:p>
            <a:pPr marL="342900" indent="-342900">
              <a:buFontTx/>
              <a:buBlip>
                <a:blip r:embed="rId3"/>
              </a:buBlip>
              <a:defRPr/>
            </a:pPr>
            <a:r>
              <a:rPr lang="en-GB" altLang="en-US" sz="2400" dirty="0">
                <a:latin typeface="+mn-lt"/>
                <a:cs typeface="Arial" panose="020B0604020202020204" pitchFamily="34" charset="0"/>
              </a:rPr>
              <a:t>Webinars on </a:t>
            </a:r>
            <a:r>
              <a:rPr lang="en-GB" altLang="en-US" sz="2400" dirty="0" err="1">
                <a:latin typeface="+mn-lt"/>
                <a:cs typeface="Arial" panose="020B0604020202020204" pitchFamily="34" charset="0"/>
              </a:rPr>
              <a:t>Brighttalk</a:t>
            </a:r>
            <a:r>
              <a:rPr lang="en-GB" altLang="en-US" sz="2400" dirty="0">
                <a:latin typeface="+mn-lt"/>
                <a:cs typeface="Arial" panose="020B0604020202020204" pitchFamily="34" charset="0"/>
              </a:rPr>
              <a:t>… need volunteers!</a:t>
            </a:r>
          </a:p>
          <a:p>
            <a:pPr marL="342900" indent="-342900">
              <a:buFontTx/>
              <a:buBlip>
                <a:blip r:embed="rId3"/>
              </a:buBlip>
              <a:defRPr/>
            </a:pPr>
            <a:r>
              <a:rPr lang="en-GB" altLang="en-US" sz="2400" dirty="0">
                <a:latin typeface="+mn-lt"/>
                <a:cs typeface="Arial" panose="020B0604020202020204" pitchFamily="34" charset="0"/>
              </a:rPr>
              <a:t>Web news articles featuring Rapporteurs, WG Officials… need volunteers!</a:t>
            </a:r>
          </a:p>
          <a:p>
            <a:pPr marL="342900" indent="-342900">
              <a:buFontTx/>
              <a:buBlip>
                <a:blip r:embed="rId3"/>
              </a:buBlip>
              <a:defRPr/>
            </a:pPr>
            <a:r>
              <a:rPr lang="en-GB" altLang="en-US" sz="2400" dirty="0">
                <a:latin typeface="+mn-lt"/>
                <a:cs typeface="Arial" panose="020B0604020202020204" pitchFamily="34" charset="0"/>
              </a:rPr>
              <a:t>2017 Awards process ongoing</a:t>
            </a:r>
          </a:p>
        </p:txBody>
      </p:sp>
      <p:sp>
        <p:nvSpPr>
          <p:cNvPr id="6149" name="Title 1"/>
          <p:cNvSpPr>
            <a:spLocks noGrp="1"/>
          </p:cNvSpPr>
          <p:nvPr>
            <p:ph type="title"/>
          </p:nvPr>
        </p:nvSpPr>
        <p:spPr bwMode="auto">
          <a:xfrm>
            <a:off x="247894" y="1047262"/>
            <a:ext cx="5232400" cy="617414"/>
          </a:xfrm>
          <a:noFill/>
          <a:ln>
            <a:miter lim="800000"/>
            <a:headEnd/>
            <a:tailEnd/>
          </a:ln>
        </p:spPr>
        <p:txBody>
          <a:bodyPr vert="horz" wrap="square" lIns="91440" tIns="45720" rIns="91440" bIns="45720" numCol="1" anchor="t" anchorCtr="0" compatLnSpc="1">
            <a:prstTxWarp prst="textNoShape">
              <a:avLst/>
            </a:prstTxWarp>
          </a:bodyPr>
          <a:lstStyle/>
          <a:p>
            <a:pPr algn="l"/>
            <a:r>
              <a:rPr lang="en-GB" altLang="en-US" dirty="0" smtClean="0"/>
              <a:t>Marketing matters…2/2</a:t>
            </a: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527905" y="913790"/>
            <a:ext cx="64770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2800" dirty="0" smtClean="0"/>
              <a:t>Anti-trust law webinars</a:t>
            </a:r>
            <a:endParaRPr lang="en-GB" sz="2800" dirty="0"/>
          </a:p>
        </p:txBody>
      </p:sp>
      <p:sp>
        <p:nvSpPr>
          <p:cNvPr id="4" name="Content Placeholder 2"/>
          <p:cNvSpPr txBox="1">
            <a:spLocks/>
          </p:cNvSpPr>
          <p:nvPr/>
        </p:nvSpPr>
        <p:spPr bwMode="auto">
          <a:xfrm>
            <a:off x="295518" y="1891446"/>
            <a:ext cx="8520236" cy="37778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GB" altLang="en-US" sz="2000" b="0" i="0" u="none" strike="noStrike" kern="0" cap="none" spc="0" normalizeH="0" baseline="0" noProof="0" dirty="0" smtClean="0">
                <a:ln>
                  <a:noFill/>
                </a:ln>
                <a:solidFill>
                  <a:schemeClr val="tx1"/>
                </a:solidFill>
                <a:effectLst/>
                <a:uLnTx/>
                <a:uFillTx/>
                <a:latin typeface="+mn-lt"/>
                <a:ea typeface="+mn-ea"/>
                <a:cs typeface="+mn-cs"/>
              </a:rPr>
              <a:t>Four webinars</a:t>
            </a:r>
            <a:r>
              <a:rPr kumimoji="0" lang="en-GB" altLang="en-US" sz="2000" b="0" i="0" u="none" strike="noStrike" kern="0" cap="none" spc="0" normalizeH="0" noProof="0" dirty="0" smtClean="0">
                <a:ln>
                  <a:noFill/>
                </a:ln>
                <a:solidFill>
                  <a:schemeClr val="tx1"/>
                </a:solidFill>
                <a:effectLst/>
                <a:uLnTx/>
                <a:uFillTx/>
                <a:latin typeface="+mn-lt"/>
                <a:ea typeface="+mn-ea"/>
                <a:cs typeface="+mn-cs"/>
              </a:rPr>
              <a:t> targeted at elected officials and candidates took place in 2017, each timed to be convenient for those in one of the three regions (Americas, Europe, Asia).</a:t>
            </a: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GB" altLang="en-US" sz="2000" b="0" i="0" u="none" strike="noStrike" kern="0" cap="none" spc="0" normalizeH="0" baseline="0" noProof="0" dirty="0" smtClean="0">
                <a:ln>
                  <a:noFill/>
                </a:ln>
                <a:solidFill>
                  <a:schemeClr val="tx1"/>
                </a:solidFill>
                <a:effectLst/>
                <a:uLnTx/>
                <a:uFillTx/>
                <a:latin typeface="+mn-lt"/>
                <a:ea typeface="+mn-ea"/>
                <a:cs typeface="+mn-cs"/>
              </a:rPr>
              <a:t>By decision of the PCG, these webinars are now open for participation by any delegate.</a:t>
            </a:r>
            <a:r>
              <a:rPr kumimoji="0" lang="en-GB" altLang="en-US" sz="2000" b="0" i="0" u="none" strike="noStrike" kern="0" cap="none" spc="0" normalizeH="0" noProof="0" dirty="0" smtClean="0">
                <a:ln>
                  <a:noFill/>
                </a:ln>
                <a:solidFill>
                  <a:schemeClr val="tx1"/>
                </a:solidFill>
                <a:effectLst/>
                <a:uLnTx/>
                <a:uFillTx/>
                <a:latin typeface="+mn-lt"/>
                <a:ea typeface="+mn-ea"/>
                <a:cs typeface="+mn-cs"/>
              </a:rPr>
              <a:t> For logistical reasons, we may have to limit the number of participants in any one webinar, and elected officials and candidates for election will take precedence.</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lang="en-GB" altLang="en-US" sz="2000" kern="0" baseline="0" dirty="0" smtClean="0">
                <a:latin typeface="+mn-lt"/>
                <a:cs typeface="+mn-cs"/>
              </a:rPr>
              <a:t>Companies</a:t>
            </a:r>
            <a:r>
              <a:rPr lang="en-GB" altLang="en-US" sz="2000" kern="0" dirty="0" smtClean="0">
                <a:latin typeface="+mn-lt"/>
                <a:cs typeface="+mn-cs"/>
              </a:rPr>
              <a:t> are reminded that all personnel they offer for the chairmanship or vice-chairmanship of 3GPP committees </a:t>
            </a:r>
            <a:r>
              <a:rPr lang="en-GB" altLang="en-US" sz="2000" u="sng" kern="0" dirty="0" smtClean="0">
                <a:latin typeface="+mn-lt"/>
                <a:cs typeface="+mn-cs"/>
              </a:rPr>
              <a:t>must</a:t>
            </a:r>
            <a:r>
              <a:rPr lang="en-GB" altLang="en-US" sz="2000" kern="0" dirty="0" smtClean="0">
                <a:latin typeface="+mn-lt"/>
                <a:cs typeface="+mn-cs"/>
              </a:rPr>
              <a:t> undergo formal training in anti-trust matters, and the letter of support for candidates for election must clearly state this.</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spd="slow">
    <p:cover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527905" y="913790"/>
            <a:ext cx="64770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2800" dirty="0" smtClean="0"/>
              <a:t>Review of 3GPP’s on-line tools</a:t>
            </a:r>
            <a:endParaRPr lang="en-GB" sz="2800" dirty="0"/>
          </a:p>
        </p:txBody>
      </p:sp>
      <p:sp>
        <p:nvSpPr>
          <p:cNvPr id="5" name="Text Box 3"/>
          <p:cNvSpPr txBox="1">
            <a:spLocks noChangeArrowheads="1"/>
          </p:cNvSpPr>
          <p:nvPr/>
        </p:nvSpPr>
        <p:spPr bwMode="auto">
          <a:xfrm>
            <a:off x="588108" y="1781908"/>
            <a:ext cx="8159652" cy="29238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At the initiative of the TSG Chairmen and a few others, a review has started on identifying improvements we might make to the 3GPP web site and the 3GU portal to make information more accessible and digestible.</a:t>
            </a:r>
          </a:p>
          <a:p>
            <a:pPr>
              <a:spcBef>
                <a:spcPct val="50000"/>
              </a:spcBef>
            </a:pPr>
            <a:r>
              <a:rPr lang="en-GB" sz="1600" dirty="0" smtClean="0"/>
              <a:t>The first step is to determine what kind of people our on-line presence attracts (or repels) and thence to see what kind of information the different categories of people look for.</a:t>
            </a:r>
          </a:p>
          <a:p>
            <a:pPr>
              <a:spcBef>
                <a:spcPct val="50000"/>
              </a:spcBef>
            </a:pPr>
            <a:r>
              <a:rPr lang="en-GB" sz="1600" dirty="0" smtClean="0"/>
              <a:t>The SA Chairman, Erik Guttman, has been considering these questions for some time. If you wish to have your say, or to follow the discussions on this task, consider joining the 3GPP_IT exploder list.</a:t>
            </a:r>
          </a:p>
          <a:p>
            <a:pPr>
              <a:spcBef>
                <a:spcPct val="50000"/>
              </a:spcBef>
            </a:pPr>
            <a:r>
              <a:rPr lang="en-GB" sz="1600" dirty="0" smtClean="0">
                <a:hlinkClick r:id="rId2"/>
              </a:rPr>
              <a:t>http://www.3gpp.org/specifications-groups/e-mail-lists</a:t>
            </a:r>
            <a:r>
              <a:rPr lang="en-GB" sz="1600" dirty="0" smtClean="0"/>
              <a:t> </a:t>
            </a:r>
          </a:p>
        </p:txBody>
      </p:sp>
    </p:spTree>
  </p:cSld>
  <p:clrMapOvr>
    <a:masterClrMapping/>
  </p:clrMapOvr>
  <p:transition spd="slow">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230401" y="1957754"/>
            <a:ext cx="4716737" cy="29315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100" dirty="0" smtClean="0"/>
              <a:t>At the beginning of November 2017, </a:t>
            </a:r>
          </a:p>
          <a:p>
            <a:pPr>
              <a:spcBef>
                <a:spcPct val="50000"/>
              </a:spcBef>
            </a:pPr>
            <a:r>
              <a:rPr lang="en-GB" sz="2400" b="1" dirty="0" smtClean="0"/>
              <a:t>Kai-Erik </a:t>
            </a:r>
            <a:r>
              <a:rPr lang="en-GB" sz="2400" b="1" dirty="0" err="1" smtClean="0"/>
              <a:t>Sunell</a:t>
            </a:r>
            <a:endParaRPr lang="en-GB" sz="1100" b="1" dirty="0" smtClean="0"/>
          </a:p>
          <a:p>
            <a:pPr>
              <a:spcBef>
                <a:spcPct val="50000"/>
              </a:spcBef>
            </a:pPr>
            <a:r>
              <a:rPr lang="en-GB" sz="1100" dirty="0" smtClean="0"/>
              <a:t>joined MCC as a “Project Manager without portfolio” to assist in the MCC duties relating, primarily, to the RAN working groups.</a:t>
            </a:r>
          </a:p>
          <a:p>
            <a:pPr>
              <a:spcBef>
                <a:spcPct val="50000"/>
              </a:spcBef>
            </a:pPr>
            <a:r>
              <a:rPr lang="en-GB" sz="1100" dirty="0" smtClean="0"/>
              <a:t>Kai-Erik will act as secretary to some parallel streams during meetings, moving from group to group as the need demands, and he will join in the fun of implementing Change Requests after TSG </a:t>
            </a:r>
            <a:r>
              <a:rPr lang="en-GB" sz="1100" dirty="0" err="1" smtClean="0"/>
              <a:t>plenaries</a:t>
            </a:r>
            <a:r>
              <a:rPr lang="en-GB" sz="1100" dirty="0" smtClean="0"/>
              <a:t>. Kai-Erik will also be available to replace the regular MCC secretary of </a:t>
            </a:r>
            <a:r>
              <a:rPr lang="en-GB" sz="1100" u="sng" dirty="0" smtClean="0"/>
              <a:t>any</a:t>
            </a:r>
            <a:r>
              <a:rPr lang="en-GB" sz="1100" dirty="0" smtClean="0"/>
              <a:t> 3GPP group in case of indisposition of the regular incumbent.</a:t>
            </a:r>
          </a:p>
          <a:p>
            <a:pPr>
              <a:spcBef>
                <a:spcPct val="50000"/>
              </a:spcBef>
            </a:pPr>
            <a:endParaRPr lang="en-GB" sz="1100" dirty="0" smtClean="0"/>
          </a:p>
          <a:p>
            <a:pPr>
              <a:spcBef>
                <a:spcPct val="50000"/>
              </a:spcBef>
            </a:pPr>
            <a:r>
              <a:rPr lang="en-GB" sz="1100" dirty="0" smtClean="0"/>
              <a:t>Find Kai-Erik’s MCC bio page here:</a:t>
            </a:r>
            <a:br>
              <a:rPr lang="en-GB" sz="1100" dirty="0" smtClean="0"/>
            </a:br>
            <a:r>
              <a:rPr lang="en-GB" sz="1100" dirty="0" smtClean="0">
                <a:hlinkClick r:id="rId2"/>
              </a:rPr>
              <a:t>http://www.3gpp.org/people/1908-kai-erik-sunell</a:t>
            </a:r>
            <a:r>
              <a:rPr lang="en-GB" sz="1100" dirty="0" smtClean="0"/>
              <a:t> </a:t>
            </a:r>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r>
              <a:rPr lang="en-US" dirty="0" smtClean="0"/>
              <a:t>Changes of personnel</a:t>
            </a:r>
            <a:endParaRPr lang="en-GB" dirty="0" smtClean="0"/>
          </a:p>
        </p:txBody>
      </p:sp>
      <p:pic>
        <p:nvPicPr>
          <p:cNvPr id="2050" name="Picture 2" descr="C:\Users\meredith\Documents\d\2017-12-18_3gpp_Lisbon\02) contribs\01) MCC report\kesunell.bmp"/>
          <p:cNvPicPr>
            <a:picLocks noChangeAspect="1" noChangeArrowheads="1"/>
          </p:cNvPicPr>
          <p:nvPr/>
        </p:nvPicPr>
        <p:blipFill>
          <a:blip r:embed="rId3" cstate="print"/>
          <a:srcRect/>
          <a:stretch>
            <a:fillRect/>
          </a:stretch>
        </p:blipFill>
        <p:spPr bwMode="auto">
          <a:xfrm>
            <a:off x="7518400" y="2308469"/>
            <a:ext cx="1625600" cy="1803400"/>
          </a:xfrm>
          <a:prstGeom prst="rect">
            <a:avLst/>
          </a:prstGeom>
          <a:noFill/>
        </p:spPr>
      </p:pic>
    </p:spTree>
    <p:extLst>
      <p:ext uri="{BB962C8B-B14F-4D97-AF65-F5344CB8AC3E}">
        <p14:creationId xmlns="" xmlns:p14="http://schemas.microsoft.com/office/powerpoint/2010/main" val="3758086208"/>
      </p:ext>
    </p:extLst>
  </p:cSld>
  <p:clrMapOvr>
    <a:masterClrMapping/>
  </p:clrMapOvr>
  <p:transition spd="slow">
    <p:cover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527905" y="913790"/>
            <a:ext cx="64770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2800" dirty="0" smtClean="0"/>
              <a:t>Use of 3GPP exploder lists (1)</a:t>
            </a:r>
            <a:endParaRPr lang="en-GB" sz="2800" dirty="0"/>
          </a:p>
        </p:txBody>
      </p:sp>
      <p:sp>
        <p:nvSpPr>
          <p:cNvPr id="5" name="Text Box 3"/>
          <p:cNvSpPr txBox="1">
            <a:spLocks noChangeArrowheads="1"/>
          </p:cNvSpPr>
          <p:nvPr/>
        </p:nvSpPr>
        <p:spPr bwMode="auto">
          <a:xfrm>
            <a:off x="588108" y="1781908"/>
            <a:ext cx="8159652" cy="267765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 And talking of exploder lists, we have recently had another “go slow” caused simply by the volume of the traffic, and the size of attachments. At one point, our </a:t>
            </a:r>
            <a:r>
              <a:rPr lang="en-GB" sz="1600" dirty="0" err="1" smtClean="0"/>
              <a:t>Listserve</a:t>
            </a:r>
            <a:r>
              <a:rPr lang="en-GB" sz="1600" dirty="0" smtClean="0"/>
              <a:t> server was processing messages at the rate of 4,000,000 a day, and our virus scanner was coping with the attachments to all incoming messages. This volume led to delays of many minutes or even hours in completing the distribution of messages, further compounded by a slow down in the receiving email servers of some companies which were flooded with incoming distributed emails.</a:t>
            </a:r>
          </a:p>
          <a:p>
            <a:pPr>
              <a:spcBef>
                <a:spcPct val="50000"/>
              </a:spcBef>
            </a:pPr>
            <a:r>
              <a:rPr lang="en-GB" sz="1600" dirty="0" smtClean="0"/>
              <a:t>MCC and the ETSI IT team have been examining alternatives to the exploders, and more practically, a way to inhibit the use of exploders for distributing (sometimes very large) documents. We have already put some measures in place ...</a:t>
            </a:r>
          </a:p>
        </p:txBody>
      </p:sp>
    </p:spTree>
  </p:cSld>
  <p:clrMapOvr>
    <a:masterClrMapping/>
  </p:clrMapOvr>
  <p:transition spd="slow">
    <p:cover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527905" y="913790"/>
            <a:ext cx="64770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2800" dirty="0" smtClean="0"/>
              <a:t>Use of 3GPP exploder lists (2)</a:t>
            </a:r>
            <a:endParaRPr lang="en-GB" sz="2800" dirty="0"/>
          </a:p>
        </p:txBody>
      </p:sp>
      <p:sp>
        <p:nvSpPr>
          <p:cNvPr id="5" name="Text Box 3"/>
          <p:cNvSpPr txBox="1">
            <a:spLocks noChangeArrowheads="1"/>
          </p:cNvSpPr>
          <p:nvPr/>
        </p:nvSpPr>
        <p:spPr bwMode="auto">
          <a:xfrm>
            <a:off x="588108" y="1781908"/>
            <a:ext cx="8159652" cy="39087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We have already put some measures in place ...</a:t>
            </a:r>
          </a:p>
          <a:p>
            <a:pPr marL="342900" indent="-342900">
              <a:spcBef>
                <a:spcPct val="50000"/>
              </a:spcBef>
              <a:buFont typeface="+mj-lt"/>
              <a:buAutoNum type="arabicPeriod"/>
            </a:pPr>
            <a:r>
              <a:rPr lang="en-GB" sz="1600" dirty="0" smtClean="0"/>
              <a:t>For discussions during meetings, groups are encouraged to put documents on the Inbox/Drafts folder of the local server. Some groups already have a mechanism of per-topic subfolders each with an identifying name or number which can be cited in an attachment-free email circulated on the existing exploder. Bear in mind that this Drafts folder is mirrored on the public server (folder </a:t>
            </a:r>
            <a:r>
              <a:rPr lang="en-GB" sz="1600" dirty="0" smtClean="0">
                <a:hlinkClick r:id="rId2"/>
              </a:rPr>
              <a:t>ftp://ftp.3gpp.org/Meetings_3GPP_SYNC/</a:t>
            </a:r>
            <a:r>
              <a:rPr lang="en-GB" sz="1600" dirty="0" smtClean="0"/>
              <a:t>) every ten minutes or so, thus allowing folk back home to participate in the discussion.</a:t>
            </a:r>
          </a:p>
          <a:p>
            <a:pPr marL="342900" indent="-342900">
              <a:spcBef>
                <a:spcPct val="50000"/>
              </a:spcBef>
              <a:buFont typeface="+mj-lt"/>
              <a:buAutoNum type="arabicPeriod"/>
            </a:pPr>
            <a:r>
              <a:rPr lang="en-GB" sz="1600" dirty="0" smtClean="0"/>
              <a:t>Outside of meetings, we have provided a folder on the public server where any delegate can put a document: </a:t>
            </a:r>
            <a:r>
              <a:rPr lang="en-GB" sz="1600" dirty="0" smtClean="0">
                <a:hlinkClick r:id="rId3"/>
              </a:rPr>
              <a:t>ftp://ftp.3gpp.org/Email_Discussions/</a:t>
            </a:r>
            <a:r>
              <a:rPr lang="en-GB" sz="1600" dirty="0" smtClean="0"/>
              <a:t>. This folder can of course also be used during a meeting, if the ten-minute mirroring delay is deemed unacceptably long.</a:t>
            </a:r>
          </a:p>
          <a:p>
            <a:pPr>
              <a:spcBef>
                <a:spcPct val="50000"/>
              </a:spcBef>
            </a:pPr>
            <a:r>
              <a:rPr lang="en-GB" sz="1600" dirty="0" smtClean="0"/>
              <a:t>Discussion can take place on the usual exploders but without any bulky and time-consuming attachments, radically speeding up distribution of messages.</a:t>
            </a:r>
          </a:p>
        </p:txBody>
      </p:sp>
    </p:spTree>
  </p:cSld>
  <p:clrMapOvr>
    <a:masterClrMapping/>
  </p:clrMapOvr>
  <p:transition spd="slow">
    <p:cover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Check-in at meetings</a:t>
            </a:r>
          </a:p>
        </p:txBody>
      </p:sp>
      <p:sp>
        <p:nvSpPr>
          <p:cNvPr id="82947" name="Text Box 3"/>
          <p:cNvSpPr txBox="1">
            <a:spLocks noChangeArrowheads="1"/>
          </p:cNvSpPr>
          <p:nvPr/>
        </p:nvSpPr>
        <p:spPr bwMode="auto">
          <a:xfrm>
            <a:off x="588108" y="1471851"/>
            <a:ext cx="8159652" cy="440120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Despite MCC’s request that delegates only register for meetings in which they genuinely intend to participate, and that they only check in for meetings in which they do actually participate, we are still finding that very many delegates are checking in “fraudulently” for meetings where they do not even enter the room, let alone participate, simply because they can so do. </a:t>
            </a:r>
          </a:p>
          <a:p>
            <a:pPr>
              <a:spcBef>
                <a:spcPct val="50000"/>
              </a:spcBef>
            </a:pPr>
            <a:r>
              <a:rPr lang="en-GB" sz="1600" dirty="0" smtClean="0"/>
              <a:t>(This obviously applies to collocated meetings where several groups are in the same building at the same time, and the 3GPP WLAN and meeting server covers all meetings.)</a:t>
            </a:r>
          </a:p>
          <a:p>
            <a:pPr>
              <a:spcBef>
                <a:spcPct val="50000"/>
              </a:spcBef>
            </a:pPr>
            <a:r>
              <a:rPr lang="en-GB" sz="1600" dirty="0" smtClean="0"/>
              <a:t>Some delegates maintain that this practice is perfectly legitimate. MCC is not convinced: it gives those Individual Members voting rights where according to the 3GPP Working Procedures, they should have none.</a:t>
            </a:r>
          </a:p>
          <a:p>
            <a:pPr>
              <a:spcBef>
                <a:spcPct val="50000"/>
              </a:spcBef>
            </a:pPr>
            <a:r>
              <a:rPr lang="en-GB" sz="1600" dirty="0" smtClean="0"/>
              <a:t>If YOUR company believes that this malpractice should be legitimized, plead your case with your OP and bring a proposal to change the 3GPP Working Procedures to permit it.</a:t>
            </a:r>
          </a:p>
          <a:p>
            <a:pPr>
              <a:spcBef>
                <a:spcPct val="50000"/>
              </a:spcBef>
            </a:pPr>
            <a:endParaRPr lang="en-GB" sz="1600" dirty="0" smtClean="0"/>
          </a:p>
          <a:p>
            <a:pPr>
              <a:spcBef>
                <a:spcPct val="50000"/>
              </a:spcBef>
            </a:pPr>
            <a:r>
              <a:rPr lang="en-GB" sz="1600" dirty="0" smtClean="0"/>
              <a:t>Otherwise – please follow the existing 3GPP Working Procedures and ... desist.</a:t>
            </a:r>
          </a:p>
        </p:txBody>
      </p:sp>
    </p:spTree>
  </p:cSld>
  <p:clrMapOvr>
    <a:masterClrMapping/>
  </p:clrMapOvr>
  <p:transition spd="slow">
    <p:cover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Less well attended groups</a:t>
            </a:r>
          </a:p>
        </p:txBody>
      </p:sp>
      <p:sp>
        <p:nvSpPr>
          <p:cNvPr id="82947" name="Text Box 3"/>
          <p:cNvSpPr txBox="1">
            <a:spLocks noChangeArrowheads="1"/>
          </p:cNvSpPr>
          <p:nvPr/>
        </p:nvSpPr>
        <p:spPr bwMode="auto">
          <a:xfrm>
            <a:off x="588108" y="1479666"/>
            <a:ext cx="8159652" cy="513986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The habit of “fraudulent” check-ins has a further effect: while some groups – particularly in RAN – are expanding, there are a few which have contracted substantially. Although there is a natural “breathing” effect of numbers in some groups aligned to the point in the Release cycle, it is undoubtedly the case that attendance at some groups’ meetings has fallen below a level where the number of contributors to the ongoing work can no longer ensure a reasonable spread of views, and there is a real danger that Technical Specifications turn out to be the work of only one or two companies. This may not lead to specs which claim to be part of a global standard with world-wide support and take up.</a:t>
            </a:r>
          </a:p>
          <a:p>
            <a:pPr>
              <a:spcBef>
                <a:spcPct val="50000"/>
              </a:spcBef>
            </a:pPr>
            <a:r>
              <a:rPr lang="en-GB" sz="1600" dirty="0" smtClean="0"/>
              <a:t>It is probably now time to stand back and review </a:t>
            </a:r>
          </a:p>
          <a:p>
            <a:pPr marL="342900" indent="-342900">
              <a:spcBef>
                <a:spcPct val="50000"/>
              </a:spcBef>
              <a:buAutoNum type="alphaLcParenBoth"/>
            </a:pPr>
            <a:r>
              <a:rPr lang="en-GB" sz="1600" dirty="0" smtClean="0"/>
              <a:t>whether such groups should continue in their present form or be absorbed into a more healthily populated group, and</a:t>
            </a:r>
          </a:p>
          <a:p>
            <a:pPr marL="342900" indent="-342900">
              <a:spcBef>
                <a:spcPct val="50000"/>
              </a:spcBef>
              <a:buAutoNum type="alphaLcParenBoth"/>
            </a:pPr>
            <a:r>
              <a:rPr lang="en-GB" sz="1600" dirty="0" smtClean="0"/>
              <a:t>if it is concluded that such a group should remain in its present, stand-alone, state, whether it is an appropriate use of financial resources that MCC continues to support that group.</a:t>
            </a:r>
          </a:p>
          <a:p>
            <a:pPr>
              <a:spcBef>
                <a:spcPct val="50000"/>
              </a:spcBef>
            </a:pPr>
            <a:r>
              <a:rPr lang="en-GB" sz="1600" dirty="0" smtClean="0"/>
              <a:t>There are some growing groups to which MCC personnel could well be re-farmed and be of much greater value to the community than when supporting a working group with only a handful of delegates.</a:t>
            </a:r>
          </a:p>
          <a:p>
            <a:pPr marL="342900" indent="-342900">
              <a:spcBef>
                <a:spcPct val="50000"/>
              </a:spcBef>
            </a:pPr>
            <a:endParaRPr lang="en-GB" sz="1600" dirty="0" smtClean="0"/>
          </a:p>
        </p:txBody>
      </p:sp>
    </p:spTree>
  </p:cSld>
  <p:clrMapOvr>
    <a:masterClrMapping/>
  </p:clrMapOvr>
  <p:transition spd="slow">
    <p:cover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7188200" cy="803275"/>
          </a:xfrm>
        </p:spPr>
        <p:txBody>
          <a:bodyPr/>
          <a:lstStyle/>
          <a:p>
            <a:pPr algn="l"/>
            <a:r>
              <a:rPr lang="en-GB" dirty="0" smtClean="0"/>
              <a:t>Internet service at 3GPP meeting venues</a:t>
            </a:r>
          </a:p>
        </p:txBody>
      </p:sp>
      <p:sp>
        <p:nvSpPr>
          <p:cNvPr id="82947" name="Text Box 3"/>
          <p:cNvSpPr txBox="1">
            <a:spLocks noChangeArrowheads="1"/>
          </p:cNvSpPr>
          <p:nvPr/>
        </p:nvSpPr>
        <p:spPr bwMode="auto">
          <a:xfrm>
            <a:off x="588108" y="1479666"/>
            <a:ext cx="8159652" cy="415498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Once upon a time, internet service at 3GPP meetings was an optional novelty. Those days are long past.</a:t>
            </a:r>
          </a:p>
          <a:p>
            <a:pPr>
              <a:spcBef>
                <a:spcPct val="50000"/>
              </a:spcBef>
            </a:pPr>
            <a:r>
              <a:rPr lang="en-GB" sz="1600" dirty="0" smtClean="0"/>
              <a:t>A well-functioning internet connection via the 3GPP wireless LAN is now an essential component of our meetings, and in conjunction with our ETSI IT dept colleagues, MCC strives to ensure that a reasonable internet connection is always provided by our hosts.</a:t>
            </a:r>
          </a:p>
          <a:p>
            <a:pPr>
              <a:spcBef>
                <a:spcPct val="50000"/>
              </a:spcBef>
            </a:pPr>
            <a:r>
              <a:rPr lang="en-GB" sz="1600" dirty="0" smtClean="0"/>
              <a:t>Very occasionally, these plans are thwarted. Blame inevitably falls on the heads of MCC, but we are broad-shouldered and thick-skinned. We bear the complaints with a smile and a song because we know we have done our best. But we stress that it is the responsibility of meeting hosts to ensure an adequate internet service provision, tailored to the number of delegates anticipated. We know that all hosts take this obligation seriously, and always take the necessary steps to resolve problems in those very few cases where the internet service provider does not live up to (contractual) expectations.</a:t>
            </a:r>
          </a:p>
          <a:p>
            <a:pPr>
              <a:spcBef>
                <a:spcPct val="50000"/>
              </a:spcBef>
            </a:pPr>
            <a:r>
              <a:rPr lang="en-GB" sz="1600" dirty="0" smtClean="0"/>
              <a:t>If the internet service is not what you expect at a meeting, don’t just mutter darkly to your neighbour, but </a:t>
            </a:r>
            <a:r>
              <a:rPr lang="en-GB" sz="1600" b="1" dirty="0" smtClean="0"/>
              <a:t>DO </a:t>
            </a:r>
            <a:r>
              <a:rPr lang="en-GB" sz="1600" dirty="0" smtClean="0"/>
              <a:t>let MCC and/or the hosts know as soon as possible, and we will do our best to get things fixed.</a:t>
            </a:r>
          </a:p>
        </p:txBody>
      </p:sp>
    </p:spTree>
  </p:cSld>
  <p:clrMapOvr>
    <a:masterClrMapping/>
  </p:clrMapOvr>
  <p:transition spd="slow">
    <p:cover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Reminder – official contact persons</a:t>
            </a:r>
          </a:p>
        </p:txBody>
      </p:sp>
      <p:sp>
        <p:nvSpPr>
          <p:cNvPr id="82947" name="Text Box 3"/>
          <p:cNvSpPr txBox="1">
            <a:spLocks noChangeArrowheads="1"/>
          </p:cNvSpPr>
          <p:nvPr/>
        </p:nvSpPr>
        <p:spPr bwMode="auto">
          <a:xfrm>
            <a:off x="588108" y="1479666"/>
            <a:ext cx="6915628" cy="37856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In order for MCC (or PCG, OPs, …) to make official communications with 3GPP members, </a:t>
            </a:r>
            <a:r>
              <a:rPr lang="en-GB" sz="1600" b="1" dirty="0" smtClean="0">
                <a:solidFill>
                  <a:srgbClr val="FF0000"/>
                </a:solidFill>
              </a:rPr>
              <a:t>it is essential that all organizations identify at least one person to act as the designated contact point for all matters relating to 3GPP business</a:t>
            </a:r>
            <a:r>
              <a:rPr lang="en-GB" sz="1600" dirty="0" smtClean="0"/>
              <a:t>, and that this be regularly reviewed by members and kept up to date in case of personnel moves and departures.</a:t>
            </a:r>
          </a:p>
          <a:p>
            <a:pPr>
              <a:spcBef>
                <a:spcPct val="50000"/>
              </a:spcBef>
            </a:pPr>
            <a:r>
              <a:rPr lang="en-GB" sz="1600" dirty="0" smtClean="0"/>
              <a:t>I had undertaken to make these designated contact people visible in the membership area of the 3GPP web site. However, I am informed that such practice may not accord with the new legislation coming into force in Europe concerning protection of personal data (GDPR). I will get back to you when it is clear what the precise restrictions on publishing of data will be.</a:t>
            </a:r>
          </a:p>
          <a:p>
            <a:pPr>
              <a:spcBef>
                <a:spcPct val="50000"/>
              </a:spcBef>
            </a:pPr>
            <a:r>
              <a:rPr lang="en-GB" sz="1600" dirty="0" smtClean="0"/>
              <a:t>Meanwhile, feel free to ask us who are your organization’s contact people, and do please keep that information up to date. All enquiries and updates </a:t>
            </a:r>
            <a:r>
              <a:rPr lang="en-GB" sz="1600" smtClean="0"/>
              <a:t>to </a:t>
            </a:r>
            <a:r>
              <a:rPr lang="en-GB" sz="1600" smtClean="0">
                <a:hlinkClick r:id="rId2"/>
              </a:rPr>
              <a:t>3gppMembership@etsi.org</a:t>
            </a:r>
            <a:r>
              <a:rPr lang="en-GB" sz="1600" smtClean="0"/>
              <a:t>.</a:t>
            </a:r>
            <a:endParaRPr lang="en-GB" sz="1600" dirty="0" smtClean="0"/>
          </a:p>
        </p:txBody>
      </p:sp>
    </p:spTree>
  </p:cSld>
  <p:clrMapOvr>
    <a:masterClrMapping/>
  </p:clrMapOvr>
  <p:transition spd="slow">
    <p:cover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meredith\Documents\d\2017-09-11_3gpp_Sapporo\02) contribs\01) MCC report\people-silhouette-clipart-people-silhouette-clipart-300_300.jpg"/>
          <p:cNvPicPr>
            <a:picLocks noChangeAspect="1" noChangeArrowheads="1"/>
          </p:cNvPicPr>
          <p:nvPr/>
        </p:nvPicPr>
        <p:blipFill>
          <a:blip r:embed="rId2" cstate="print"/>
          <a:srcRect/>
          <a:stretch>
            <a:fillRect/>
          </a:stretch>
        </p:blipFill>
        <p:spPr bwMode="auto">
          <a:xfrm>
            <a:off x="1823085" y="3280409"/>
            <a:ext cx="1722755" cy="1722755"/>
          </a:xfrm>
          <a:prstGeom prst="rect">
            <a:avLst/>
          </a:prstGeom>
          <a:noFill/>
        </p:spPr>
      </p:pic>
      <p:sp>
        <p:nvSpPr>
          <p:cNvPr id="8" name="TextBox 7"/>
          <p:cNvSpPr txBox="1"/>
          <p:nvPr/>
        </p:nvSpPr>
        <p:spPr>
          <a:xfrm>
            <a:off x="2251393" y="2365058"/>
            <a:ext cx="4162425" cy="1384995"/>
          </a:xfrm>
          <a:prstGeom prst="rect">
            <a:avLst/>
          </a:prstGeom>
          <a:noFill/>
        </p:spPr>
        <p:txBody>
          <a:bodyPr>
            <a:spAutoFit/>
          </a:bodyPr>
          <a:lstStyle/>
          <a:p>
            <a:pPr algn="ctr" eaLnBrk="0" hangingPunct="0">
              <a:defRPr/>
            </a:pPr>
            <a:r>
              <a:rPr lang="en-GB" sz="2800" b="1" dirty="0" smtClean="0">
                <a:cs typeface="+mn-cs"/>
                <a:hlinkClick r:id="rId3"/>
              </a:rPr>
              <a:t>www.3gpp.org</a:t>
            </a:r>
            <a:endParaRPr lang="en-GB" sz="2800" b="1" dirty="0" smtClean="0">
              <a:cs typeface="+mn-cs"/>
            </a:endParaRPr>
          </a:p>
          <a:p>
            <a:pPr algn="ctr" eaLnBrk="0" hangingPunct="0">
              <a:defRPr/>
            </a:pPr>
            <a:r>
              <a:rPr lang="en-GB" sz="2800" b="1" dirty="0" smtClean="0">
                <a:cs typeface="+mn-cs"/>
                <a:hlinkClick r:id="rId4"/>
              </a:rPr>
              <a:t>portal.3gpp.org</a:t>
            </a:r>
            <a:endParaRPr lang="en-GB" sz="2800" b="1" dirty="0" smtClean="0">
              <a:cs typeface="+mn-cs"/>
            </a:endParaRPr>
          </a:p>
          <a:p>
            <a:pPr algn="ctr" eaLnBrk="0" hangingPunct="0">
              <a:defRPr/>
            </a:pPr>
            <a:endParaRPr lang="en-GB" sz="2800" b="1" dirty="0">
              <a:cs typeface="+mn-cs"/>
            </a:endParaRPr>
          </a:p>
        </p:txBody>
      </p:sp>
      <p:sp>
        <p:nvSpPr>
          <p:cNvPr id="11" name="Rectangle 10"/>
          <p:cNvSpPr/>
          <p:nvPr/>
        </p:nvSpPr>
        <p:spPr>
          <a:xfrm>
            <a:off x="3417253" y="538257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Group 106"/>
          <p:cNvGrpSpPr/>
          <p:nvPr/>
        </p:nvGrpSpPr>
        <p:grpSpPr>
          <a:xfrm>
            <a:off x="588192" y="1935955"/>
            <a:ext cx="583932" cy="3683307"/>
            <a:chOff x="588192" y="1935955"/>
            <a:chExt cx="583932" cy="3683307"/>
          </a:xfrm>
        </p:grpSpPr>
        <p:sp>
          <p:nvSpPr>
            <p:cNvPr id="102" name="Line 57"/>
            <p:cNvSpPr>
              <a:spLocks noChangeShapeType="1"/>
            </p:cNvSpPr>
            <p:nvPr/>
          </p:nvSpPr>
          <p:spPr bwMode="auto">
            <a:xfrm flipV="1">
              <a:off x="869852" y="3588788"/>
              <a:ext cx="297144" cy="938"/>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3" name="Line 57"/>
            <p:cNvSpPr>
              <a:spLocks noChangeShapeType="1"/>
            </p:cNvSpPr>
            <p:nvPr/>
          </p:nvSpPr>
          <p:spPr bwMode="auto">
            <a:xfrm flipV="1">
              <a:off x="870890" y="4919785"/>
              <a:ext cx="297144" cy="938"/>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Line 57"/>
            <p:cNvSpPr>
              <a:spLocks noChangeShapeType="1"/>
            </p:cNvSpPr>
            <p:nvPr/>
          </p:nvSpPr>
          <p:spPr bwMode="auto">
            <a:xfrm rot="5400000">
              <a:off x="-967369" y="3770831"/>
              <a:ext cx="3683307" cy="13556"/>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0" name="Line 57"/>
            <p:cNvSpPr>
              <a:spLocks noChangeShapeType="1"/>
            </p:cNvSpPr>
            <p:nvPr/>
          </p:nvSpPr>
          <p:spPr bwMode="auto">
            <a:xfrm flipV="1">
              <a:off x="874491" y="1940292"/>
              <a:ext cx="297144" cy="938"/>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1" name="Line 57"/>
            <p:cNvSpPr>
              <a:spLocks noChangeShapeType="1"/>
            </p:cNvSpPr>
            <p:nvPr/>
          </p:nvSpPr>
          <p:spPr bwMode="auto">
            <a:xfrm flipV="1">
              <a:off x="588192" y="2912879"/>
              <a:ext cx="297144" cy="938"/>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4" name="Line 57"/>
            <p:cNvSpPr>
              <a:spLocks noChangeShapeType="1"/>
            </p:cNvSpPr>
            <p:nvPr/>
          </p:nvSpPr>
          <p:spPr bwMode="auto">
            <a:xfrm flipV="1">
              <a:off x="871256" y="5248031"/>
              <a:ext cx="297144" cy="938"/>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5" name="Line 57"/>
            <p:cNvSpPr>
              <a:spLocks noChangeShapeType="1"/>
            </p:cNvSpPr>
            <p:nvPr/>
          </p:nvSpPr>
          <p:spPr bwMode="auto">
            <a:xfrm flipV="1">
              <a:off x="874980" y="5607539"/>
              <a:ext cx="297144" cy="938"/>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grpSp>
      <p:sp>
        <p:nvSpPr>
          <p:cNvPr id="93" name="Line 42"/>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Line 57"/>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7" name="Line 55"/>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5" name="Line 3"/>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6" name="AutoShape 4"/>
          <p:cNvSpPr>
            <a:spLocks noChangeArrowheads="1"/>
          </p:cNvSpPr>
          <p:nvPr/>
        </p:nvSpPr>
        <p:spPr bwMode="auto">
          <a:xfrm>
            <a:off x="3175075" y="567233"/>
            <a:ext cx="1565641" cy="155950"/>
          </a:xfrm>
          <a:prstGeom prst="roundRect">
            <a:avLst>
              <a:gd name="adj" fmla="val 24333"/>
            </a:avLst>
          </a:prstGeom>
          <a:solidFill>
            <a:srgbClr val="CC3300"/>
          </a:solidFill>
          <a:ln>
            <a:noFill/>
          </a:ln>
          <a:effectLst/>
          <a:extLst>
            <a:ext uri="{91240B29-F687-4F45-9708-019B960494DF}">
              <a14:hiddenLine xmlns="" xmlns:a14="http://schemas.microsoft.com/office/drawing/2010/main" w="12700">
                <a:solidFill>
                  <a:schemeClr val="tx1"/>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Specifications Manager</a:t>
            </a:r>
            <a:br>
              <a:rPr lang="en-US" sz="800" dirty="0"/>
            </a:br>
            <a:r>
              <a:rPr lang="en-US" sz="800" dirty="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Alain Sultan</a:t>
            </a:r>
            <a:endParaRPr lang="en-US" sz="800" dirty="0"/>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a:t>
            </a:r>
            <a:r>
              <a:rPr lang="en-US" sz="800" dirty="0" smtClean="0"/>
              <a:t>Kooistra</a:t>
            </a:r>
            <a:br>
              <a:rPr lang="en-US" sz="800" dirty="0" smtClean="0"/>
            </a:br>
            <a:r>
              <a:rPr lang="en-US" sz="800" dirty="0" smtClean="0"/>
              <a:t>(liaisons, membership, …)</a:t>
            </a:r>
            <a:endParaRPr lang="en-US" sz="800" dirty="0"/>
          </a:p>
        </p:txBody>
      </p:sp>
      <p:sp>
        <p:nvSpPr>
          <p:cNvPr id="13322" name="AutoShape 10"/>
          <p:cNvSpPr>
            <a:spLocks noChangeArrowheads="1"/>
          </p:cNvSpPr>
          <p:nvPr/>
        </p:nvSpPr>
        <p:spPr bwMode="auto">
          <a:xfrm>
            <a:off x="7166554" y="5125043"/>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a:t>
            </a:r>
            <a:r>
              <a:rPr lang="en-US" sz="800" dirty="0" smtClean="0"/>
              <a:t>Riondet</a:t>
            </a:r>
            <a:br>
              <a:rPr lang="en-US" sz="800" dirty="0" smtClean="0"/>
            </a:br>
            <a:r>
              <a:rPr lang="en-US" sz="800" dirty="0" smtClean="0"/>
              <a:t>(general admin)</a:t>
            </a:r>
            <a:endParaRPr lang="en-US" sz="800" dirty="0"/>
          </a:p>
        </p:txBody>
      </p:sp>
      <p:sp>
        <p:nvSpPr>
          <p:cNvPr id="13323" name="AutoShape 11"/>
          <p:cNvSpPr>
            <a:spLocks noChangeArrowheads="1"/>
          </p:cNvSpPr>
          <p:nvPr/>
        </p:nvSpPr>
        <p:spPr bwMode="auto">
          <a:xfrm>
            <a:off x="7150924" y="5576748"/>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a:t>
            </a:r>
            <a:r>
              <a:rPr lang="en-US" sz="800" dirty="0" smtClean="0"/>
              <a:t>Wurffel</a:t>
            </a:r>
            <a:br>
              <a:rPr lang="en-US" sz="800" dirty="0" smtClean="0"/>
            </a:br>
            <a:r>
              <a:rPr lang="en-US" sz="800" dirty="0" smtClean="0"/>
              <a:t>(meetings, …)</a:t>
            </a:r>
            <a:endParaRPr lang="en-US" sz="800" dirty="0"/>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3329" name="AutoShape 17"/>
          <p:cNvSpPr>
            <a:spLocks noChangeArrowheads="1"/>
          </p:cNvSpPr>
          <p:nvPr/>
        </p:nvSpPr>
        <p:spPr bwMode="auto">
          <a:xfrm>
            <a:off x="1112508"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Paolo Usai</a:t>
            </a:r>
          </a:p>
        </p:txBody>
      </p:sp>
      <p:sp>
        <p:nvSpPr>
          <p:cNvPr id="13331" name="Line 19"/>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2" name="AutoShape 20"/>
          <p:cNvSpPr>
            <a:spLocks noChangeArrowheads="1"/>
          </p:cNvSpPr>
          <p:nvPr/>
        </p:nvSpPr>
        <p:spPr bwMode="auto">
          <a:xfrm>
            <a:off x="1112508" y="3836401"/>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13339" name="Line 27"/>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0" name="AutoShape 28"/>
          <p:cNvSpPr>
            <a:spLocks noChangeArrowheads="1"/>
          </p:cNvSpPr>
          <p:nvPr/>
        </p:nvSpPr>
        <p:spPr bwMode="auto">
          <a:xfrm>
            <a:off x="1112508"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3341" name="Line 29"/>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2" name="AutoShape 30"/>
          <p:cNvSpPr>
            <a:spLocks noChangeArrowheads="1"/>
          </p:cNvSpPr>
          <p:nvPr/>
        </p:nvSpPr>
        <p:spPr bwMode="auto">
          <a:xfrm>
            <a:off x="1112508"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3343" name="AutoShape 31"/>
          <p:cNvSpPr>
            <a:spLocks noChangeArrowheads="1"/>
          </p:cNvSpPr>
          <p:nvPr/>
        </p:nvSpPr>
        <p:spPr bwMode="auto">
          <a:xfrm>
            <a:off x="4744587" y="4549273"/>
            <a:ext cx="889000" cy="99992"/>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3344" name="AutoShape 32"/>
          <p:cNvSpPr>
            <a:spLocks noChangeArrowheads="1"/>
          </p:cNvSpPr>
          <p:nvPr/>
        </p:nvSpPr>
        <p:spPr bwMode="auto">
          <a:xfrm>
            <a:off x="4743000" y="4668444"/>
            <a:ext cx="889000" cy="99992"/>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3347" name="Line 35"/>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9" name="AutoShape 37"/>
          <p:cNvSpPr>
            <a:spLocks noChangeArrowheads="1"/>
          </p:cNvSpPr>
          <p:nvPr/>
        </p:nvSpPr>
        <p:spPr bwMode="auto">
          <a:xfrm>
            <a:off x="1112508"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3350" name="AutoShape 38"/>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4" name="Line 42"/>
          <p:cNvSpPr>
            <a:spLocks noChangeShapeType="1"/>
          </p:cNvSpPr>
          <p:nvPr/>
        </p:nvSpPr>
        <p:spPr bwMode="auto">
          <a:xfrm flipV="1">
            <a:off x="2042461" y="4249831"/>
            <a:ext cx="4521200" cy="286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5" name="AutoShape 43"/>
          <p:cNvSpPr>
            <a:spLocks noChangeArrowheads="1"/>
          </p:cNvSpPr>
          <p:nvPr/>
        </p:nvSpPr>
        <p:spPr bwMode="auto">
          <a:xfrm>
            <a:off x="1112508" y="4167722"/>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Xavier Piednoir</a:t>
            </a:r>
          </a:p>
        </p:txBody>
      </p:sp>
      <p:sp>
        <p:nvSpPr>
          <p:cNvPr id="13356" name="AutoShape 44" descr="Dark downward diagonal"/>
          <p:cNvSpPr>
            <a:spLocks noChangeArrowheads="1"/>
          </p:cNvSpPr>
          <p:nvPr/>
        </p:nvSpPr>
        <p:spPr bwMode="auto">
          <a:xfrm>
            <a:off x="5461936" y="4206744"/>
            <a:ext cx="889000" cy="99992"/>
          </a:xfrm>
          <a:prstGeom prst="flowChartOnlineStorage">
            <a:avLst/>
          </a:prstGeom>
          <a:pattFill prst="dkDnDiag">
            <a:fgClr>
              <a:srgbClr val="DDDDDD"/>
            </a:fgClr>
            <a:bgClr>
              <a:srgbClr val="FFFFFF"/>
            </a:bgClr>
          </a:patt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solidFill>
                  <a:srgbClr val="777777"/>
                </a:solidFill>
              </a:rPr>
              <a:t>SCP</a:t>
            </a:r>
          </a:p>
        </p:txBody>
      </p:sp>
      <p:sp>
        <p:nvSpPr>
          <p:cNvPr id="13357" name="AutoShape 45"/>
          <p:cNvSpPr>
            <a:spLocks noChangeArrowheads="1"/>
          </p:cNvSpPr>
          <p:nvPr/>
        </p:nvSpPr>
        <p:spPr bwMode="auto">
          <a:xfrm>
            <a:off x="4722161" y="4206744"/>
            <a:ext cx="889000" cy="99992"/>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60" name="AutoShape 48"/>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3361" name="AutoShape 49"/>
          <p:cNvSpPr>
            <a:spLocks noChangeArrowheads="1"/>
          </p:cNvSpPr>
          <p:nvPr/>
        </p:nvSpPr>
        <p:spPr bwMode="auto">
          <a:xfrm>
            <a:off x="1112508"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3362" name="AutoShape 50"/>
          <p:cNvSpPr>
            <a:spLocks noChangeArrowheads="1"/>
          </p:cNvSpPr>
          <p:nvPr/>
        </p:nvSpPr>
        <p:spPr bwMode="auto">
          <a:xfrm>
            <a:off x="3942137" y="3294419"/>
            <a:ext cx="889000" cy="9999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4" name="AutoShape 52"/>
          <p:cNvSpPr>
            <a:spLocks noChangeArrowheads="1"/>
          </p:cNvSpPr>
          <p:nvPr/>
        </p:nvSpPr>
        <p:spPr bwMode="auto">
          <a:xfrm>
            <a:off x="1112508"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365" name="AutoShape 53"/>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3</a:t>
            </a:r>
            <a:endParaRPr lang="en-GB" sz="800" dirty="0"/>
          </a:p>
        </p:txBody>
      </p:sp>
      <p:sp>
        <p:nvSpPr>
          <p:cNvPr id="13366" name="AutoShape 54"/>
          <p:cNvSpPr>
            <a:spLocks noChangeArrowheads="1"/>
          </p:cNvSpPr>
          <p:nvPr/>
        </p:nvSpPr>
        <p:spPr bwMode="auto">
          <a:xfrm>
            <a:off x="1131361"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368" name="AutoShape 56"/>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0" name="AutoShape 58"/>
          <p:cNvSpPr>
            <a:spLocks noChangeArrowheads="1"/>
          </p:cNvSpPr>
          <p:nvPr/>
        </p:nvSpPr>
        <p:spPr bwMode="auto">
          <a:xfrm>
            <a:off x="1131361"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371" name="AutoShape 59"/>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372" name="AutoShape 60"/>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374" name="AutoShape 62"/>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7" name="AutoShape 65"/>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smtClean="0"/>
              <a:t>RAN 2</a:t>
            </a:r>
            <a:endParaRPr lang="en-GB" sz="800" dirty="0"/>
          </a:p>
        </p:txBody>
      </p:sp>
      <p:sp>
        <p:nvSpPr>
          <p:cNvPr id="13383" name="AutoShape 71"/>
          <p:cNvSpPr>
            <a:spLocks noChangeArrowheads="1"/>
          </p:cNvSpPr>
          <p:nvPr/>
        </p:nvSpPr>
        <p:spPr bwMode="auto">
          <a:xfrm>
            <a:off x="1131361"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3384" name="AutoShape 72"/>
          <p:cNvSpPr>
            <a:spLocks noChangeArrowheads="1"/>
          </p:cNvSpPr>
          <p:nvPr/>
        </p:nvSpPr>
        <p:spPr bwMode="auto">
          <a:xfrm>
            <a:off x="1112508"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Issam Toufik</a:t>
            </a:r>
            <a:endParaRPr lang="en-US" sz="800" dirty="0"/>
          </a:p>
        </p:txBody>
      </p:sp>
      <p:sp>
        <p:nvSpPr>
          <p:cNvPr id="13387" name="AutoShape 75"/>
          <p:cNvSpPr>
            <a:spLocks noChangeArrowheads="1"/>
          </p:cNvSpPr>
          <p:nvPr/>
        </p:nvSpPr>
        <p:spPr bwMode="auto">
          <a:xfrm>
            <a:off x="1131361"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Nicolas Barbance</a:t>
            </a:r>
            <a:br>
              <a:rPr lang="en-US" sz="800" dirty="0"/>
            </a:br>
            <a:r>
              <a:rPr lang="en-US" sz="800" dirty="0"/>
              <a:t>IT Systems Administrator</a:t>
            </a:r>
            <a:r>
              <a:rPr lang="en-GB" sz="800" dirty="0"/>
              <a:t> </a:t>
            </a:r>
            <a:endParaRPr lang="en-US" sz="800" dirty="0"/>
          </a:p>
        </p:txBody>
      </p:sp>
      <p:sp>
        <p:nvSpPr>
          <p:cNvPr id="13335" name="AutoShape 23"/>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4</a:t>
            </a:r>
            <a:endParaRPr lang="en-GB" sz="800" dirty="0"/>
          </a:p>
        </p:txBody>
      </p:sp>
      <p:sp>
        <p:nvSpPr>
          <p:cNvPr id="77" name="AutoShape 74"/>
          <p:cNvSpPr>
            <a:spLocks noChangeArrowheads="1"/>
          </p:cNvSpPr>
          <p:nvPr/>
        </p:nvSpPr>
        <p:spPr bwMode="auto">
          <a:xfrm>
            <a:off x="1120187"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Yong-Jun Chung</a:t>
            </a:r>
            <a:endParaRPr lang="en-US" sz="800" dirty="0"/>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Olivier </a:t>
            </a:r>
            <a:r>
              <a:rPr lang="en-US" sz="800" dirty="0"/>
              <a:t>Genoud</a:t>
            </a:r>
          </a:p>
          <a:p>
            <a:pPr algn="ctr"/>
            <a:r>
              <a:rPr lang="en-US" sz="800" dirty="0"/>
              <a:t>TTCN Support</a:t>
            </a:r>
          </a:p>
        </p:txBody>
      </p:sp>
      <p:sp>
        <p:nvSpPr>
          <p:cNvPr id="80" name="AutoShape 72"/>
          <p:cNvSpPr>
            <a:spLocks noChangeArrowheads="1"/>
          </p:cNvSpPr>
          <p:nvPr/>
        </p:nvSpPr>
        <p:spPr bwMode="auto">
          <a:xfrm>
            <a:off x="1112508"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Bernt Mattsson</a:t>
            </a:r>
            <a:endParaRPr lang="en-US" sz="800" dirty="0"/>
          </a:p>
        </p:txBody>
      </p:sp>
      <p:sp>
        <p:nvSpPr>
          <p:cNvPr id="81" name="Line 57"/>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0" name="AutoShape 78"/>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1107915"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82" name="Line 57"/>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6" name="AutoShape 24"/>
          <p:cNvSpPr>
            <a:spLocks noChangeArrowheads="1"/>
          </p:cNvSpPr>
          <p:nvPr/>
        </p:nvSpPr>
        <p:spPr bwMode="auto">
          <a:xfrm>
            <a:off x="1131361"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3378" name="AutoShape 66"/>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6</a:t>
            </a:r>
            <a:endParaRPr lang="en-GB" sz="800" dirty="0"/>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2015-09-01</a:t>
            </a:r>
            <a:endParaRPr lang="en-GB" sz="800" dirty="0"/>
          </a:p>
        </p:txBody>
      </p:sp>
      <p:sp>
        <p:nvSpPr>
          <p:cNvPr id="92" name="AutoShape 72"/>
          <p:cNvSpPr>
            <a:spLocks noChangeArrowheads="1"/>
          </p:cNvSpPr>
          <p:nvPr/>
        </p:nvSpPr>
        <p:spPr bwMode="auto">
          <a:xfrm>
            <a:off x="1092543"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Saurav Arora</a:t>
            </a:r>
            <a:endParaRPr lang="en-US" sz="800" dirty="0"/>
          </a:p>
        </p:txBody>
      </p:sp>
      <p:sp>
        <p:nvSpPr>
          <p:cNvPr id="79" name="AutoShape 59"/>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3-LI</a:t>
            </a:r>
            <a:endParaRPr lang="en-GB" sz="800" dirty="0"/>
          </a:p>
        </p:txBody>
      </p:sp>
      <p:sp>
        <p:nvSpPr>
          <p:cNvPr id="87" name="AutoShape 75"/>
          <p:cNvSpPr>
            <a:spLocks noChangeArrowheads="1"/>
          </p:cNvSpPr>
          <p:nvPr/>
        </p:nvSpPr>
        <p:spPr bwMode="auto">
          <a:xfrm>
            <a:off x="1132933"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Carmine (Lino) Rizzo</a:t>
            </a:r>
            <a:endParaRPr lang="en-US" sz="800" dirty="0"/>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2016-06-01</a:t>
            </a:r>
            <a:endParaRPr lang="en-GB" sz="800" dirty="0"/>
          </a:p>
        </p:txBody>
      </p:sp>
      <p:sp>
        <p:nvSpPr>
          <p:cNvPr id="85" name="AutoShape 38"/>
          <p:cNvSpPr>
            <a:spLocks noChangeArrowheads="1"/>
          </p:cNvSpPr>
          <p:nvPr/>
        </p:nvSpPr>
        <p:spPr bwMode="auto">
          <a:xfrm>
            <a:off x="2483193" y="5209136"/>
            <a:ext cx="889000" cy="9926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6</a:t>
            </a:r>
            <a:endParaRPr lang="en-GB" sz="800" dirty="0"/>
          </a:p>
        </p:txBody>
      </p:sp>
      <p:sp>
        <p:nvSpPr>
          <p:cNvPr id="94" name="AutoShape 72"/>
          <p:cNvSpPr>
            <a:spLocks noChangeArrowheads="1"/>
          </p:cNvSpPr>
          <p:nvPr/>
        </p:nvSpPr>
        <p:spPr bwMode="auto">
          <a:xfrm>
            <a:off x="1115440"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Kyoungseok Oh</a:t>
            </a:r>
            <a:endParaRPr lang="en-US" sz="800" dirty="0"/>
          </a:p>
        </p:txBody>
      </p:sp>
      <p:sp>
        <p:nvSpPr>
          <p:cNvPr id="95" name="AutoShape 43"/>
          <p:cNvSpPr>
            <a:spLocks noChangeArrowheads="1"/>
          </p:cNvSpPr>
          <p:nvPr/>
        </p:nvSpPr>
        <p:spPr bwMode="auto">
          <a:xfrm>
            <a:off x="1097854" y="416186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Hakim Mkinsi</a:t>
            </a:r>
            <a:endParaRPr lang="en-US" sz="800" dirty="0"/>
          </a:p>
        </p:txBody>
      </p:sp>
      <p:sp>
        <p:nvSpPr>
          <p:cNvPr id="96" name="Text Box 12"/>
          <p:cNvSpPr txBox="1">
            <a:spLocks noChangeArrowheads="1"/>
          </p:cNvSpPr>
          <p:nvPr/>
        </p:nvSpPr>
        <p:spPr bwMode="auto">
          <a:xfrm>
            <a:off x="7354108" y="6395033"/>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2017-11-02</a:t>
            </a:r>
            <a:endParaRPr lang="en-GB" sz="800" dirty="0"/>
          </a:p>
        </p:txBody>
      </p:sp>
      <p:sp>
        <p:nvSpPr>
          <p:cNvPr id="97" name="AutoShape 24"/>
          <p:cNvSpPr>
            <a:spLocks noChangeArrowheads="1"/>
          </p:cNvSpPr>
          <p:nvPr/>
        </p:nvSpPr>
        <p:spPr bwMode="auto">
          <a:xfrm rot="16200000">
            <a:off x="-92013" y="2833150"/>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Kai-Erik </a:t>
            </a:r>
            <a:r>
              <a:rPr lang="en-US" sz="800" dirty="0" err="1" smtClean="0"/>
              <a:t>Sunell</a:t>
            </a:r>
            <a:endParaRPr lang="en-US" sz="800" dirty="0"/>
          </a:p>
        </p:txBody>
      </p:sp>
    </p:spTree>
    <p:extLst>
      <p:ext uri="{BB962C8B-B14F-4D97-AF65-F5344CB8AC3E}">
        <p14:creationId xmlns="" xmlns:p14="http://schemas.microsoft.com/office/powerpoint/2010/main" val="110800825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p:cTn id="7" dur="2000" fill="hold"/>
                                        <p:tgtEl>
                                          <p:spTgt spid="97"/>
                                        </p:tgtEl>
                                        <p:attrNameLst>
                                          <p:attrName>ppt_w</p:attrName>
                                        </p:attrNameLst>
                                      </p:cBhvr>
                                      <p:tavLst>
                                        <p:tav tm="0">
                                          <p:val>
                                            <p:fltVal val="0"/>
                                          </p:val>
                                        </p:tav>
                                        <p:tav tm="100000">
                                          <p:val>
                                            <p:strVal val="#ppt_w"/>
                                          </p:val>
                                        </p:tav>
                                      </p:tavLst>
                                    </p:anim>
                                    <p:anim calcmode="lin" valueType="num">
                                      <p:cBhvr>
                                        <p:cTn id="8" dur="2000" fill="hold"/>
                                        <p:tgtEl>
                                          <p:spTgt spid="97"/>
                                        </p:tgtEl>
                                        <p:attrNameLst>
                                          <p:attrName>ppt_h</p:attrName>
                                        </p:attrNameLst>
                                      </p:cBhvr>
                                      <p:tavLst>
                                        <p:tav tm="0">
                                          <p:val>
                                            <p:fltVal val="0"/>
                                          </p:val>
                                        </p:tav>
                                        <p:tav tm="100000">
                                          <p:val>
                                            <p:strVal val="#ppt_h"/>
                                          </p:val>
                                        </p:tav>
                                      </p:tavLst>
                                    </p:anim>
                                    <p:anim calcmode="lin" valueType="num">
                                      <p:cBhvr>
                                        <p:cTn id="9" dur="2000" fill="hold"/>
                                        <p:tgtEl>
                                          <p:spTgt spid="97"/>
                                        </p:tgtEl>
                                        <p:attrNameLst>
                                          <p:attrName>style.rotation</p:attrName>
                                        </p:attrNameLst>
                                      </p:cBhvr>
                                      <p:tavLst>
                                        <p:tav tm="0">
                                          <p:val>
                                            <p:fltVal val="360"/>
                                          </p:val>
                                        </p:tav>
                                        <p:tav tm="100000">
                                          <p:val>
                                            <p:fltVal val="0"/>
                                          </p:val>
                                        </p:tav>
                                      </p:tavLst>
                                    </p:anim>
                                    <p:animEffect transition="in" filter="fade">
                                      <p:cBhvr>
                                        <p:cTn id="10" dur="2000"/>
                                        <p:tgtEl>
                                          <p:spTgt spid="97"/>
                                        </p:tgtEl>
                                      </p:cBhvr>
                                    </p:animEffect>
                                  </p:childTnLst>
                                </p:cTn>
                              </p:par>
                            </p:childTnLst>
                          </p:cTn>
                        </p:par>
                        <p:par>
                          <p:cTn id="11" fill="hold">
                            <p:stCondLst>
                              <p:cond delay="2000"/>
                            </p:stCondLst>
                            <p:childTnLst>
                              <p:par>
                                <p:cTn id="12" presetID="22" presetClass="entr" presetSubtype="8" fill="hold" nodeType="afterEffect">
                                  <p:stCondLst>
                                    <p:cond delay="0"/>
                                  </p:stCondLst>
                                  <p:childTnLst>
                                    <p:set>
                                      <p:cBhvr>
                                        <p:cTn id="13" dur="1" fill="hold">
                                          <p:stCondLst>
                                            <p:cond delay="0"/>
                                          </p:stCondLst>
                                        </p:cTn>
                                        <p:tgtEl>
                                          <p:spTgt spid="107"/>
                                        </p:tgtEl>
                                        <p:attrNameLst>
                                          <p:attrName>style.visibility</p:attrName>
                                        </p:attrNameLst>
                                      </p:cBhvr>
                                      <p:to>
                                        <p:strVal val="visible"/>
                                      </p:to>
                                    </p:set>
                                    <p:animEffect transition="in" filter="wipe(left)">
                                      <p:cBhvr>
                                        <p:cTn id="14" dur="10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Exciting statistics !</a:t>
            </a:r>
            <a:endParaRPr lang="en-GB" sz="2800" dirty="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a:t>
            </a:r>
            <a:r>
              <a:rPr lang="en-GB" sz="1800" i="1" dirty="0" smtClean="0">
                <a:latin typeface="Times New Roman" panose="02020603050405020304" pitchFamily="18" charset="0"/>
              </a:rPr>
              <a:t>15 </a:t>
            </a:r>
            <a:r>
              <a:rPr lang="en-GB" sz="1800" i="1" dirty="0">
                <a:latin typeface="Times New Roman" panose="02020603050405020304" pitchFamily="18" charset="0"/>
              </a:rPr>
              <a:t>if you are not </a:t>
            </a:r>
            <a:r>
              <a:rPr lang="en-GB" sz="1800" i="1" dirty="0" smtClean="0">
                <a:latin typeface="Times New Roman" panose="02020603050405020304" pitchFamily="18" charset="0"/>
              </a:rPr>
              <a:t>moved by statistics.</a:t>
            </a:r>
            <a:endParaRPr lang="en-GB" sz="1800" i="1" dirty="0">
              <a:latin typeface="Times New Roman" panose="02020603050405020304" pitchFamily="18" charset="0"/>
            </a:endParaRPr>
          </a:p>
        </p:txBody>
      </p:sp>
      <p:sp>
        <p:nvSpPr>
          <p:cNvPr id="2" name="TextBox 1"/>
          <p:cNvSpPr txBox="1"/>
          <p:nvPr/>
        </p:nvSpPr>
        <p:spPr>
          <a:xfrm>
            <a:off x="970960" y="2441542"/>
            <a:ext cx="5192448" cy="400110"/>
          </a:xfrm>
          <a:prstGeom prst="rect">
            <a:avLst/>
          </a:prstGeom>
          <a:noFill/>
        </p:spPr>
        <p:txBody>
          <a:bodyPr wrap="square" rtlCol="0">
            <a:spAutoFit/>
          </a:bodyPr>
          <a:lstStyle/>
          <a:p>
            <a:r>
              <a:rPr lang="en-GB" dirty="0" smtClean="0"/>
              <a:t>Facts are stubborn, but statistics are more pliable.</a:t>
            </a:r>
          </a:p>
          <a:p>
            <a:r>
              <a:rPr lang="en-GB" i="1" dirty="0"/>
              <a:t> </a:t>
            </a:r>
            <a:r>
              <a:rPr lang="en-GB" i="1" dirty="0" smtClean="0"/>
              <a:t>- Mark Twain</a:t>
            </a:r>
            <a:endParaRPr lang="en-GB" i="1" dirty="0"/>
          </a:p>
        </p:txBody>
      </p:sp>
    </p:spTree>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590550" y="1320800"/>
            <a:ext cx="7962900" cy="4219575"/>
          </a:xfrm>
          <a:prstGeom prst="rect">
            <a:avLst/>
          </a:prstGeom>
          <a:noFill/>
          <a:ln w="9525">
            <a:noFill/>
            <a:miter lim="800000"/>
            <a:headEnd/>
            <a:tailEnd/>
          </a:ln>
          <a:effectLst/>
        </p:spPr>
      </p:pic>
      <p:sp>
        <p:nvSpPr>
          <p:cNvPr id="4" name="Striped Right Arrow 3"/>
          <p:cNvSpPr/>
          <p:nvPr/>
        </p:nvSpPr>
        <p:spPr bwMode="auto">
          <a:xfrm rot="17877168">
            <a:off x="8107334" y="988149"/>
            <a:ext cx="991772" cy="414997"/>
          </a:xfrm>
          <a:prstGeom prst="stripedRight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585788" y="1316038"/>
            <a:ext cx="7972425" cy="4229100"/>
          </a:xfrm>
          <a:prstGeom prst="rect">
            <a:avLst/>
          </a:prstGeom>
          <a:noFill/>
          <a:ln w="9525">
            <a:noFill/>
            <a:miter lim="800000"/>
            <a:headEnd/>
            <a:tailEnd/>
          </a:ln>
          <a:effectLst/>
        </p:spPr>
      </p:pic>
    </p:spTree>
  </p:cSld>
  <p:clrMapOvr>
    <a:masterClrMapping/>
  </p:clrMapOvr>
  <p:transition spd="slow">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2" cstate="print"/>
          <a:srcRect/>
          <a:stretch>
            <a:fillRect/>
          </a:stretch>
        </p:blipFill>
        <p:spPr bwMode="auto">
          <a:xfrm>
            <a:off x="4196862" y="4035429"/>
            <a:ext cx="4947138" cy="2349740"/>
          </a:xfrm>
          <a:prstGeom prst="rect">
            <a:avLst/>
          </a:prstGeom>
          <a:noFill/>
          <a:ln w="9525">
            <a:noFill/>
            <a:miter lim="800000"/>
            <a:headEnd/>
            <a:tailEnd/>
          </a:ln>
          <a:effectLst/>
        </p:spPr>
      </p:pic>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1242645" y="6127262"/>
            <a:ext cx="2915139" cy="18940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dirty="0"/>
              <a:t>Region 1: Europe, Middle East, Africa</a:t>
            </a:r>
          </a:p>
          <a:p>
            <a:pPr>
              <a:spcBef>
                <a:spcPct val="50000"/>
              </a:spcBef>
            </a:pPr>
            <a:r>
              <a:rPr lang="en-US" sz="1400" dirty="0"/>
              <a:t>Region 2: Americas</a:t>
            </a:r>
          </a:p>
          <a:p>
            <a:pPr>
              <a:spcBef>
                <a:spcPct val="50000"/>
              </a:spcBef>
            </a:pPr>
            <a:r>
              <a:rPr lang="en-US" sz="1400" dirty="0"/>
              <a:t>Region 3: Asia</a:t>
            </a:r>
          </a:p>
        </p:txBody>
      </p:sp>
      <p:pic>
        <p:nvPicPr>
          <p:cNvPr id="4" name="Picture 3"/>
          <p:cNvPicPr>
            <a:picLocks noChangeAspect="1"/>
          </p:cNvPicPr>
          <p:nvPr/>
        </p:nvPicPr>
        <p:blipFill>
          <a:blip r:embed="rId3" cstate="screen">
            <a:clrChange>
              <a:clrFrom>
                <a:srgbClr val="000000"/>
              </a:clrFrom>
              <a:clrTo>
                <a:srgbClr val="000000">
                  <a:alpha val="0"/>
                </a:srgbClr>
              </a:clrTo>
            </a:clrChange>
            <a:extLst>
              <a:ext uri="{BEBA8EAE-BF5A-486C-A8C5-ECC9F3942E4B}">
                <a14:imgProps xmlns="" xmlns:a14="http://schemas.microsoft.com/office/drawing/2010/main">
                  <a14:imgLayer r:embed="rId4">
                    <a14:imgEffect>
                      <a14:brightnessContrast bright="75000"/>
                    </a14:imgEffect>
                  </a14:imgLayer>
                </a14:imgProps>
              </a:ext>
              <a:ext uri="{28A0092B-C50C-407E-A947-70E740481C1C}">
                <a14:useLocalDpi xmlns="" xmlns:a14="http://schemas.microsoft.com/office/drawing/2010/main" val="0"/>
              </a:ext>
            </a:extLst>
          </a:blip>
          <a:stretch>
            <a:fillRect/>
          </a:stretch>
        </p:blipFill>
        <p:spPr>
          <a:xfrm>
            <a:off x="350046" y="1284364"/>
            <a:ext cx="1561176" cy="926948"/>
          </a:xfrm>
          <a:prstGeom prst="rect">
            <a:avLst/>
          </a:prstGeom>
          <a:noFill/>
          <a:ln>
            <a:noFill/>
          </a:ln>
        </p:spPr>
      </p:pic>
      <p:pic>
        <p:nvPicPr>
          <p:cNvPr id="3" name="Picture 3"/>
          <p:cNvPicPr>
            <a:picLocks noChangeAspect="1" noChangeArrowheads="1"/>
          </p:cNvPicPr>
          <p:nvPr/>
        </p:nvPicPr>
        <p:blipFill>
          <a:blip r:embed="rId5" cstate="print"/>
          <a:srcRect/>
          <a:stretch>
            <a:fillRect/>
          </a:stretch>
        </p:blipFill>
        <p:spPr bwMode="auto">
          <a:xfrm>
            <a:off x="3852985" y="1185665"/>
            <a:ext cx="2986696" cy="3003381"/>
          </a:xfrm>
          <a:prstGeom prst="rect">
            <a:avLst/>
          </a:prstGeom>
          <a:noFill/>
          <a:ln w="9525">
            <a:noFill/>
            <a:miter lim="800000"/>
            <a:headEnd/>
            <a:tailEnd/>
          </a:ln>
          <a:effectLst/>
        </p:spPr>
      </p:pic>
      <p:pic>
        <p:nvPicPr>
          <p:cNvPr id="3077" name="Picture 5"/>
          <p:cNvPicPr>
            <a:picLocks noChangeAspect="1" noChangeArrowheads="1"/>
          </p:cNvPicPr>
          <p:nvPr/>
        </p:nvPicPr>
        <p:blipFill>
          <a:blip r:embed="rId6" cstate="print"/>
          <a:srcRect/>
          <a:stretch>
            <a:fillRect/>
          </a:stretch>
        </p:blipFill>
        <p:spPr bwMode="auto">
          <a:xfrm>
            <a:off x="6889142" y="1259988"/>
            <a:ext cx="2254858" cy="2921243"/>
          </a:xfrm>
          <a:prstGeom prst="rect">
            <a:avLst/>
          </a:prstGeom>
          <a:noFill/>
          <a:ln w="9525">
            <a:noFill/>
            <a:miter lim="800000"/>
            <a:headEnd/>
            <a:tailEnd/>
          </a:ln>
          <a:effectLst/>
        </p:spPr>
      </p:pic>
      <p:sp>
        <p:nvSpPr>
          <p:cNvPr id="17415" name="Rectangle 7"/>
          <p:cNvSpPr>
            <a:spLocks noChangeArrowheads="1"/>
          </p:cNvSpPr>
          <p:nvPr/>
        </p:nvSpPr>
        <p:spPr bwMode="auto">
          <a:xfrm>
            <a:off x="265113" y="646114"/>
            <a:ext cx="4513262" cy="58871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Meeting delegates by region </a:t>
            </a:r>
            <a:endParaRPr lang="en-GB" sz="2800" dirty="0"/>
          </a:p>
        </p:txBody>
      </p:sp>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4690074" y="1953967"/>
            <a:ext cx="4453926" cy="3477723"/>
          </a:xfrm>
          <a:prstGeom prst="rect">
            <a:avLst/>
          </a:prstGeom>
          <a:noFill/>
          <a:ln w="9525">
            <a:noFill/>
            <a:miter lim="800000"/>
            <a:headEnd/>
            <a:tailEnd/>
          </a:ln>
          <a:effectLst/>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Individual Members by</a:t>
            </a:r>
            <a:br>
              <a:rPr lang="en-US" sz="2800" dirty="0"/>
            </a:br>
            <a:r>
              <a:rPr lang="en-US" sz="2800" dirty="0"/>
              <a:t>Organizational Partner /  Region </a:t>
            </a:r>
            <a:endParaRPr lang="en-GB" sz="2800" dirty="0"/>
          </a:p>
        </p:txBody>
      </p:sp>
      <p:sp>
        <p:nvSpPr>
          <p:cNvPr id="18436" name="Text Box 4"/>
          <p:cNvSpPr txBox="1">
            <a:spLocks noChangeArrowheads="1"/>
          </p:cNvSpPr>
          <p:nvPr/>
        </p:nvSpPr>
        <p:spPr bwMode="auto">
          <a:xfrm>
            <a:off x="5773737" y="4703152"/>
            <a:ext cx="3494088"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a:t>
            </a:r>
            <a:r>
              <a:rPr lang="en-US" sz="2400" dirty="0" smtClean="0"/>
              <a:t>386 </a:t>
            </a:r>
            <a:r>
              <a:rPr lang="en-US" sz="2400" i="1" dirty="0" smtClean="0">
                <a:solidFill>
                  <a:srgbClr val="969696"/>
                </a:solidFill>
              </a:rPr>
              <a:t>(382)</a:t>
            </a:r>
            <a:endParaRPr lang="en-US" sz="2400" i="1" dirty="0">
              <a:solidFill>
                <a:srgbClr val="969696"/>
              </a:solidFill>
            </a:endParaRPr>
          </a:p>
        </p:txBody>
      </p:sp>
      <p:sp>
        <p:nvSpPr>
          <p:cNvPr id="18437" name="Text Box 5"/>
          <p:cNvSpPr txBox="1">
            <a:spLocks noChangeArrowheads="1"/>
          </p:cNvSpPr>
          <p:nvPr/>
        </p:nvSpPr>
        <p:spPr bwMode="auto">
          <a:xfrm>
            <a:off x="2453236" y="3628355"/>
            <a:ext cx="3294062" cy="45720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a:t>
            </a:r>
            <a:r>
              <a:rPr lang="en-US" sz="2400" dirty="0" smtClean="0"/>
              <a:t>47 </a:t>
            </a:r>
            <a:r>
              <a:rPr lang="en-US" sz="2400" i="1" dirty="0" smtClean="0">
                <a:solidFill>
                  <a:srgbClr val="969696"/>
                </a:solidFill>
              </a:rPr>
              <a:t>(47)</a:t>
            </a:r>
            <a:endParaRPr lang="en-US" sz="2400" i="1" dirty="0">
              <a:solidFill>
                <a:srgbClr val="969696"/>
              </a:solidFill>
            </a:endParaRPr>
          </a:p>
        </p:txBody>
      </p:sp>
      <p:sp>
        <p:nvSpPr>
          <p:cNvPr id="18438" name="Text Box 6"/>
          <p:cNvSpPr txBox="1">
            <a:spLocks noChangeArrowheads="1"/>
          </p:cNvSpPr>
          <p:nvPr/>
        </p:nvSpPr>
        <p:spPr bwMode="auto">
          <a:xfrm>
            <a:off x="2725127" y="2636106"/>
            <a:ext cx="3298825" cy="45720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a:t>
            </a:r>
            <a:r>
              <a:rPr lang="en-US" sz="2400" dirty="0" smtClean="0"/>
              <a:t>154 </a:t>
            </a:r>
            <a:r>
              <a:rPr lang="en-US" sz="2400" i="1" dirty="0" smtClean="0">
                <a:solidFill>
                  <a:srgbClr val="969696"/>
                </a:solidFill>
              </a:rPr>
              <a:t>(152)</a:t>
            </a:r>
            <a:endParaRPr lang="en-US" sz="2400" i="1" dirty="0">
              <a:solidFill>
                <a:srgbClr val="969696"/>
              </a:solidFill>
            </a:endParaRP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dirty="0">
                <a:solidFill>
                  <a:schemeClr val="bg1">
                    <a:lumMod val="65000"/>
                  </a:schemeClr>
                </a:solidFill>
              </a:rPr>
              <a:t>Data from http://webapp.etsi.org/3gppmembership/Queryform.asp</a:t>
            </a:r>
          </a:p>
        </p:txBody>
      </p:sp>
      <p:pic>
        <p:nvPicPr>
          <p:cNvPr id="18440" name="Picture 8"/>
          <p:cNvPicPr>
            <a:picLocks noChangeAspect="1" noChangeArrowheads="1"/>
          </p:cNvPicPr>
          <p:nvPr/>
        </p:nvPicPr>
        <p:blipFill>
          <a:blip r:embed="rId3" cstate="screen">
            <a:extLst>
              <a:ext uri="{28A0092B-C50C-407E-A947-70E740481C1C}">
                <a14:useLocalDpi xmlns="" xmlns:a14="http://schemas.microsoft.com/office/drawing/2010/main"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1003300" y="4167188"/>
            <a:ext cx="3443288" cy="5810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600" i="1" dirty="0">
                <a:solidFill>
                  <a:srgbClr val="969696"/>
                </a:solidFill>
              </a:rPr>
              <a:t>Figures in grey italics relate to previous quarter.</a:t>
            </a:r>
          </a:p>
        </p:txBody>
      </p:sp>
      <p:sp>
        <p:nvSpPr>
          <p:cNvPr id="18442" name="Text Box 10"/>
          <p:cNvSpPr txBox="1">
            <a:spLocks noChangeArrowheads="1"/>
          </p:cNvSpPr>
          <p:nvPr/>
        </p:nvSpPr>
        <p:spPr bwMode="auto">
          <a:xfrm>
            <a:off x="122238" y="4840288"/>
            <a:ext cx="4583112"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a:t>
            </a:r>
            <a:r>
              <a:rPr lang="en-US" sz="2400" dirty="0" smtClean="0"/>
              <a:t>587 </a:t>
            </a:r>
            <a:r>
              <a:rPr lang="en-US" sz="2400" i="1" dirty="0" smtClean="0">
                <a:solidFill>
                  <a:srgbClr val="969696"/>
                </a:solidFill>
              </a:rPr>
              <a:t>(581)</a:t>
            </a:r>
            <a:endParaRPr lang="en-US" sz="2400" i="1" dirty="0">
              <a:solidFill>
                <a:srgbClr val="969696"/>
              </a:solidFill>
            </a:endParaRPr>
          </a:p>
        </p:txBody>
      </p:sp>
      <p:sp>
        <p:nvSpPr>
          <p:cNvPr id="18443" name="Text Box 11"/>
          <p:cNvSpPr txBox="1">
            <a:spLocks noChangeArrowheads="1"/>
          </p:cNvSpPr>
          <p:nvPr/>
        </p:nvSpPr>
        <p:spPr bwMode="auto">
          <a:xfrm>
            <a:off x="1600200" y="5305425"/>
            <a:ext cx="2894013"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Guests =   </a:t>
            </a:r>
            <a:r>
              <a:rPr lang="en-US" sz="2400" dirty="0" smtClean="0"/>
              <a:t>14   </a:t>
            </a:r>
            <a:r>
              <a:rPr lang="en-US" sz="2400" i="1" dirty="0" smtClean="0">
                <a:solidFill>
                  <a:srgbClr val="969696"/>
                </a:solidFill>
              </a:rPr>
              <a:t>(27)</a:t>
            </a:r>
            <a:endParaRPr lang="en-US" sz="2400" i="1" dirty="0">
              <a:solidFill>
                <a:srgbClr val="969696"/>
              </a:solidFill>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Approved CRs per year per Release</a:t>
            </a:r>
            <a:endParaRPr lang="en-GB" sz="2800" dirty="0"/>
          </a:p>
        </p:txBody>
      </p:sp>
      <p:sp>
        <p:nvSpPr>
          <p:cNvPr id="20484" name="Rectangle 4"/>
          <p:cNvSpPr>
            <a:spLocks noChangeArrowheads="1"/>
          </p:cNvSpPr>
          <p:nvPr/>
        </p:nvSpPr>
        <p:spPr bwMode="auto">
          <a:xfrm>
            <a:off x="5564899" y="3330033"/>
            <a:ext cx="3422732" cy="2308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sz="900"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258888"/>
            <a:ext cx="1589087" cy="336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800" dirty="0"/>
              <a:t>* To date, excluding current TSG meetings</a:t>
            </a:r>
          </a:p>
        </p:txBody>
      </p:sp>
      <p:pic>
        <p:nvPicPr>
          <p:cNvPr id="6147" name="Picture 3"/>
          <p:cNvPicPr>
            <a:picLocks noChangeAspect="1" noChangeArrowheads="1"/>
          </p:cNvPicPr>
          <p:nvPr/>
        </p:nvPicPr>
        <p:blipFill>
          <a:blip r:embed="rId2" cstate="print"/>
          <a:srcRect/>
          <a:stretch>
            <a:fillRect/>
          </a:stretch>
        </p:blipFill>
        <p:spPr bwMode="auto">
          <a:xfrm>
            <a:off x="5521569" y="3531698"/>
            <a:ext cx="3622431" cy="2847022"/>
          </a:xfrm>
          <a:prstGeom prst="rect">
            <a:avLst/>
          </a:prstGeom>
          <a:noFill/>
          <a:ln w="9525">
            <a:noFill/>
            <a:miter lim="800000"/>
            <a:headEnd/>
            <a:tailEnd/>
          </a:ln>
          <a:effectLst/>
        </p:spPr>
      </p:pic>
      <p:pic>
        <p:nvPicPr>
          <p:cNvPr id="2" name="Picture 2"/>
          <p:cNvPicPr>
            <a:picLocks noChangeAspect="1" noChangeArrowheads="1"/>
          </p:cNvPicPr>
          <p:nvPr/>
        </p:nvPicPr>
        <p:blipFill>
          <a:blip r:embed="rId3" cstate="print"/>
          <a:srcRect/>
          <a:stretch>
            <a:fillRect/>
          </a:stretch>
        </p:blipFill>
        <p:spPr bwMode="auto">
          <a:xfrm>
            <a:off x="1799378" y="1575290"/>
            <a:ext cx="7344622" cy="1761880"/>
          </a:xfrm>
          <a:prstGeom prst="rect">
            <a:avLst/>
          </a:prstGeom>
          <a:noFill/>
          <a:ln w="9525">
            <a:noFill/>
            <a:miter lim="800000"/>
            <a:headEnd/>
            <a:tailEnd/>
          </a:ln>
          <a:effectLst/>
        </p:spPr>
      </p:pic>
      <p:pic>
        <p:nvPicPr>
          <p:cNvPr id="3" name="Picture 3"/>
          <p:cNvPicPr>
            <a:picLocks noChangeAspect="1" noChangeArrowheads="1"/>
          </p:cNvPicPr>
          <p:nvPr/>
        </p:nvPicPr>
        <p:blipFill>
          <a:blip r:embed="rId4" cstate="print"/>
          <a:srcRect/>
          <a:stretch>
            <a:fillRect/>
          </a:stretch>
        </p:blipFill>
        <p:spPr bwMode="auto">
          <a:xfrm>
            <a:off x="0" y="3404396"/>
            <a:ext cx="5236064" cy="2997747"/>
          </a:xfrm>
          <a:prstGeom prst="rect">
            <a:avLst/>
          </a:prstGeom>
          <a:noFill/>
          <a:ln w="9525">
            <a:noFill/>
            <a:miter lim="800000"/>
            <a:headEnd/>
            <a:tailEnd/>
          </a:ln>
          <a:effectLst/>
        </p:spPr>
      </p:pic>
    </p:spTree>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36426</TotalTime>
  <Words>1954</Words>
  <Application>Microsoft Office PowerPoint</Application>
  <PresentationFormat>On-screen Show (4:3)</PresentationFormat>
  <Paragraphs>181</Paragraphs>
  <Slides>26</Slides>
  <Notes>1</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    Support Team Report    </vt:lpstr>
      <vt:lpstr>Changes of personnel</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Marketing matters…1/2</vt:lpstr>
      <vt:lpstr>Marketing matters…2/2</vt:lpstr>
      <vt:lpstr>Slide 18</vt:lpstr>
      <vt:lpstr>Slide 19</vt:lpstr>
      <vt:lpstr>Slide 20</vt:lpstr>
      <vt:lpstr>Slide 21</vt:lpstr>
      <vt:lpstr>Check-in at meetings</vt:lpstr>
      <vt:lpstr>Less well attended groups</vt:lpstr>
      <vt:lpstr>Internet service at 3GPP meeting venues</vt:lpstr>
      <vt:lpstr>Reminder – official contact persons</vt:lpstr>
      <vt:lpstr>Slide 26</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 support team report</dc:subject>
  <dc:creator>JMM</dc:creator>
  <dc:description>© 2017  All rights reserved</dc:description>
  <cp:lastModifiedBy>John Meredith</cp:lastModifiedBy>
  <cp:revision>1369</cp:revision>
  <dcterms:created xsi:type="dcterms:W3CDTF">2008-08-30T09:32:10Z</dcterms:created>
  <dcterms:modified xsi:type="dcterms:W3CDTF">2017-12-18T09:21:35Z</dcterms:modified>
</cp:coreProperties>
</file>