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4"/>
  </p:notesMasterIdLst>
  <p:handoutMasterIdLst>
    <p:handoutMasterId r:id="rId45"/>
  </p:handoutMasterIdLst>
  <p:sldIdLst>
    <p:sldId id="452" r:id="rId2"/>
    <p:sldId id="396" r:id="rId3"/>
    <p:sldId id="742" r:id="rId4"/>
    <p:sldId id="428" r:id="rId5"/>
    <p:sldId id="697" r:id="rId6"/>
    <p:sldId id="698" r:id="rId7"/>
    <p:sldId id="327" r:id="rId8"/>
    <p:sldId id="676" r:id="rId9"/>
    <p:sldId id="677" r:id="rId10"/>
    <p:sldId id="718" r:id="rId11"/>
    <p:sldId id="699" r:id="rId12"/>
    <p:sldId id="678" r:id="rId13"/>
    <p:sldId id="744" r:id="rId14"/>
    <p:sldId id="754" r:id="rId15"/>
    <p:sldId id="700" r:id="rId16"/>
    <p:sldId id="686" r:id="rId17"/>
    <p:sldId id="687" r:id="rId18"/>
    <p:sldId id="720" r:id="rId19"/>
    <p:sldId id="709" r:id="rId20"/>
    <p:sldId id="745" r:id="rId21"/>
    <p:sldId id="757" r:id="rId22"/>
    <p:sldId id="732" r:id="rId23"/>
    <p:sldId id="733" r:id="rId24"/>
    <p:sldId id="746" r:id="rId25"/>
    <p:sldId id="752" r:id="rId26"/>
    <p:sldId id="722" r:id="rId27"/>
    <p:sldId id="749" r:id="rId28"/>
    <p:sldId id="758" r:id="rId29"/>
    <p:sldId id="728" r:id="rId30"/>
    <p:sldId id="731" r:id="rId31"/>
    <p:sldId id="751" r:id="rId32"/>
    <p:sldId id="724" r:id="rId33"/>
    <p:sldId id="717" r:id="rId34"/>
    <p:sldId id="738" r:id="rId35"/>
    <p:sldId id="753" r:id="rId36"/>
    <p:sldId id="741" r:id="rId37"/>
    <p:sldId id="714" r:id="rId38"/>
    <p:sldId id="755" r:id="rId39"/>
    <p:sldId id="756" r:id="rId40"/>
    <p:sldId id="694" r:id="rId41"/>
    <p:sldId id="353" r:id="rId42"/>
    <p:sldId id="701" r:id="rId43"/>
  </p:sldIdLst>
  <p:sldSz cx="9144000" cy="6858000" type="screen4x3"/>
  <p:notesSz cx="6797675" cy="9926638"/>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3300"/>
    <a:srgbClr val="2A6EA8"/>
    <a:srgbClr val="5A8B25"/>
    <a:srgbClr val="72AF2F"/>
    <a:srgbClr val="B1D254"/>
    <a:srgbClr val="FFCC00"/>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91" autoAdjust="0"/>
    <p:restoredTop sz="94660" autoAdjust="0"/>
  </p:normalViewPr>
  <p:slideViewPr>
    <p:cSldViewPr snapToGrid="0">
      <p:cViewPr>
        <p:scale>
          <a:sx n="100" d="100"/>
          <a:sy n="100" d="100"/>
        </p:scale>
        <p:origin x="72"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980"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851697" y="0"/>
            <a:ext cx="2945979"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9429347"/>
            <a:ext cx="2945980"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851697" y="9429347"/>
            <a:ext cx="2945979"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980"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851697" y="0"/>
            <a:ext cx="2945979"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917575" y="742950"/>
            <a:ext cx="4962525" cy="37226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5717" y="4715474"/>
            <a:ext cx="4986242" cy="4467627"/>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29347"/>
            <a:ext cx="2945980"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851697" y="9429347"/>
            <a:ext cx="2945979"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915988" y="742950"/>
            <a:ext cx="4967287" cy="3724275"/>
          </a:xfrm>
          <a:ln/>
        </p:spPr>
      </p:sp>
      <p:sp>
        <p:nvSpPr>
          <p:cNvPr id="6147" name="Rectangle 3"/>
          <p:cNvSpPr>
            <a:spLocks noGrp="1" noChangeArrowheads="1"/>
          </p:cNvSpPr>
          <p:nvPr>
            <p:ph type="body" idx="1"/>
          </p:nvPr>
        </p:nvSpPr>
        <p:spPr>
          <a:xfrm>
            <a:off x="904118" y="4717072"/>
            <a:ext cx="4989442" cy="446602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216432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24</a:t>
            </a:fld>
            <a:endParaRPr lang="en-GB" dirty="0"/>
          </a:p>
        </p:txBody>
      </p:sp>
    </p:spTree>
    <p:extLst>
      <p:ext uri="{BB962C8B-B14F-4D97-AF65-F5344CB8AC3E}">
        <p14:creationId xmlns:p14="http://schemas.microsoft.com/office/powerpoint/2010/main" val="406146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25</a:t>
            </a:fld>
            <a:endParaRPr lang="en-GB" dirty="0"/>
          </a:p>
        </p:txBody>
      </p:sp>
    </p:spTree>
    <p:extLst>
      <p:ext uri="{BB962C8B-B14F-4D97-AF65-F5344CB8AC3E}">
        <p14:creationId xmlns:p14="http://schemas.microsoft.com/office/powerpoint/2010/main" val="9404298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28</a:t>
            </a:fld>
            <a:endParaRPr lang="en-GB" dirty="0"/>
          </a:p>
        </p:txBody>
      </p:sp>
    </p:spTree>
    <p:extLst>
      <p:ext uri="{BB962C8B-B14F-4D97-AF65-F5344CB8AC3E}">
        <p14:creationId xmlns:p14="http://schemas.microsoft.com/office/powerpoint/2010/main" val="3806863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30</a:t>
            </a:fld>
            <a:endParaRPr lang="en-GB" dirty="0"/>
          </a:p>
        </p:txBody>
      </p:sp>
    </p:spTree>
    <p:extLst>
      <p:ext uri="{BB962C8B-B14F-4D97-AF65-F5344CB8AC3E}">
        <p14:creationId xmlns:p14="http://schemas.microsoft.com/office/powerpoint/2010/main" val="14640312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31</a:t>
            </a:fld>
            <a:endParaRPr lang="en-GB" dirty="0"/>
          </a:p>
        </p:txBody>
      </p:sp>
    </p:spTree>
    <p:extLst>
      <p:ext uri="{BB962C8B-B14F-4D97-AF65-F5344CB8AC3E}">
        <p14:creationId xmlns:p14="http://schemas.microsoft.com/office/powerpoint/2010/main" val="19553944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33</a:t>
            </a:fld>
            <a:endParaRPr lang="en-GB" dirty="0"/>
          </a:p>
        </p:txBody>
      </p:sp>
    </p:spTree>
    <p:extLst>
      <p:ext uri="{BB962C8B-B14F-4D97-AF65-F5344CB8AC3E}">
        <p14:creationId xmlns:p14="http://schemas.microsoft.com/office/powerpoint/2010/main" val="7905118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34</a:t>
            </a:fld>
            <a:endParaRPr lang="en-GB" dirty="0"/>
          </a:p>
        </p:txBody>
      </p:sp>
    </p:spTree>
    <p:extLst>
      <p:ext uri="{BB962C8B-B14F-4D97-AF65-F5344CB8AC3E}">
        <p14:creationId xmlns:p14="http://schemas.microsoft.com/office/powerpoint/2010/main" val="6806546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35</a:t>
            </a:fld>
            <a:endParaRPr lang="en-GB" dirty="0"/>
          </a:p>
        </p:txBody>
      </p:sp>
    </p:spTree>
    <p:extLst>
      <p:ext uri="{BB962C8B-B14F-4D97-AF65-F5344CB8AC3E}">
        <p14:creationId xmlns:p14="http://schemas.microsoft.com/office/powerpoint/2010/main" val="24275319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36</a:t>
            </a:fld>
            <a:endParaRPr lang="en-GB" dirty="0"/>
          </a:p>
        </p:txBody>
      </p:sp>
    </p:spTree>
    <p:extLst>
      <p:ext uri="{BB962C8B-B14F-4D97-AF65-F5344CB8AC3E}">
        <p14:creationId xmlns:p14="http://schemas.microsoft.com/office/powerpoint/2010/main" val="22067731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37</a:t>
            </a:fld>
            <a:endParaRPr lang="en-GB" dirty="0"/>
          </a:p>
        </p:txBody>
      </p:sp>
    </p:spTree>
    <p:extLst>
      <p:ext uri="{BB962C8B-B14F-4D97-AF65-F5344CB8AC3E}">
        <p14:creationId xmlns:p14="http://schemas.microsoft.com/office/powerpoint/2010/main" val="36357008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8</a:t>
            </a:fld>
            <a:endParaRPr lang="en-GB" dirty="0"/>
          </a:p>
        </p:txBody>
      </p:sp>
    </p:spTree>
    <p:extLst>
      <p:ext uri="{BB962C8B-B14F-4D97-AF65-F5344CB8AC3E}">
        <p14:creationId xmlns:p14="http://schemas.microsoft.com/office/powerpoint/2010/main" val="2749915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38</a:t>
            </a:fld>
            <a:endParaRPr lang="en-GB" dirty="0"/>
          </a:p>
        </p:txBody>
      </p:sp>
    </p:spTree>
    <p:extLst>
      <p:ext uri="{BB962C8B-B14F-4D97-AF65-F5344CB8AC3E}">
        <p14:creationId xmlns:p14="http://schemas.microsoft.com/office/powerpoint/2010/main" val="42095713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39</a:t>
            </a:fld>
            <a:endParaRPr lang="en-GB" dirty="0"/>
          </a:p>
        </p:txBody>
      </p:sp>
    </p:spTree>
    <p:extLst>
      <p:ext uri="{BB962C8B-B14F-4D97-AF65-F5344CB8AC3E}">
        <p14:creationId xmlns:p14="http://schemas.microsoft.com/office/powerpoint/2010/main" val="19043093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14</a:t>
            </a:fld>
            <a:endParaRPr lang="en-GB" dirty="0"/>
          </a:p>
        </p:txBody>
      </p:sp>
    </p:spTree>
    <p:extLst>
      <p:ext uri="{BB962C8B-B14F-4D97-AF65-F5344CB8AC3E}">
        <p14:creationId xmlns:p14="http://schemas.microsoft.com/office/powerpoint/2010/main" val="3300153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17</a:t>
            </a:fld>
            <a:endParaRPr lang="en-GB" dirty="0"/>
          </a:p>
        </p:txBody>
      </p:sp>
    </p:spTree>
    <p:extLst>
      <p:ext uri="{BB962C8B-B14F-4D97-AF65-F5344CB8AC3E}">
        <p14:creationId xmlns:p14="http://schemas.microsoft.com/office/powerpoint/2010/main" val="3257398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18</a:t>
            </a:fld>
            <a:endParaRPr lang="en-GB" dirty="0"/>
          </a:p>
        </p:txBody>
      </p:sp>
    </p:spTree>
    <p:extLst>
      <p:ext uri="{BB962C8B-B14F-4D97-AF65-F5344CB8AC3E}">
        <p14:creationId xmlns:p14="http://schemas.microsoft.com/office/powerpoint/2010/main" val="11627579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19</a:t>
            </a:fld>
            <a:endParaRPr lang="en-GB" dirty="0"/>
          </a:p>
        </p:txBody>
      </p:sp>
    </p:spTree>
    <p:extLst>
      <p:ext uri="{BB962C8B-B14F-4D97-AF65-F5344CB8AC3E}">
        <p14:creationId xmlns:p14="http://schemas.microsoft.com/office/powerpoint/2010/main" val="1462718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20</a:t>
            </a:fld>
            <a:endParaRPr lang="en-GB" dirty="0"/>
          </a:p>
        </p:txBody>
      </p:sp>
    </p:spTree>
    <p:extLst>
      <p:ext uri="{BB962C8B-B14F-4D97-AF65-F5344CB8AC3E}">
        <p14:creationId xmlns:p14="http://schemas.microsoft.com/office/powerpoint/2010/main" val="1286047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21</a:t>
            </a:fld>
            <a:endParaRPr lang="en-GB" dirty="0"/>
          </a:p>
        </p:txBody>
      </p:sp>
    </p:spTree>
    <p:extLst>
      <p:ext uri="{BB962C8B-B14F-4D97-AF65-F5344CB8AC3E}">
        <p14:creationId xmlns:p14="http://schemas.microsoft.com/office/powerpoint/2010/main" val="1050780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23</a:t>
            </a:fld>
            <a:endParaRPr lang="en-GB" dirty="0"/>
          </a:p>
        </p:txBody>
      </p:sp>
    </p:spTree>
    <p:extLst>
      <p:ext uri="{BB962C8B-B14F-4D97-AF65-F5344CB8AC3E}">
        <p14:creationId xmlns:p14="http://schemas.microsoft.com/office/powerpoint/2010/main" val="508264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fi-FI"/>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fi-FI"/>
          </a:p>
        </p:txBody>
      </p:sp>
      <p:sp>
        <p:nvSpPr>
          <p:cNvPr id="4" name="Slide Number Placeholder 5"/>
          <p:cNvSpPr>
            <a:spLocks noGrp="1"/>
          </p:cNvSpPr>
          <p:nvPr>
            <p:ph type="sldNum" sz="quarter" idx="10"/>
          </p:nvPr>
        </p:nvSpPr>
        <p:spPr/>
        <p:txBody>
          <a:bodyPr/>
          <a:lstStyle>
            <a:lvl1pPr>
              <a:defRPr/>
            </a:lvl1pPr>
          </a:lstStyle>
          <a:p>
            <a:fld id="{ED32EBC1-262A-4BE7-B9F3-9F3AFBBA0893}" type="slidenum">
              <a:rPr lang="en-GB" altLang="en-US"/>
              <a:pPr/>
              <a:t>‹#›</a:t>
            </a:fld>
            <a:endParaRPr lang="en-GB" altLang="en-US"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D73D7228-79D2-4A43-9F7D-95D572D85026}" type="slidenum">
              <a:rPr lang="en-GB" altLang="en-US"/>
              <a:pPr/>
              <a:t>‹#›</a:t>
            </a:fld>
            <a:endParaRPr lang="en-GB" altLang="en-US" dirty="0"/>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9183F171-0A11-43E5-B070-5F21A599C37C}" type="slidenum">
              <a:rPr lang="en-GB" altLang="en-US"/>
              <a:pPr/>
              <a:t>‹#›</a:t>
            </a:fld>
            <a:endParaRPr lang="en-GB" altLang="en-US" dirty="0"/>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6" name="Slide Number Placeholder 5"/>
          <p:cNvSpPr>
            <a:spLocks noGrp="1"/>
          </p:cNvSpPr>
          <p:nvPr>
            <p:ph type="sldNum" sz="quarter" idx="10"/>
          </p:nvPr>
        </p:nvSpPr>
        <p:spPr/>
        <p:txBody>
          <a:bodyPr/>
          <a:lstStyle>
            <a:lvl1pPr>
              <a:defRPr/>
            </a:lvl1pPr>
          </a:lstStyle>
          <a:p>
            <a:fld id="{1D729CA9-0B79-4B9A-B62F-ED6DB8AE837C}" type="slidenum">
              <a:rPr lang="en-GB" altLang="en-US"/>
              <a:pPr/>
              <a:t>‹#›</a:t>
            </a:fld>
            <a:endParaRPr lang="en-GB" altLang="en-US" dirty="0"/>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Slide Number Placeholder 5"/>
          <p:cNvSpPr>
            <a:spLocks noGrp="1"/>
          </p:cNvSpPr>
          <p:nvPr>
            <p:ph type="sldNum" sz="quarter" idx="10"/>
          </p:nvPr>
        </p:nvSpPr>
        <p:spPr/>
        <p:txBody>
          <a:bodyPr/>
          <a:lstStyle>
            <a:lvl1pPr>
              <a:defRPr/>
            </a:lvl1pPr>
          </a:lstStyle>
          <a:p>
            <a:fld id="{A851C810-DF41-44A4-96B1-30899027F1DF}" type="slidenum">
              <a:rPr lang="en-GB" altLang="en-US"/>
              <a:pPr/>
              <a:t>‹#›</a:t>
            </a:fld>
            <a:endParaRPr lang="en-GB" altLang="en-US" dirty="0"/>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7C3C36A9-E97D-481F-A77A-192FA52A6954}" type="slidenum">
              <a:rPr lang="en-GB" altLang="en-US"/>
              <a:pPr/>
              <a:t>‹#›</a:t>
            </a:fld>
            <a:endParaRPr lang="en-GB" altLang="en-US" dirty="0"/>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fi-FI"/>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fld id="{21FE3C95-0919-4D11-B52B-A1D487465AA3}" type="slidenum">
              <a:rPr lang="en-GB" altLang="en-US"/>
              <a:pPr/>
              <a:t>‹#›</a:t>
            </a:fld>
            <a:endParaRPr lang="en-GB" altLang="en-US" dirty="0"/>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Slide Number Placeholder 5"/>
          <p:cNvSpPr>
            <a:spLocks noGrp="1"/>
          </p:cNvSpPr>
          <p:nvPr>
            <p:ph type="sldNum" sz="quarter" idx="10"/>
          </p:nvPr>
        </p:nvSpPr>
        <p:spPr/>
        <p:txBody>
          <a:bodyPr/>
          <a:lstStyle>
            <a:lvl1pPr>
              <a:defRPr/>
            </a:lvl1pPr>
          </a:lstStyle>
          <a:p>
            <a:fld id="{91609000-B0AB-4B70-92DC-1906A0EA0615}" type="slidenum">
              <a:rPr lang="en-GB" altLang="en-US"/>
              <a:pPr/>
              <a:t>‹#›</a:t>
            </a:fld>
            <a:endParaRPr lang="en-GB" altLang="en-US"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Slide Number Placeholder 5"/>
          <p:cNvSpPr>
            <a:spLocks noGrp="1"/>
          </p:cNvSpPr>
          <p:nvPr>
            <p:ph type="sldNum" sz="quarter" idx="10"/>
          </p:nvPr>
        </p:nvSpPr>
        <p:spPr/>
        <p:txBody>
          <a:bodyPr/>
          <a:lstStyle>
            <a:lvl1pPr>
              <a:defRPr/>
            </a:lvl1pPr>
          </a:lstStyle>
          <a:p>
            <a:fld id="{2F5F441D-FDC9-4917-8782-9FB1A52175EE}" type="slidenum">
              <a:rPr lang="en-GB" altLang="en-US"/>
              <a:pPr/>
              <a:t>‹#›</a:t>
            </a:fld>
            <a:endParaRPr lang="en-GB" altLang="en-US"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fld id="{5CF5DB0B-C0D7-4C62-A89C-F6E83EC7A4B0}" type="slidenum">
              <a:rPr lang="en-GB" altLang="en-US"/>
              <a:pPr/>
              <a:t>‹#›</a:t>
            </a:fld>
            <a:endParaRPr lang="en-GB" altLang="en-US" dirty="0"/>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fld id="{9F83FCB4-3B62-4790-B149-1B187BB8C5D5}" type="slidenum">
              <a:rPr lang="en-GB" altLang="en-US"/>
              <a:pPr/>
              <a:t>‹#›</a:t>
            </a:fld>
            <a:endParaRPr lang="en-GB" altLang="en-US" dirty="0"/>
          </a:p>
        </p:txBody>
      </p:sp>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fld id="{1A1FDCA5-AF96-43E1-A56E-6D95327FFFD0}" type="slidenum">
              <a:rPr lang="en-GB" altLang="en-US"/>
              <a:pPr/>
              <a:t>‹#›</a:t>
            </a:fld>
            <a:endParaRPr lang="en-GB" altLang="en-US" dirty="0"/>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fld id="{E88281B7-44C3-492A-8DFD-11FF2867AA2E}" type="slidenum">
              <a:rPr lang="en-GB" altLang="en-US"/>
              <a:pPr/>
              <a:t>‹#›</a:t>
            </a:fld>
            <a:endParaRPr lang="en-GB" altLang="en-US" dirty="0"/>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descr="3GPP_TM_RD.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438150" y="6456363"/>
            <a:ext cx="76342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27038" y="6473825"/>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 3GPP 2017                              RAN6 Status Report to RAN#78                        RP-172132</a:t>
            </a:r>
          </a:p>
        </p:txBody>
      </p:sp>
      <p:sp>
        <p:nvSpPr>
          <p:cNvPr id="56334" name="Slide Number Placeholder 4"/>
          <p:cNvSpPr txBox="1">
            <a:spLocks noGrp="1"/>
          </p:cNvSpPr>
          <p:nvPr/>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hyperlink" Target="http://www.3gpp.org/ftp/tsg_ran/WG6_legacyRAN/TSGR6_06/Docs/R6-170481.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62000" y="16287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9"/>
          <p:cNvSpPr>
            <a:spLocks noGrp="1"/>
          </p:cNvSpPr>
          <p:nvPr>
            <p:ph type="ctrTitle"/>
          </p:nvPr>
        </p:nvSpPr>
        <p:spPr/>
        <p:txBody>
          <a:bodyPr>
            <a:normAutofit fontScale="90000"/>
          </a:bodyPr>
          <a:lstStyle/>
          <a:p>
            <a:br>
              <a:rPr lang="en-US" altLang="zh-CN" dirty="0"/>
            </a:br>
            <a:br>
              <a:rPr lang="en-US" altLang="zh-CN" dirty="0"/>
            </a:br>
            <a:endParaRPr lang="en-GB" altLang="zh-CN" dirty="0">
              <a:ea typeface="SimSun" pitchFamily="2" charset="-122"/>
            </a:endParaRPr>
          </a:p>
        </p:txBody>
      </p:sp>
      <p:sp>
        <p:nvSpPr>
          <p:cNvPr id="5124" name="Text Box 65"/>
          <p:cNvSpPr txBox="1">
            <a:spLocks noChangeArrowheads="1"/>
          </p:cNvSpPr>
          <p:nvPr/>
        </p:nvSpPr>
        <p:spPr bwMode="auto">
          <a:xfrm>
            <a:off x="350838" y="258763"/>
            <a:ext cx="711358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50000"/>
              </a:spcBef>
              <a:buFontTx/>
              <a:buNone/>
            </a:pPr>
            <a:r>
              <a:rPr lang="en-GB" altLang="en-US" sz="2000" b="1" i="1" dirty="0">
                <a:latin typeface="Arial" charset="0"/>
                <a:cs typeface="Times New Roman" pitchFamily="18" charset="0"/>
              </a:rPr>
              <a:t>3GPP TSG-RAN #78				</a:t>
            </a:r>
            <a:r>
              <a:rPr lang="en-GB" altLang="en-US" sz="2000" b="1" i="1" dirty="0">
                <a:solidFill>
                  <a:srgbClr val="0000CC"/>
                </a:solidFill>
                <a:latin typeface="Arial" charset="0"/>
                <a:cs typeface="Times New Roman" pitchFamily="18" charset="0"/>
              </a:rPr>
              <a:t>RP-172132</a:t>
            </a:r>
            <a:endParaRPr lang="en-GB" altLang="en-US" sz="2000" b="1" i="1" dirty="0">
              <a:highlight>
                <a:srgbClr val="FFFF00"/>
              </a:highlight>
              <a:latin typeface="Arial" charset="0"/>
              <a:cs typeface="Times New Roman" pitchFamily="18" charset="0"/>
            </a:endParaRPr>
          </a:p>
          <a:p>
            <a:pPr eaLnBrk="1" hangingPunct="1">
              <a:spcBef>
                <a:spcPct val="50000"/>
              </a:spcBef>
              <a:buFontTx/>
              <a:buNone/>
            </a:pPr>
            <a:r>
              <a:rPr lang="en-GB" altLang="en-US" sz="2000" b="1" i="1" dirty="0">
                <a:latin typeface="Arial" charset="0"/>
                <a:cs typeface="Times New Roman" pitchFamily="18" charset="0"/>
              </a:rPr>
              <a:t>Lisbon, Portugal, 18-21 December, 2017</a:t>
            </a:r>
          </a:p>
        </p:txBody>
      </p:sp>
      <p:sp>
        <p:nvSpPr>
          <p:cNvPr id="5125" name="Subtitle 6"/>
          <p:cNvSpPr>
            <a:spLocks noGrp="1"/>
          </p:cNvSpPr>
          <p:nvPr>
            <p:ph type="subTitle" idx="4294967295"/>
          </p:nvPr>
        </p:nvSpPr>
        <p:spPr>
          <a:xfrm>
            <a:off x="2087435" y="4815068"/>
            <a:ext cx="5523328" cy="729205"/>
          </a:xfrm>
        </p:spPr>
        <p:txBody>
          <a:bodyPr/>
          <a:lstStyle/>
          <a:p>
            <a:pPr marL="0" indent="0">
              <a:buFontTx/>
              <a:buNone/>
              <a:tabLst>
                <a:tab pos="2873375" algn="l"/>
              </a:tabLst>
            </a:pPr>
            <a:r>
              <a:rPr lang="en-GB" altLang="en-US" sz="1600" dirty="0">
                <a:latin typeface="Arial" charset="0"/>
              </a:rPr>
              <a:t>RAN6 Chair:          	Juergen Hofmann (NOKIA)</a:t>
            </a:r>
          </a:p>
          <a:p>
            <a:pPr marL="0" indent="0">
              <a:buFontTx/>
              <a:buNone/>
              <a:tabLst>
                <a:tab pos="2511425" algn="l"/>
                <a:tab pos="2873375" algn="l"/>
              </a:tabLst>
            </a:pPr>
            <a:r>
              <a:rPr lang="en-GB" altLang="en-US" sz="1600" dirty="0">
                <a:latin typeface="Arial" charset="0"/>
              </a:rPr>
              <a:t>RAN6 Secretary: 		Paolino Usai (ETSI MCC)</a:t>
            </a:r>
          </a:p>
        </p:txBody>
      </p:sp>
      <p:sp>
        <p:nvSpPr>
          <p:cNvPr id="12" name="Text Box 63"/>
          <p:cNvSpPr txBox="1">
            <a:spLocks noChangeArrowheads="1"/>
          </p:cNvSpPr>
          <p:nvPr/>
        </p:nvSpPr>
        <p:spPr bwMode="auto">
          <a:xfrm>
            <a:off x="1182400" y="2459038"/>
            <a:ext cx="6428363" cy="1446550"/>
          </a:xfrm>
          <a:prstGeom prst="rect">
            <a:avLst/>
          </a:prstGeom>
          <a:noFill/>
          <a:ln w="9525">
            <a:noFill/>
            <a:miter lim="800000"/>
            <a:headEnd/>
            <a:tailEnd/>
          </a:ln>
          <a:effectLst/>
        </p:spPr>
        <p:txBody>
          <a:bodyPr wrap="none">
            <a:spAutoFit/>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algn="ctr"/>
            <a:r>
              <a:rPr lang="en-GB" altLang="zh-CN" sz="4400" dirty="0">
                <a:solidFill>
                  <a:srgbClr val="FF3300"/>
                </a:solidFill>
                <a:effectLst>
                  <a:outerShdw blurRad="38100" dist="38100" dir="2700000" algn="tl">
                    <a:srgbClr val="C0C0C0"/>
                  </a:outerShdw>
                </a:effectLst>
                <a:latin typeface="Arial" charset="0"/>
                <a:ea typeface="SimSun" pitchFamily="2" charset="-122"/>
              </a:rPr>
              <a:t>Status Report RAN WG6</a:t>
            </a:r>
            <a:br>
              <a:rPr lang="en-GB" altLang="zh-CN" sz="4400" dirty="0">
                <a:solidFill>
                  <a:srgbClr val="FF3300"/>
                </a:solidFill>
                <a:effectLst>
                  <a:outerShdw blurRad="38100" dist="38100" dir="2700000" algn="tl">
                    <a:srgbClr val="C0C0C0"/>
                  </a:outerShdw>
                </a:effectLst>
                <a:latin typeface="Arial" charset="0"/>
                <a:ea typeface="SimSun" pitchFamily="2" charset="-122"/>
              </a:rPr>
            </a:br>
            <a:r>
              <a:rPr lang="en-GB" altLang="zh-CN" sz="4400" dirty="0">
                <a:solidFill>
                  <a:srgbClr val="FF3300"/>
                </a:solidFill>
                <a:effectLst>
                  <a:outerShdw blurRad="38100" dist="38100" dir="2700000" algn="tl">
                    <a:srgbClr val="C0C0C0"/>
                  </a:outerShdw>
                </a:effectLst>
                <a:latin typeface="Arial" charset="0"/>
                <a:ea typeface="SimSun" pitchFamily="2" charset="-122"/>
              </a:rPr>
              <a:t>to TSG-RAN #78</a:t>
            </a:r>
            <a:endParaRPr lang="en-US" altLang="zh-CN" sz="4400" dirty="0">
              <a:solidFill>
                <a:srgbClr val="FF3300"/>
              </a:solidFill>
              <a:effectLst>
                <a:outerShdw blurRad="38100" dist="38100" dir="2700000" algn="tl">
                  <a:srgbClr val="C0C0C0"/>
                </a:outerShdw>
              </a:effectLst>
              <a:latin typeface="Arial"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Liaisons   (2/2)</a:t>
            </a:r>
          </a:p>
        </p:txBody>
      </p:sp>
      <p:sp>
        <p:nvSpPr>
          <p:cNvPr id="3" name="Content Placeholder 2"/>
          <p:cNvSpPr>
            <a:spLocks noGrp="1"/>
          </p:cNvSpPr>
          <p:nvPr>
            <p:ph idx="1"/>
          </p:nvPr>
        </p:nvSpPr>
        <p:spPr>
          <a:xfrm>
            <a:off x="465454" y="1417638"/>
            <a:ext cx="8678546" cy="4915849"/>
          </a:xfrm>
        </p:spPr>
        <p:txBody>
          <a:bodyPr/>
          <a:lstStyle/>
          <a:p>
            <a:pPr>
              <a:spcBef>
                <a:spcPts val="200"/>
              </a:spcBef>
              <a:spcAft>
                <a:spcPts val="600"/>
              </a:spcAft>
            </a:pPr>
            <a:r>
              <a:rPr lang="en-GB" sz="1800" dirty="0"/>
              <a:t>One outgoing LS was sent. </a:t>
            </a:r>
          </a:p>
          <a:p>
            <a:pPr>
              <a:lnSpc>
                <a:spcPct val="90000"/>
              </a:lnSpc>
              <a:spcBef>
                <a:spcPts val="200"/>
              </a:spcBef>
              <a:spcAft>
                <a:spcPts val="600"/>
              </a:spcAft>
            </a:pPr>
            <a:r>
              <a:rPr lang="en-GB" sz="1800" dirty="0">
                <a:solidFill>
                  <a:srgbClr val="0000FF"/>
                </a:solidFill>
              </a:rPr>
              <a:t>R6-170518</a:t>
            </a:r>
            <a:r>
              <a:rPr lang="en-GB" sz="1800" dirty="0"/>
              <a:t> </a:t>
            </a:r>
            <a:r>
              <a:rPr lang="en-US" sz="1800" dirty="0"/>
              <a:t>Reply LS on adding new service type in QMC reporting (To: SA4, Cc: CT1)</a:t>
            </a:r>
            <a:endParaRPr lang="en-GB" sz="1800" dirty="0"/>
          </a:p>
          <a:p>
            <a:pPr lvl="1">
              <a:lnSpc>
                <a:spcPct val="90000"/>
              </a:lnSpc>
              <a:spcBef>
                <a:spcPts val="200"/>
              </a:spcBef>
              <a:spcAft>
                <a:spcPts val="600"/>
              </a:spcAft>
            </a:pPr>
            <a:r>
              <a:rPr lang="en-US" sz="1600" dirty="0"/>
              <a:t>Response to incoming LS in </a:t>
            </a:r>
            <a:r>
              <a:rPr lang="en-GB" sz="1600" dirty="0">
                <a:solidFill>
                  <a:srgbClr val="0000FF"/>
                </a:solidFill>
              </a:rPr>
              <a:t>R6-170498</a:t>
            </a:r>
            <a:r>
              <a:rPr lang="en-US" sz="1600" dirty="0"/>
              <a:t> informing about RAN6’s view on the matter to add a new service type for the QMC reporting procedure. </a:t>
            </a:r>
          </a:p>
          <a:p>
            <a:pPr lvl="1">
              <a:lnSpc>
                <a:spcPct val="90000"/>
              </a:lnSpc>
              <a:spcBef>
                <a:spcPts val="200"/>
              </a:spcBef>
              <a:spcAft>
                <a:spcPts val="600"/>
              </a:spcAft>
            </a:pPr>
            <a:r>
              <a:rPr lang="en-US" sz="1600" dirty="0"/>
              <a:t>The response was composed after discussing the proposal in </a:t>
            </a:r>
            <a:r>
              <a:rPr lang="en-US" sz="1600" dirty="0">
                <a:solidFill>
                  <a:srgbClr val="0000FF"/>
                </a:solidFill>
              </a:rPr>
              <a:t>R6-170472 </a:t>
            </a:r>
            <a:r>
              <a:rPr lang="en-US" sz="1600" dirty="0"/>
              <a:t>to align the solution for UTRAN to that for E-UTRAN, which was not agreed. </a:t>
            </a:r>
          </a:p>
          <a:p>
            <a:pPr lvl="1">
              <a:lnSpc>
                <a:spcPct val="90000"/>
              </a:lnSpc>
              <a:spcBef>
                <a:spcPts val="200"/>
              </a:spcBef>
              <a:spcAft>
                <a:spcPts val="600"/>
              </a:spcAft>
            </a:pPr>
            <a:r>
              <a:rPr lang="en-US" sz="1600" dirty="0"/>
              <a:t>The LS raises questions on service requirements, i.e. restrictions for simultaneous </a:t>
            </a:r>
            <a:r>
              <a:rPr lang="en-US" sz="1600" dirty="0" err="1"/>
              <a:t>QoE</a:t>
            </a:r>
            <a:r>
              <a:rPr lang="en-US" sz="1600" dirty="0"/>
              <a:t> reporting for streaming services and MTSI services and if a prioritization of service types is intended. </a:t>
            </a:r>
          </a:p>
          <a:p>
            <a:pPr lvl="1">
              <a:lnSpc>
                <a:spcPct val="90000"/>
              </a:lnSpc>
              <a:spcBef>
                <a:spcPts val="200"/>
              </a:spcBef>
              <a:spcAft>
                <a:spcPts val="600"/>
              </a:spcAft>
            </a:pPr>
            <a:r>
              <a:rPr lang="en-US" sz="1600" dirty="0"/>
              <a:t>Potential impact to other RAN groups is indicated. </a:t>
            </a:r>
          </a:p>
          <a:p>
            <a:pPr lvl="1">
              <a:lnSpc>
                <a:spcPct val="90000"/>
              </a:lnSpc>
              <a:spcBef>
                <a:spcPts val="200"/>
              </a:spcBef>
              <a:spcAft>
                <a:spcPts val="600"/>
              </a:spcAft>
            </a:pPr>
            <a:r>
              <a:rPr lang="en-US" sz="1600" dirty="0"/>
              <a:t>The foreseen timeline for completion in SA4 is commented to be tight.</a:t>
            </a:r>
          </a:p>
          <a:p>
            <a:pPr lvl="1">
              <a:lnSpc>
                <a:spcPct val="90000"/>
              </a:lnSpc>
              <a:spcBef>
                <a:spcPts val="200"/>
              </a:spcBef>
              <a:spcAft>
                <a:spcPts val="600"/>
              </a:spcAft>
            </a:pPr>
            <a:r>
              <a:rPr lang="en-US" sz="1600" dirty="0"/>
              <a:t>SA4 is asked to reply on the issues raised in the LS to provide guidance for the normative work in RAN6.</a:t>
            </a:r>
          </a:p>
        </p:txBody>
      </p:sp>
    </p:spTree>
    <p:extLst>
      <p:ext uri="{BB962C8B-B14F-4D97-AF65-F5344CB8AC3E}">
        <p14:creationId xmlns:p14="http://schemas.microsoft.com/office/powerpoint/2010/main" val="216697587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p:txBody>
          <a:bodyPr/>
          <a:lstStyle/>
          <a:p>
            <a:r>
              <a:rPr lang="sv-SE" altLang="en-US" dirty="0"/>
              <a:t>CRs to features in Rel-13 or </a:t>
            </a:r>
            <a:r>
              <a:rPr lang="en-GB" altLang="en-US" dirty="0"/>
              <a:t>earlier</a:t>
            </a:r>
            <a:r>
              <a:rPr lang="sv-SE" altLang="en-US" dirty="0"/>
              <a:t> (GERAN)</a:t>
            </a:r>
            <a:endParaRPr lang="en-US" altLang="en-US" dirty="0"/>
          </a:p>
        </p:txBody>
      </p:sp>
    </p:spTree>
    <p:extLst>
      <p:ext uri="{BB962C8B-B14F-4D97-AF65-F5344CB8AC3E}">
        <p14:creationId xmlns:p14="http://schemas.microsoft.com/office/powerpoint/2010/main" val="2360372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TEI11     (1/1) </a:t>
            </a:r>
          </a:p>
        </p:txBody>
      </p:sp>
      <p:sp>
        <p:nvSpPr>
          <p:cNvPr id="3" name="Content Placeholder 2"/>
          <p:cNvSpPr>
            <a:spLocks noGrp="1"/>
          </p:cNvSpPr>
          <p:nvPr>
            <p:ph idx="1"/>
          </p:nvPr>
        </p:nvSpPr>
        <p:spPr>
          <a:xfrm>
            <a:off x="374014" y="1330198"/>
            <a:ext cx="8769986" cy="4830763"/>
          </a:xfrm>
          <a:noFill/>
          <a:ln>
            <a:solidFill>
              <a:schemeClr val="bg1"/>
            </a:solidFill>
          </a:ln>
        </p:spPr>
        <p:txBody>
          <a:bodyPr/>
          <a:lstStyle/>
          <a:p>
            <a:r>
              <a:rPr lang="en-US" sz="2000" b="1" dirty="0"/>
              <a:t>Extended EARFCN related corrections</a:t>
            </a:r>
          </a:p>
          <a:p>
            <a:pPr lvl="1"/>
            <a:r>
              <a:rPr lang="en-US" sz="1800" dirty="0"/>
              <a:t>Handling of scenario for reselection to E-UTRAN cell after Call Release in GERAN led to issues in case the E-UTRA frequency is in E-UTRA bands &gt; 64 where Extended EARFCN support (Rel-11) is needed. Two solutions proposed in </a:t>
            </a:r>
            <a:r>
              <a:rPr lang="en-US" sz="1800" u="sng" dirty="0">
                <a:hlinkClick r:id="rId2"/>
              </a:rPr>
              <a:t>R6-170481</a:t>
            </a:r>
            <a:r>
              <a:rPr lang="en-US" sz="1800" dirty="0"/>
              <a:t>:</a:t>
            </a:r>
          </a:p>
          <a:p>
            <a:pPr lvl="2"/>
            <a:r>
              <a:rPr lang="en-US" sz="1600" dirty="0"/>
              <a:t>Option 1: case distinction added for identifying the EARFCN from different IE’s depending on if E-UTRA band &gt; 64 or not and no CSN.1 change needed; </a:t>
            </a:r>
          </a:p>
          <a:p>
            <a:pPr lvl="2"/>
            <a:r>
              <a:rPr lang="en-US" sz="1600" dirty="0"/>
              <a:t>Option 2: addition of new IE for identifying the Extended EARFCN for cell reselection requiring CSN.1 change. </a:t>
            </a:r>
          </a:p>
          <a:p>
            <a:pPr lvl="1"/>
            <a:r>
              <a:rPr lang="en-US" sz="1800" dirty="0"/>
              <a:t>After discussion option 1 and related CRs were agreed.</a:t>
            </a:r>
          </a:p>
          <a:p>
            <a:r>
              <a:rPr lang="en-US" sz="2000" b="1" dirty="0"/>
              <a:t>CR 44.018 Extended-EARFCN related corrections (Rel-11) </a:t>
            </a:r>
            <a:r>
              <a:rPr lang="en-US" sz="2000" dirty="0"/>
              <a:t>agreed in </a:t>
            </a:r>
            <a:r>
              <a:rPr lang="en-US" sz="2000" dirty="0">
                <a:solidFill>
                  <a:srgbClr val="0000FF"/>
                </a:solidFill>
              </a:rPr>
              <a:t>R6-170504.</a:t>
            </a:r>
          </a:p>
          <a:p>
            <a:pPr lvl="1"/>
            <a:r>
              <a:rPr lang="en-US" sz="1800" dirty="0"/>
              <a:t>Rel-12 mirror in </a:t>
            </a:r>
            <a:r>
              <a:rPr lang="en-US" sz="1800" dirty="0">
                <a:solidFill>
                  <a:srgbClr val="0000FF"/>
                </a:solidFill>
              </a:rPr>
              <a:t>R6-170505</a:t>
            </a:r>
          </a:p>
          <a:p>
            <a:pPr lvl="1"/>
            <a:r>
              <a:rPr lang="en-US" sz="1800" dirty="0"/>
              <a:t>Rel-13 mirror in </a:t>
            </a:r>
            <a:r>
              <a:rPr lang="en-US" sz="1800" dirty="0">
                <a:solidFill>
                  <a:srgbClr val="0000FF"/>
                </a:solidFill>
              </a:rPr>
              <a:t>R6-170506</a:t>
            </a:r>
          </a:p>
          <a:p>
            <a:pPr lvl="1"/>
            <a:r>
              <a:rPr lang="en-US" sz="1800" dirty="0"/>
              <a:t>Rel-14 mirror in </a:t>
            </a:r>
            <a:r>
              <a:rPr lang="en-US" sz="1800" dirty="0">
                <a:solidFill>
                  <a:srgbClr val="0000FF"/>
                </a:solidFill>
              </a:rPr>
              <a:t>R6-170482</a:t>
            </a:r>
          </a:p>
          <a:p>
            <a:pPr lvl="1"/>
            <a:r>
              <a:rPr lang="en-US" sz="1800" dirty="0"/>
              <a:t>Rel-15 mirror in </a:t>
            </a:r>
            <a:r>
              <a:rPr lang="en-US" sz="1800" dirty="0">
                <a:solidFill>
                  <a:srgbClr val="0000FF"/>
                </a:solidFill>
              </a:rPr>
              <a:t>R6-170507</a:t>
            </a:r>
            <a:endParaRPr lang="en-US" sz="2000" dirty="0">
              <a:solidFill>
                <a:srgbClr val="0000FF"/>
              </a:solidFill>
            </a:endParaRPr>
          </a:p>
          <a:p>
            <a:pPr marL="57150" indent="0">
              <a:lnSpc>
                <a:spcPct val="95000"/>
              </a:lnSpc>
              <a:spcBef>
                <a:spcPts val="300"/>
              </a:spcBef>
              <a:buNone/>
            </a:pPr>
            <a:r>
              <a:rPr lang="en-GB" sz="2000" b="1" dirty="0">
                <a:solidFill>
                  <a:srgbClr val="0000FF"/>
                </a:solidFill>
              </a:rPr>
              <a:t>CRs for Approval</a:t>
            </a:r>
            <a:endParaRPr lang="en-US" sz="2000" dirty="0">
              <a:solidFill>
                <a:srgbClr val="0000FF"/>
              </a:solidFill>
            </a:endParaRPr>
          </a:p>
          <a:p>
            <a:r>
              <a:rPr lang="en-US" sz="1800" dirty="0">
                <a:solidFill>
                  <a:srgbClr val="0000FF"/>
                </a:solidFill>
              </a:rPr>
              <a:t> </a:t>
            </a:r>
            <a:r>
              <a:rPr lang="en-US" sz="1800" dirty="0"/>
              <a:t>The agreed CRs are collected in </a:t>
            </a:r>
            <a:r>
              <a:rPr lang="en-US" sz="1800" dirty="0">
                <a:solidFill>
                  <a:srgbClr val="0000FF"/>
                </a:solidFill>
              </a:rPr>
              <a:t>RP-172190</a:t>
            </a:r>
            <a:r>
              <a:rPr lang="en-US" sz="1800" dirty="0"/>
              <a:t> for block approval at RAN#78</a:t>
            </a:r>
            <a:r>
              <a:rPr lang="en-US" sz="2000" dirty="0"/>
              <a:t>.</a:t>
            </a:r>
            <a:endParaRPr lang="en-US" sz="2000" dirty="0">
              <a:solidFill>
                <a:srgbClr val="0000FF"/>
              </a:solidFill>
            </a:endParaRPr>
          </a:p>
          <a:p>
            <a:pPr marL="0" indent="0">
              <a:buNone/>
            </a:pPr>
            <a:endParaRPr lang="en-US" sz="2000" dirty="0"/>
          </a:p>
        </p:txBody>
      </p:sp>
    </p:spTree>
    <p:extLst>
      <p:ext uri="{BB962C8B-B14F-4D97-AF65-F5344CB8AC3E}">
        <p14:creationId xmlns:p14="http://schemas.microsoft.com/office/powerpoint/2010/main" val="100982951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TEI12     (1/1)</a:t>
            </a:r>
          </a:p>
        </p:txBody>
      </p:sp>
      <p:sp>
        <p:nvSpPr>
          <p:cNvPr id="3" name="Content Placeholder 2"/>
          <p:cNvSpPr>
            <a:spLocks noGrp="1"/>
          </p:cNvSpPr>
          <p:nvPr>
            <p:ph idx="1"/>
          </p:nvPr>
        </p:nvSpPr>
        <p:spPr>
          <a:xfrm>
            <a:off x="374014" y="1320038"/>
            <a:ext cx="8698866" cy="4830763"/>
          </a:xfrm>
          <a:noFill/>
          <a:ln>
            <a:solidFill>
              <a:schemeClr val="bg1"/>
            </a:solidFill>
          </a:ln>
        </p:spPr>
        <p:txBody>
          <a:bodyPr/>
          <a:lstStyle/>
          <a:p>
            <a:r>
              <a:rPr lang="en-US" sz="2000" b="1" dirty="0"/>
              <a:t>ASN.1 syntax corrections for GANSS </a:t>
            </a:r>
          </a:p>
          <a:p>
            <a:pPr lvl="1"/>
            <a:r>
              <a:rPr lang="en-US" sz="1800" dirty="0"/>
              <a:t>A syntax correction was made related to a parameter added for </a:t>
            </a:r>
            <a:r>
              <a:rPr lang="en-US" sz="1800" dirty="0" err="1"/>
              <a:t>BeiDou</a:t>
            </a:r>
            <a:r>
              <a:rPr lang="en-US" sz="1800" dirty="0"/>
              <a:t> Navigation Satellite System, BDS (Rel-12).</a:t>
            </a:r>
          </a:p>
          <a:p>
            <a:r>
              <a:rPr lang="en-US" sz="2000" b="1" dirty="0"/>
              <a:t>CR 44.031 ASN.1 syntax correction for GANSS (Rel-12) </a:t>
            </a:r>
            <a:r>
              <a:rPr lang="en-US" sz="2000" dirty="0"/>
              <a:t>agreed in </a:t>
            </a:r>
            <a:r>
              <a:rPr lang="en-US" sz="2000" dirty="0">
                <a:solidFill>
                  <a:srgbClr val="0000FF"/>
                </a:solidFill>
              </a:rPr>
              <a:t>R6-170485.</a:t>
            </a:r>
          </a:p>
          <a:p>
            <a:pPr lvl="1"/>
            <a:r>
              <a:rPr lang="en-US" sz="1800" dirty="0"/>
              <a:t>Rel-13 mirror in </a:t>
            </a:r>
            <a:r>
              <a:rPr lang="en-US" sz="1800" dirty="0">
                <a:solidFill>
                  <a:srgbClr val="0000FF"/>
                </a:solidFill>
              </a:rPr>
              <a:t>R6-170486</a:t>
            </a:r>
          </a:p>
          <a:p>
            <a:pPr marL="57150" indent="0">
              <a:lnSpc>
                <a:spcPct val="95000"/>
              </a:lnSpc>
              <a:spcBef>
                <a:spcPts val="300"/>
              </a:spcBef>
              <a:buNone/>
            </a:pPr>
            <a:r>
              <a:rPr lang="en-GB" sz="2000" b="1" dirty="0">
                <a:solidFill>
                  <a:srgbClr val="0000FF"/>
                </a:solidFill>
              </a:rPr>
              <a:t>CRs for Approval</a:t>
            </a:r>
            <a:endParaRPr lang="en-US" sz="2000" dirty="0">
              <a:solidFill>
                <a:srgbClr val="0000FF"/>
              </a:solidFill>
            </a:endParaRPr>
          </a:p>
          <a:p>
            <a:r>
              <a:rPr lang="en-US" sz="1800" dirty="0">
                <a:solidFill>
                  <a:srgbClr val="0000FF"/>
                </a:solidFill>
              </a:rPr>
              <a:t> </a:t>
            </a:r>
            <a:r>
              <a:rPr lang="en-US" sz="1800" dirty="0"/>
              <a:t>The agreed CRs are collected in </a:t>
            </a:r>
            <a:r>
              <a:rPr lang="en-US" sz="1800" dirty="0">
                <a:solidFill>
                  <a:srgbClr val="0000FF"/>
                </a:solidFill>
              </a:rPr>
              <a:t>RP-172191</a:t>
            </a:r>
            <a:r>
              <a:rPr lang="en-US" sz="1800" dirty="0"/>
              <a:t> for block approval at RAN#78</a:t>
            </a:r>
            <a:r>
              <a:rPr lang="en-US" sz="2000" dirty="0"/>
              <a:t>.</a:t>
            </a:r>
            <a:endParaRPr lang="en-US" sz="2000" dirty="0">
              <a:solidFill>
                <a:srgbClr val="0000FF"/>
              </a:solidFill>
            </a:endParaRPr>
          </a:p>
          <a:p>
            <a:pPr marL="0" indent="0">
              <a:buNone/>
            </a:pPr>
            <a:endParaRPr lang="en-US" sz="2000" dirty="0"/>
          </a:p>
        </p:txBody>
      </p:sp>
    </p:spTree>
    <p:extLst>
      <p:ext uri="{BB962C8B-B14F-4D97-AF65-F5344CB8AC3E}">
        <p14:creationId xmlns:p14="http://schemas.microsoft.com/office/powerpoint/2010/main" val="83410374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Other Rel-13 and earlier items (GERAN)</a:t>
            </a:r>
          </a:p>
        </p:txBody>
      </p:sp>
      <p:sp>
        <p:nvSpPr>
          <p:cNvPr id="3" name="Content Placeholder 2"/>
          <p:cNvSpPr>
            <a:spLocks noGrp="1"/>
          </p:cNvSpPr>
          <p:nvPr>
            <p:ph idx="1"/>
          </p:nvPr>
        </p:nvSpPr>
        <p:spPr>
          <a:xfrm>
            <a:off x="462834" y="1504956"/>
            <a:ext cx="8582553" cy="4830763"/>
          </a:xfrm>
        </p:spPr>
        <p:txBody>
          <a:bodyPr/>
          <a:lstStyle/>
          <a:p>
            <a:r>
              <a:rPr lang="en-US" sz="2000" dirty="0"/>
              <a:t>No contributions to </a:t>
            </a:r>
            <a:r>
              <a:rPr lang="en-US" sz="2000" dirty="0" err="1"/>
              <a:t>eDRX_GSM</a:t>
            </a:r>
            <a:r>
              <a:rPr lang="en-US" sz="2000" dirty="0"/>
              <a:t> (Rel-13).</a:t>
            </a:r>
          </a:p>
          <a:p>
            <a:r>
              <a:rPr lang="en-US" sz="2000" dirty="0"/>
              <a:t>No contributions to </a:t>
            </a:r>
            <a:r>
              <a:rPr lang="en-US" sz="2000" dirty="0" err="1"/>
              <a:t>CIoT_EC_GSM</a:t>
            </a:r>
            <a:r>
              <a:rPr lang="en-US" sz="2000" dirty="0"/>
              <a:t>, Core and Perf aspects (Rel-13).</a:t>
            </a:r>
          </a:p>
          <a:p>
            <a:r>
              <a:rPr lang="en-US" sz="2000" dirty="0"/>
              <a:t>No contributions to CS/PS Coordination for Shared GERAN Networks (Rel-13).</a:t>
            </a:r>
          </a:p>
        </p:txBody>
      </p:sp>
    </p:spTree>
    <p:extLst>
      <p:ext uri="{BB962C8B-B14F-4D97-AF65-F5344CB8AC3E}">
        <p14:creationId xmlns:p14="http://schemas.microsoft.com/office/powerpoint/2010/main" val="1098510875"/>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p:txBody>
          <a:bodyPr/>
          <a:lstStyle/>
          <a:p>
            <a:r>
              <a:rPr lang="sv-SE" altLang="en-US" dirty="0"/>
              <a:t>Rel-14 features (GERAN)</a:t>
            </a:r>
            <a:endParaRPr lang="en-US" altLang="en-US" dirty="0"/>
          </a:p>
        </p:txBody>
      </p:sp>
    </p:spTree>
    <p:extLst>
      <p:ext uri="{BB962C8B-B14F-4D97-AF65-F5344CB8AC3E}">
        <p14:creationId xmlns:p14="http://schemas.microsoft.com/office/powerpoint/2010/main" val="90527579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Positioning Enhancements in GERAN      - ePOS_GERAN (Rel-14)   (1/3)</a:t>
            </a:r>
          </a:p>
        </p:txBody>
      </p:sp>
      <p:sp>
        <p:nvSpPr>
          <p:cNvPr id="3" name="Content Placeholder 2"/>
          <p:cNvSpPr>
            <a:spLocks noGrp="1"/>
          </p:cNvSpPr>
          <p:nvPr>
            <p:ph idx="1"/>
          </p:nvPr>
        </p:nvSpPr>
        <p:spPr>
          <a:xfrm>
            <a:off x="457200" y="1417638"/>
            <a:ext cx="8636000" cy="4995292"/>
          </a:xfrm>
        </p:spPr>
        <p:txBody>
          <a:bodyPr/>
          <a:lstStyle/>
          <a:p>
            <a:pPr marL="0" indent="0">
              <a:buNone/>
            </a:pPr>
            <a:r>
              <a:rPr lang="en-GB" sz="2000" b="1" dirty="0">
                <a:solidFill>
                  <a:srgbClr val="0000FF"/>
                </a:solidFill>
              </a:rPr>
              <a:t>One concept refinement of the </a:t>
            </a:r>
            <a:r>
              <a:rPr lang="en-GB" sz="2000" b="1" dirty="0" err="1">
                <a:solidFill>
                  <a:srgbClr val="0000FF"/>
                </a:solidFill>
              </a:rPr>
              <a:t>Multilateration</a:t>
            </a:r>
            <a:r>
              <a:rPr lang="en-GB" sz="2000" b="1" dirty="0">
                <a:solidFill>
                  <a:srgbClr val="0000FF"/>
                </a:solidFill>
              </a:rPr>
              <a:t> Timing Advance (MTA) positioning method at RAN6 #6 agreed:</a:t>
            </a:r>
          </a:p>
          <a:p>
            <a:r>
              <a:rPr lang="en-US" sz="2000" b="1" dirty="0"/>
              <a:t>On </a:t>
            </a:r>
            <a:r>
              <a:rPr lang="en-US" sz="2000" b="1" dirty="0" err="1"/>
              <a:t>Multilateration</a:t>
            </a:r>
            <a:r>
              <a:rPr lang="en-US" sz="2000" b="1" dirty="0"/>
              <a:t> Positioning Support for CC5</a:t>
            </a:r>
            <a:r>
              <a:rPr lang="en-US" sz="2000" dirty="0"/>
              <a:t>,</a:t>
            </a:r>
            <a:r>
              <a:rPr lang="en-US" sz="2000" b="1" dirty="0"/>
              <a:t> </a:t>
            </a:r>
            <a:r>
              <a:rPr lang="en-GB" sz="2000" dirty="0">
                <a:solidFill>
                  <a:srgbClr val="0000FF"/>
                </a:solidFill>
              </a:rPr>
              <a:t>R6-170479</a:t>
            </a:r>
            <a:r>
              <a:rPr lang="en-GB" sz="2000" dirty="0"/>
              <a:t>, </a:t>
            </a:r>
            <a:r>
              <a:rPr lang="en-GB" sz="2000" dirty="0">
                <a:solidFill>
                  <a:schemeClr val="accent4"/>
                </a:solidFill>
              </a:rPr>
              <a:t>with agreement to allow for CC5 usage when transmitting the</a:t>
            </a:r>
            <a:r>
              <a:rPr lang="en-US" sz="2000" dirty="0">
                <a:solidFill>
                  <a:schemeClr val="accent4"/>
                </a:solidFill>
              </a:rPr>
              <a:t> EC MULTILATERATION REQUEST message for </a:t>
            </a:r>
            <a:r>
              <a:rPr lang="en-US" sz="2000" dirty="0" err="1">
                <a:solidFill>
                  <a:schemeClr val="accent4"/>
                </a:solidFill>
              </a:rPr>
              <a:t>multilateration</a:t>
            </a:r>
            <a:r>
              <a:rPr lang="en-US" sz="2000" dirty="0">
                <a:solidFill>
                  <a:schemeClr val="accent4"/>
                </a:solidFill>
              </a:rPr>
              <a:t> access</a:t>
            </a:r>
            <a:r>
              <a:rPr lang="en-US" sz="1800" dirty="0"/>
              <a:t>.</a:t>
            </a:r>
          </a:p>
          <a:p>
            <a:r>
              <a:rPr lang="en-US" sz="2000" b="1" dirty="0"/>
              <a:t>CR 44.018 Corrections to </a:t>
            </a:r>
            <a:r>
              <a:rPr lang="en-US" sz="2000" b="1" dirty="0" err="1"/>
              <a:t>multilateration</a:t>
            </a:r>
            <a:r>
              <a:rPr lang="en-US" sz="2000" b="1" dirty="0"/>
              <a:t> positioning support for CC5 (Rel-14) </a:t>
            </a:r>
            <a:r>
              <a:rPr lang="en-US" sz="2000" dirty="0"/>
              <a:t>agreed in</a:t>
            </a:r>
            <a:r>
              <a:rPr lang="en-US" sz="2000" b="1" dirty="0"/>
              <a:t> </a:t>
            </a:r>
            <a:r>
              <a:rPr lang="en-GB" sz="2000" dirty="0">
                <a:solidFill>
                  <a:srgbClr val="0000FF"/>
                </a:solidFill>
              </a:rPr>
              <a:t>R6-170515</a:t>
            </a:r>
            <a:r>
              <a:rPr lang="en-GB" sz="2000" dirty="0"/>
              <a:t>.</a:t>
            </a:r>
          </a:p>
          <a:p>
            <a:pPr lvl="1"/>
            <a:r>
              <a:rPr lang="en-US" sz="1800" dirty="0"/>
              <a:t>Rel-15 mirror in </a:t>
            </a:r>
            <a:r>
              <a:rPr lang="en-US" sz="1800" dirty="0">
                <a:solidFill>
                  <a:srgbClr val="0000FF"/>
                </a:solidFill>
              </a:rPr>
              <a:t>R6-170516</a:t>
            </a:r>
          </a:p>
          <a:p>
            <a:pPr lvl="1"/>
            <a:endParaRPr lang="en-US" sz="1400" dirty="0"/>
          </a:p>
          <a:p>
            <a:pPr marL="0" indent="0">
              <a:spcBef>
                <a:spcPts val="0"/>
              </a:spcBef>
              <a:buNone/>
            </a:pPr>
            <a:r>
              <a:rPr lang="en-US" sz="2000" b="1" dirty="0">
                <a:solidFill>
                  <a:srgbClr val="0000FF"/>
                </a:solidFill>
              </a:rPr>
              <a:t>Other Normative Work</a:t>
            </a:r>
          </a:p>
          <a:p>
            <a:pPr>
              <a:lnSpc>
                <a:spcPct val="86000"/>
              </a:lnSpc>
              <a:spcBef>
                <a:spcPts val="300"/>
              </a:spcBef>
            </a:pPr>
            <a:r>
              <a:rPr lang="en-US" sz="2000" b="1" dirty="0"/>
              <a:t>CR 49.031 RRLP ASN.1 syntax corrections for </a:t>
            </a:r>
            <a:r>
              <a:rPr lang="en-US" sz="2000" b="1" dirty="0" err="1"/>
              <a:t>Multilateration</a:t>
            </a:r>
            <a:r>
              <a:rPr lang="en-US" sz="2000" b="1" dirty="0"/>
              <a:t> Positioning and GANSS </a:t>
            </a:r>
            <a:r>
              <a:rPr lang="en-US" sz="2000" dirty="0"/>
              <a:t>agreed in </a:t>
            </a:r>
            <a:r>
              <a:rPr lang="en-US" sz="2000" dirty="0">
                <a:solidFill>
                  <a:srgbClr val="0000FF"/>
                </a:solidFill>
              </a:rPr>
              <a:t>R6-170484</a:t>
            </a:r>
            <a:endParaRPr lang="en-US" sz="2000" b="1" dirty="0"/>
          </a:p>
          <a:p>
            <a:pPr lvl="1">
              <a:lnSpc>
                <a:spcPct val="86000"/>
              </a:lnSpc>
              <a:spcBef>
                <a:spcPts val="300"/>
              </a:spcBef>
            </a:pPr>
            <a:r>
              <a:rPr lang="en-US" sz="1800" dirty="0"/>
              <a:t>Syntax corrections to MTA / MOTD related IE’s and GANSS related IE (BDS). </a:t>
            </a:r>
          </a:p>
        </p:txBody>
      </p:sp>
    </p:spTree>
    <p:extLst>
      <p:ext uri="{BB962C8B-B14F-4D97-AF65-F5344CB8AC3E}">
        <p14:creationId xmlns:p14="http://schemas.microsoft.com/office/powerpoint/2010/main" val="1070920010"/>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638"/>
            <a:ext cx="8686800" cy="4830763"/>
          </a:xfrm>
        </p:spPr>
        <p:txBody>
          <a:bodyPr/>
          <a:lstStyle/>
          <a:p>
            <a:pPr marL="0" indent="0">
              <a:spcBef>
                <a:spcPts val="300"/>
              </a:spcBef>
              <a:buNone/>
            </a:pPr>
            <a:r>
              <a:rPr lang="en-US" sz="2000" b="1" dirty="0">
                <a:solidFill>
                  <a:srgbClr val="0000FF"/>
                </a:solidFill>
              </a:rPr>
              <a:t>Other Normative Work (cont’d)</a:t>
            </a:r>
          </a:p>
          <a:p>
            <a:pPr>
              <a:lnSpc>
                <a:spcPct val="86000"/>
              </a:lnSpc>
              <a:spcBef>
                <a:spcPts val="300"/>
              </a:spcBef>
            </a:pPr>
            <a:r>
              <a:rPr lang="en-US" sz="1800" b="1" dirty="0"/>
              <a:t>CR 45.010 Correction to BTS Reception Accuracy Capability for </a:t>
            </a:r>
            <a:r>
              <a:rPr lang="en-US" sz="1800" b="1" dirty="0" err="1"/>
              <a:t>Multilateration</a:t>
            </a:r>
            <a:r>
              <a:rPr lang="en-US" sz="1800" b="1" dirty="0"/>
              <a:t> Positioning </a:t>
            </a:r>
            <a:r>
              <a:rPr lang="en-US" sz="1800" dirty="0"/>
              <a:t>agreed in </a:t>
            </a:r>
            <a:r>
              <a:rPr lang="en-US" sz="1800" dirty="0">
                <a:solidFill>
                  <a:srgbClr val="0000FF"/>
                </a:solidFill>
              </a:rPr>
              <a:t>R6-170494</a:t>
            </a:r>
            <a:endParaRPr lang="en-US" sz="1800" b="1" dirty="0"/>
          </a:p>
          <a:p>
            <a:pPr lvl="1">
              <a:lnSpc>
                <a:spcPct val="86000"/>
              </a:lnSpc>
              <a:spcBef>
                <a:spcPts val="300"/>
              </a:spcBef>
            </a:pPr>
            <a:r>
              <a:rPr lang="en-US" sz="1800" dirty="0"/>
              <a:t>This corrects the reference to performance requirement for BTS Reception Accuracy for PEO.</a:t>
            </a:r>
          </a:p>
          <a:p>
            <a:pPr>
              <a:lnSpc>
                <a:spcPct val="86000"/>
              </a:lnSpc>
              <a:spcBef>
                <a:spcPts val="300"/>
              </a:spcBef>
            </a:pPr>
            <a:r>
              <a:rPr lang="en-US" sz="1800" b="1" dirty="0"/>
              <a:t>CR 49.031 Correction to BTS Reception Accuracy Capability for </a:t>
            </a:r>
            <a:r>
              <a:rPr lang="en-US" sz="1800" b="1" dirty="0" err="1"/>
              <a:t>Multilateration</a:t>
            </a:r>
            <a:r>
              <a:rPr lang="en-US" sz="1800" b="1" dirty="0"/>
              <a:t> Positioning </a:t>
            </a:r>
            <a:r>
              <a:rPr lang="en-US" sz="1800" dirty="0"/>
              <a:t>agreed in </a:t>
            </a:r>
            <a:r>
              <a:rPr lang="en-US" sz="1800" dirty="0">
                <a:solidFill>
                  <a:srgbClr val="0000FF"/>
                </a:solidFill>
              </a:rPr>
              <a:t>R6-170495</a:t>
            </a:r>
            <a:endParaRPr lang="en-US" sz="1800" b="1" dirty="0"/>
          </a:p>
          <a:p>
            <a:pPr lvl="1">
              <a:lnSpc>
                <a:spcPct val="86000"/>
              </a:lnSpc>
              <a:spcBef>
                <a:spcPts val="300"/>
              </a:spcBef>
            </a:pPr>
            <a:r>
              <a:rPr lang="en-US" sz="1800" dirty="0"/>
              <a:t>This corrects the reference to performance requirement for BTS Reception Accuracy for PEO.</a:t>
            </a:r>
          </a:p>
          <a:p>
            <a:pPr>
              <a:lnSpc>
                <a:spcPct val="86000"/>
              </a:lnSpc>
              <a:spcBef>
                <a:spcPts val="300"/>
              </a:spcBef>
            </a:pPr>
            <a:r>
              <a:rPr lang="en-US" sz="1800" b="1" dirty="0"/>
              <a:t>CR 51.021 Correction to BTS Reception Accuracy Capability for </a:t>
            </a:r>
            <a:r>
              <a:rPr lang="en-US" sz="1800" b="1" dirty="0" err="1"/>
              <a:t>Multilateration</a:t>
            </a:r>
            <a:r>
              <a:rPr lang="en-US" sz="1800" b="1" dirty="0"/>
              <a:t> Positioning </a:t>
            </a:r>
            <a:r>
              <a:rPr lang="en-US" sz="1800" dirty="0"/>
              <a:t>agreed in </a:t>
            </a:r>
            <a:r>
              <a:rPr lang="en-US" sz="1800" dirty="0">
                <a:solidFill>
                  <a:srgbClr val="0000FF"/>
                </a:solidFill>
              </a:rPr>
              <a:t>R6-170496</a:t>
            </a:r>
            <a:endParaRPr lang="en-US" sz="1800" b="1" dirty="0"/>
          </a:p>
          <a:p>
            <a:pPr lvl="1">
              <a:lnSpc>
                <a:spcPct val="86000"/>
              </a:lnSpc>
              <a:spcBef>
                <a:spcPts val="300"/>
              </a:spcBef>
            </a:pPr>
            <a:r>
              <a:rPr lang="en-US" sz="1800" dirty="0"/>
              <a:t>This corrects the reference for conformance testing for BTS Reception Accuracy for PEO.</a:t>
            </a:r>
          </a:p>
          <a:p>
            <a:pPr marL="57150" indent="0">
              <a:lnSpc>
                <a:spcPct val="95000"/>
              </a:lnSpc>
              <a:spcBef>
                <a:spcPts val="300"/>
              </a:spcBef>
              <a:buNone/>
            </a:pPr>
            <a:r>
              <a:rPr lang="en-GB" sz="2000" b="1" dirty="0">
                <a:solidFill>
                  <a:srgbClr val="0000FF"/>
                </a:solidFill>
              </a:rPr>
              <a:t>CRs for Approval</a:t>
            </a:r>
            <a:endParaRPr lang="en-US" sz="2000" dirty="0">
              <a:solidFill>
                <a:srgbClr val="0000FF"/>
              </a:solidFill>
            </a:endParaRPr>
          </a:p>
          <a:p>
            <a:r>
              <a:rPr lang="en-US" sz="1800" dirty="0">
                <a:solidFill>
                  <a:srgbClr val="0000FF"/>
                </a:solidFill>
              </a:rPr>
              <a:t> </a:t>
            </a:r>
            <a:r>
              <a:rPr lang="en-US" sz="1800" dirty="0"/>
              <a:t>The agreed CRs are collected in </a:t>
            </a:r>
            <a:r>
              <a:rPr lang="en-US" sz="1800" dirty="0">
                <a:solidFill>
                  <a:srgbClr val="0000FF"/>
                </a:solidFill>
              </a:rPr>
              <a:t>RP-172189</a:t>
            </a:r>
            <a:r>
              <a:rPr lang="en-US" sz="1800" dirty="0"/>
              <a:t> for block approval at RAN#78</a:t>
            </a:r>
            <a:r>
              <a:rPr lang="en-US" sz="2000" dirty="0"/>
              <a:t>.</a:t>
            </a:r>
            <a:endParaRPr lang="en-US" sz="2000" dirty="0">
              <a:solidFill>
                <a:srgbClr val="0000FF"/>
              </a:solidFill>
            </a:endParaRPr>
          </a:p>
          <a:p>
            <a:pPr lvl="1">
              <a:lnSpc>
                <a:spcPct val="86000"/>
              </a:lnSpc>
              <a:spcBef>
                <a:spcPts val="300"/>
              </a:spcBef>
            </a:pPr>
            <a:endParaRPr lang="en-US" sz="1800" dirty="0"/>
          </a:p>
          <a:p>
            <a:pPr lvl="1">
              <a:lnSpc>
                <a:spcPct val="86000"/>
              </a:lnSpc>
              <a:spcBef>
                <a:spcPts val="300"/>
              </a:spcBef>
            </a:pPr>
            <a:endParaRPr lang="de-DE" sz="1800" dirty="0"/>
          </a:p>
          <a:p>
            <a:pPr lvl="1">
              <a:lnSpc>
                <a:spcPct val="86000"/>
              </a:lnSpc>
              <a:spcBef>
                <a:spcPts val="300"/>
              </a:spcBef>
            </a:pPr>
            <a:endParaRPr lang="de-DE" sz="1800" dirty="0"/>
          </a:p>
        </p:txBody>
      </p:sp>
      <p:sp>
        <p:nvSpPr>
          <p:cNvPr id="5" name="Title 1"/>
          <p:cNvSpPr>
            <a:spLocks noGrp="1"/>
          </p:cNvSpPr>
          <p:nvPr>
            <p:ph type="title"/>
          </p:nvPr>
        </p:nvSpPr>
        <p:spPr>
          <a:xfrm>
            <a:off x="457200" y="274638"/>
            <a:ext cx="6834188" cy="1143000"/>
          </a:xfrm>
        </p:spPr>
        <p:txBody>
          <a:bodyPr/>
          <a:lstStyle/>
          <a:p>
            <a:r>
              <a:rPr lang="en-GB" dirty="0"/>
              <a:t>Positioning</a:t>
            </a:r>
            <a:r>
              <a:rPr lang="de-DE" dirty="0"/>
              <a:t> </a:t>
            </a:r>
            <a:r>
              <a:rPr lang="en-GB" dirty="0"/>
              <a:t>Enhancements</a:t>
            </a:r>
            <a:r>
              <a:rPr lang="de-DE" dirty="0"/>
              <a:t> in GERAN      - ePOS_GERAN (Rel-14)   (2/3)</a:t>
            </a:r>
            <a:endParaRPr lang="en-US" dirty="0"/>
          </a:p>
        </p:txBody>
      </p:sp>
    </p:spTree>
    <p:extLst>
      <p:ext uri="{BB962C8B-B14F-4D97-AF65-F5344CB8AC3E}">
        <p14:creationId xmlns:p14="http://schemas.microsoft.com/office/powerpoint/2010/main" val="241196683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638"/>
            <a:ext cx="8686800" cy="4830763"/>
          </a:xfrm>
        </p:spPr>
        <p:txBody>
          <a:bodyPr/>
          <a:lstStyle/>
          <a:p>
            <a:pPr marL="0" indent="0">
              <a:buNone/>
            </a:pPr>
            <a:r>
              <a:rPr lang="en-GB" sz="2000" b="1" dirty="0">
                <a:solidFill>
                  <a:srgbClr val="0000FF"/>
                </a:solidFill>
              </a:rPr>
              <a:t>Enhancement to </a:t>
            </a:r>
            <a:r>
              <a:rPr lang="en-GB" sz="2000" b="1" dirty="0" err="1">
                <a:solidFill>
                  <a:srgbClr val="0000FF"/>
                </a:solidFill>
              </a:rPr>
              <a:t>Multilateration</a:t>
            </a:r>
            <a:r>
              <a:rPr lang="en-GB" sz="2000" b="1" dirty="0">
                <a:solidFill>
                  <a:srgbClr val="0000FF"/>
                </a:solidFill>
              </a:rPr>
              <a:t> Positioning was debated and the further proceeding concluded. </a:t>
            </a:r>
          </a:p>
          <a:p>
            <a:pPr>
              <a:lnSpc>
                <a:spcPct val="86000"/>
              </a:lnSpc>
              <a:spcBef>
                <a:spcPts val="300"/>
              </a:spcBef>
            </a:pPr>
            <a:r>
              <a:rPr lang="en-GB" sz="2000" b="1" dirty="0"/>
              <a:t>On Security Aspects of the MTA Procedure in Rel-14</a:t>
            </a:r>
            <a:r>
              <a:rPr lang="en-GB" sz="2000" dirty="0"/>
              <a:t>,</a:t>
            </a:r>
            <a:r>
              <a:rPr lang="en-GB" sz="2000" b="1" dirty="0"/>
              <a:t> </a:t>
            </a:r>
            <a:r>
              <a:rPr lang="en-GB" sz="2000" dirty="0">
                <a:solidFill>
                  <a:srgbClr val="0000FF"/>
                </a:solidFill>
              </a:rPr>
              <a:t>R6-170497</a:t>
            </a:r>
          </a:p>
          <a:p>
            <a:pPr lvl="1"/>
            <a:r>
              <a:rPr lang="en-GB" sz="1800" dirty="0">
                <a:solidFill>
                  <a:schemeClr val="accent4"/>
                </a:solidFill>
              </a:rPr>
              <a:t>Rel-14 MTA radio access procedure uses a random identifier from a set of random identifiers for </a:t>
            </a:r>
            <a:r>
              <a:rPr lang="en-GB" sz="1800" dirty="0" err="1">
                <a:solidFill>
                  <a:schemeClr val="accent4"/>
                </a:solidFill>
              </a:rPr>
              <a:t>multilateration</a:t>
            </a:r>
            <a:r>
              <a:rPr lang="en-GB" sz="1800" dirty="0">
                <a:solidFill>
                  <a:schemeClr val="accent4"/>
                </a:solidFill>
              </a:rPr>
              <a:t> access, provided by SMLC and conveyed via secured LLC signalling to MS to mitigate security attack from faked MS. </a:t>
            </a:r>
          </a:p>
          <a:p>
            <a:pPr lvl="1"/>
            <a:r>
              <a:rPr lang="en-GB" sz="1800" dirty="0">
                <a:solidFill>
                  <a:schemeClr val="accent4"/>
                </a:solidFill>
              </a:rPr>
              <a:t>For deployments which do not have LLC security, no solution exists in Rel-14.</a:t>
            </a:r>
          </a:p>
          <a:p>
            <a:pPr lvl="1"/>
            <a:r>
              <a:rPr lang="en-GB" sz="1800" dirty="0">
                <a:solidFill>
                  <a:schemeClr val="accent4"/>
                </a:solidFill>
              </a:rPr>
              <a:t>Verifying the access procedure with an MTA signature sent along the MTA access attempts is proposed.</a:t>
            </a:r>
          </a:p>
          <a:p>
            <a:pPr lvl="1"/>
            <a:r>
              <a:rPr lang="en-GB" sz="1800" dirty="0">
                <a:solidFill>
                  <a:schemeClr val="accent4"/>
                </a:solidFill>
              </a:rPr>
              <a:t>The contribution is noted. Agreement reached that the depicted problem scenario is valid and requires to be resolved. </a:t>
            </a:r>
          </a:p>
          <a:p>
            <a:pPr lvl="1"/>
            <a:r>
              <a:rPr lang="en-GB" sz="1800" dirty="0">
                <a:solidFill>
                  <a:schemeClr val="accent4"/>
                </a:solidFill>
              </a:rPr>
              <a:t>Companies invited to bring solution proposals to RAN6#7 as part of TEI15 work.</a:t>
            </a:r>
          </a:p>
          <a:p>
            <a:pPr marL="0" indent="0">
              <a:lnSpc>
                <a:spcPct val="90000"/>
              </a:lnSpc>
              <a:spcBef>
                <a:spcPts val="300"/>
              </a:spcBef>
              <a:buNone/>
            </a:pPr>
            <a:endParaRPr lang="en-GB" sz="2000" b="1" dirty="0">
              <a:solidFill>
                <a:srgbClr val="0000FF"/>
              </a:solidFill>
            </a:endParaRPr>
          </a:p>
        </p:txBody>
      </p:sp>
      <p:sp>
        <p:nvSpPr>
          <p:cNvPr id="5" name="Title 1"/>
          <p:cNvSpPr>
            <a:spLocks noGrp="1"/>
          </p:cNvSpPr>
          <p:nvPr>
            <p:ph type="title"/>
          </p:nvPr>
        </p:nvSpPr>
        <p:spPr>
          <a:xfrm>
            <a:off x="457200" y="274638"/>
            <a:ext cx="6834188" cy="1143000"/>
          </a:xfrm>
        </p:spPr>
        <p:txBody>
          <a:bodyPr/>
          <a:lstStyle/>
          <a:p>
            <a:r>
              <a:rPr lang="en-GB" dirty="0"/>
              <a:t>Positioning</a:t>
            </a:r>
            <a:r>
              <a:rPr lang="de-DE" dirty="0"/>
              <a:t> </a:t>
            </a:r>
            <a:r>
              <a:rPr lang="en-GB" dirty="0"/>
              <a:t>Enhancements</a:t>
            </a:r>
            <a:r>
              <a:rPr lang="de-DE" dirty="0"/>
              <a:t> in GERAN      - ePOS_GERAN (Rel-14)   (3/3)</a:t>
            </a:r>
            <a:endParaRPr lang="en-US" dirty="0"/>
          </a:p>
        </p:txBody>
      </p:sp>
    </p:spTree>
    <p:extLst>
      <p:ext uri="{BB962C8B-B14F-4D97-AF65-F5344CB8AC3E}">
        <p14:creationId xmlns:p14="http://schemas.microsoft.com/office/powerpoint/2010/main" val="588562650"/>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86903"/>
            <a:ext cx="8686800" cy="5280158"/>
          </a:xfrm>
        </p:spPr>
        <p:txBody>
          <a:bodyPr/>
          <a:lstStyle/>
          <a:p>
            <a:pPr marL="0" indent="0">
              <a:spcAft>
                <a:spcPts val="600"/>
              </a:spcAft>
              <a:buNone/>
            </a:pPr>
            <a:r>
              <a:rPr lang="en-GB" sz="2000" b="1" dirty="0">
                <a:solidFill>
                  <a:srgbClr val="0000FF"/>
                </a:solidFill>
              </a:rPr>
              <a:t>UL MCL Improvement for Low Power Devices in EC-GSM-IoT</a:t>
            </a:r>
            <a:r>
              <a:rPr lang="en-US" sz="2000" b="1" dirty="0">
                <a:solidFill>
                  <a:srgbClr val="0000FF"/>
                </a:solidFill>
              </a:rPr>
              <a:t> </a:t>
            </a:r>
            <a:endParaRPr lang="en-GB" sz="800" dirty="0"/>
          </a:p>
          <a:p>
            <a:pPr marL="0" indent="0">
              <a:spcBef>
                <a:spcPts val="200"/>
              </a:spcBef>
              <a:buNone/>
            </a:pPr>
            <a:r>
              <a:rPr lang="en-GB" sz="1800" dirty="0"/>
              <a:t>Discussion on open performance requirements for ESAB concluded at RAN6#6.</a:t>
            </a:r>
          </a:p>
          <a:p>
            <a:pPr>
              <a:spcBef>
                <a:spcPts val="200"/>
              </a:spcBef>
            </a:pPr>
            <a:r>
              <a:rPr lang="en-US" sz="1800" b="1" dirty="0"/>
              <a:t>Performance Evaluation for ESAB</a:t>
            </a:r>
            <a:r>
              <a:rPr lang="en-US" sz="1800" dirty="0"/>
              <a:t>, </a:t>
            </a:r>
            <a:r>
              <a:rPr lang="en-GB" sz="1800" dirty="0">
                <a:solidFill>
                  <a:srgbClr val="0000FF"/>
                </a:solidFill>
              </a:rPr>
              <a:t>R6-170487 </a:t>
            </a:r>
            <a:r>
              <a:rPr lang="en-GB" sz="1800" dirty="0"/>
              <a:t>containing proposed performance requirements for TS 45.005 agreed. </a:t>
            </a:r>
          </a:p>
          <a:p>
            <a:pPr marL="0" indent="0">
              <a:spcBef>
                <a:spcPts val="200"/>
              </a:spcBef>
              <a:spcAft>
                <a:spcPts val="600"/>
              </a:spcAft>
              <a:buNone/>
            </a:pPr>
            <a:r>
              <a:rPr lang="en-GB" sz="2000" b="1" dirty="0">
                <a:solidFill>
                  <a:srgbClr val="0000FF"/>
                </a:solidFill>
              </a:rPr>
              <a:t>UL MCL Improvement for Low Power Devices in EC-GSM-IoT</a:t>
            </a:r>
            <a:r>
              <a:rPr lang="en-US" sz="2000" b="1" dirty="0">
                <a:solidFill>
                  <a:srgbClr val="0000FF"/>
                </a:solidFill>
              </a:rPr>
              <a:t> and Alternative Mappings for Higher Coverage Classes with 2 PDCHs - </a:t>
            </a:r>
            <a:r>
              <a:rPr lang="en-GB" sz="2000" b="1" dirty="0">
                <a:solidFill>
                  <a:srgbClr val="0000FF"/>
                </a:solidFill>
              </a:rPr>
              <a:t>Normative Work </a:t>
            </a:r>
            <a:endParaRPr lang="en-GB" sz="2000" dirty="0">
              <a:solidFill>
                <a:srgbClr val="0000FF"/>
              </a:solidFill>
            </a:endParaRPr>
          </a:p>
          <a:p>
            <a:pPr>
              <a:spcBef>
                <a:spcPts val="200"/>
              </a:spcBef>
            </a:pPr>
            <a:r>
              <a:rPr lang="en-GB" sz="1800" b="1" dirty="0"/>
              <a:t>CR 45.005 </a:t>
            </a:r>
            <a:r>
              <a:rPr lang="en-US" sz="1800" b="1" dirty="0"/>
              <a:t>Performance requirements for uplink CC5 and for Alternative Coverage Class mapping (Rel-14), </a:t>
            </a:r>
            <a:r>
              <a:rPr lang="en-GB" sz="1800" dirty="0">
                <a:solidFill>
                  <a:srgbClr val="0000FF"/>
                </a:solidFill>
              </a:rPr>
              <a:t>R6-170501 </a:t>
            </a:r>
            <a:r>
              <a:rPr lang="en-US" sz="1800" dirty="0"/>
              <a:t>adding finalized ESAB </a:t>
            </a:r>
            <a:r>
              <a:rPr lang="en-GB" sz="1800" dirty="0"/>
              <a:t>performance requirements</a:t>
            </a:r>
            <a:r>
              <a:rPr lang="en-US" sz="1800" dirty="0"/>
              <a:t> and removing all brackets agreed. </a:t>
            </a:r>
          </a:p>
          <a:p>
            <a:pPr>
              <a:spcBef>
                <a:spcPts val="200"/>
              </a:spcBef>
            </a:pPr>
            <a:r>
              <a:rPr lang="en-GB" sz="1800" b="1" dirty="0"/>
              <a:t>CR 51.021 </a:t>
            </a:r>
            <a:r>
              <a:rPr lang="en-US" sz="1800" b="1" dirty="0"/>
              <a:t>Performance requirements for uplink CC5 and for Alternative Coverage Class mapping (Rel-14), </a:t>
            </a:r>
            <a:r>
              <a:rPr lang="en-GB" sz="1800" dirty="0">
                <a:solidFill>
                  <a:srgbClr val="0000FF"/>
                </a:solidFill>
              </a:rPr>
              <a:t>R6-170489 </a:t>
            </a:r>
            <a:r>
              <a:rPr lang="en-US" sz="1800" dirty="0"/>
              <a:t>companion CR for BTS conformance testing agreed. </a:t>
            </a:r>
          </a:p>
          <a:p>
            <a:pPr>
              <a:spcBef>
                <a:spcPts val="200"/>
              </a:spcBef>
            </a:pPr>
            <a:r>
              <a:rPr lang="en-GB" sz="1800" b="1" dirty="0"/>
              <a:t>CR 45.005 </a:t>
            </a:r>
            <a:r>
              <a:rPr lang="en-US" sz="1800" b="1" dirty="0"/>
              <a:t>Performance requirements for Alternative Coverage Class mapping and CC5 using OLCDMA (Rel-14), </a:t>
            </a:r>
            <a:r>
              <a:rPr lang="en-GB" sz="1800" dirty="0">
                <a:solidFill>
                  <a:srgbClr val="0000FF"/>
                </a:solidFill>
              </a:rPr>
              <a:t>R6-170491 </a:t>
            </a:r>
            <a:r>
              <a:rPr lang="en-US" sz="1800" dirty="0"/>
              <a:t>adding all performance requirements (sensitivity) for Overlaid CDMA for all logical channels agreed. </a:t>
            </a:r>
          </a:p>
          <a:p>
            <a:pPr>
              <a:spcBef>
                <a:spcPts val="200"/>
              </a:spcBef>
            </a:pPr>
            <a:r>
              <a:rPr lang="en-GB" sz="1800" b="1" dirty="0"/>
              <a:t>CR 51.021 </a:t>
            </a:r>
            <a:r>
              <a:rPr lang="en-US" sz="1800" b="1" dirty="0"/>
              <a:t>Performance requirements for Alternative Coverage Class mapping and CC5 using OLCDMA (Rel-14), </a:t>
            </a:r>
            <a:r>
              <a:rPr lang="en-GB" sz="1800" dirty="0">
                <a:solidFill>
                  <a:srgbClr val="0000FF"/>
                </a:solidFill>
              </a:rPr>
              <a:t>R6-170492 </a:t>
            </a:r>
            <a:r>
              <a:rPr lang="en-US" sz="1800" dirty="0"/>
              <a:t>companion CR for BTS conformance testing agreed. </a:t>
            </a:r>
          </a:p>
        </p:txBody>
      </p:sp>
      <p:sp>
        <p:nvSpPr>
          <p:cNvPr id="5" name="Title 1"/>
          <p:cNvSpPr>
            <a:spLocks noGrp="1"/>
          </p:cNvSpPr>
          <p:nvPr>
            <p:ph type="title"/>
          </p:nvPr>
        </p:nvSpPr>
        <p:spPr>
          <a:xfrm>
            <a:off x="457200" y="274638"/>
            <a:ext cx="6834188" cy="1143000"/>
          </a:xfrm>
        </p:spPr>
        <p:txBody>
          <a:bodyPr/>
          <a:lstStyle/>
          <a:p>
            <a:r>
              <a:rPr lang="en-US" dirty="0"/>
              <a:t>Radio Interface Enhancements for </a:t>
            </a:r>
            <a:br>
              <a:rPr lang="en-US" dirty="0"/>
            </a:br>
            <a:r>
              <a:rPr lang="en-US" dirty="0"/>
              <a:t>EC-GSM-IoT (Rel-14)    (1/2) </a:t>
            </a:r>
            <a:br>
              <a:rPr lang="en-US" dirty="0"/>
            </a:br>
            <a:endParaRPr lang="en-US" dirty="0"/>
          </a:p>
        </p:txBody>
      </p:sp>
    </p:spTree>
    <p:extLst>
      <p:ext uri="{BB962C8B-B14F-4D97-AF65-F5344CB8AC3E}">
        <p14:creationId xmlns:p14="http://schemas.microsoft.com/office/powerpoint/2010/main" val="353449141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457200" y="46038"/>
            <a:ext cx="6834188" cy="1143000"/>
          </a:xfrm>
        </p:spPr>
        <p:txBody>
          <a:bodyPr/>
          <a:lstStyle/>
          <a:p>
            <a:r>
              <a:rPr lang="en-US" altLang="en-US" dirty="0"/>
              <a:t>Meetings</a:t>
            </a:r>
          </a:p>
        </p:txBody>
      </p:sp>
      <p:sp>
        <p:nvSpPr>
          <p:cNvPr id="7171" name="Content Placeholder 7"/>
          <p:cNvSpPr>
            <a:spLocks noGrp="1"/>
          </p:cNvSpPr>
          <p:nvPr>
            <p:ph idx="1"/>
          </p:nvPr>
        </p:nvSpPr>
        <p:spPr>
          <a:xfrm>
            <a:off x="288925" y="1146175"/>
            <a:ext cx="8640763" cy="5192713"/>
          </a:xfrm>
        </p:spPr>
        <p:txBody>
          <a:bodyPr/>
          <a:lstStyle/>
          <a:p>
            <a:r>
              <a:rPr lang="en-GB" altLang="en-US" sz="2000" dirty="0"/>
              <a:t>Meetings held since RAN#77 plenary</a:t>
            </a:r>
            <a:endParaRPr lang="en-GB" altLang="en-US" dirty="0"/>
          </a:p>
          <a:p>
            <a:endParaRPr lang="fi-FI" altLang="en-US" dirty="0"/>
          </a:p>
          <a:p>
            <a:endParaRPr lang="fi-FI" altLang="en-US" dirty="0"/>
          </a:p>
          <a:p>
            <a:pPr marL="457200" lvl="1" indent="0">
              <a:buNone/>
            </a:pPr>
            <a:endParaRPr lang="en-GB" altLang="en-US" sz="2000" dirty="0">
              <a:solidFill>
                <a:srgbClr val="0000FF"/>
              </a:solidFill>
            </a:endParaRPr>
          </a:p>
          <a:p>
            <a:pPr lvl="1"/>
            <a:endParaRPr lang="en-GB" altLang="en-US" sz="2000" dirty="0"/>
          </a:p>
          <a:p>
            <a:pPr lvl="1">
              <a:buFont typeface="Arial" charset="0"/>
              <a:buNone/>
            </a:pPr>
            <a:endParaRPr lang="fi-FI" altLang="en-US" dirty="0"/>
          </a:p>
        </p:txBody>
      </p:sp>
      <p:graphicFrame>
        <p:nvGraphicFramePr>
          <p:cNvPr id="9" name="Group 115"/>
          <p:cNvGraphicFramePr>
            <a:graphicFrameLocks noGrp="1"/>
          </p:cNvGraphicFramePr>
          <p:nvPr>
            <p:extLst>
              <p:ext uri="{D42A27DB-BD31-4B8C-83A1-F6EECF244321}">
                <p14:modId xmlns:p14="http://schemas.microsoft.com/office/powerpoint/2010/main" val="1764341615"/>
              </p:ext>
            </p:extLst>
          </p:nvPr>
        </p:nvGraphicFramePr>
        <p:xfrm>
          <a:off x="890848" y="1990959"/>
          <a:ext cx="7712075" cy="693738"/>
        </p:xfrm>
        <a:graphic>
          <a:graphicData uri="http://schemas.openxmlformats.org/drawingml/2006/table">
            <a:tbl>
              <a:tblPr/>
              <a:tblGrid>
                <a:gridCol w="1138478">
                  <a:extLst>
                    <a:ext uri="{9D8B030D-6E8A-4147-A177-3AD203B41FA5}">
                      <a16:colId xmlns:a16="http://schemas.microsoft.com/office/drawing/2014/main" val="20000"/>
                    </a:ext>
                  </a:extLst>
                </a:gridCol>
                <a:gridCol w="3152274">
                  <a:extLst>
                    <a:ext uri="{9D8B030D-6E8A-4147-A177-3AD203B41FA5}">
                      <a16:colId xmlns:a16="http://schemas.microsoft.com/office/drawing/2014/main" val="20001"/>
                    </a:ext>
                  </a:extLst>
                </a:gridCol>
                <a:gridCol w="2117558">
                  <a:extLst>
                    <a:ext uri="{9D8B030D-6E8A-4147-A177-3AD203B41FA5}">
                      <a16:colId xmlns:a16="http://schemas.microsoft.com/office/drawing/2014/main" val="20002"/>
                    </a:ext>
                  </a:extLst>
                </a:gridCol>
                <a:gridCol w="1303765">
                  <a:extLst>
                    <a:ext uri="{9D8B030D-6E8A-4147-A177-3AD203B41FA5}">
                      <a16:colId xmlns:a16="http://schemas.microsoft.com/office/drawing/2014/main" val="20003"/>
                    </a:ext>
                  </a:extLst>
                </a:gridCol>
              </a:tblGrid>
              <a:tr h="3476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a:ln>
                            <a:noFill/>
                          </a:ln>
                          <a:solidFill>
                            <a:schemeClr val="tx1"/>
                          </a:solidFill>
                          <a:effectLst/>
                          <a:latin typeface="Calibri" pitchFamily="34" charset="0"/>
                          <a:cs typeface="Arial" charset="0"/>
                        </a:rPr>
                        <a:t>RAN6 #6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a:ln>
                            <a:noFill/>
                          </a:ln>
                          <a:solidFill>
                            <a:schemeClr val="tx1"/>
                          </a:solidFill>
                          <a:effectLst/>
                          <a:latin typeface="Calibri" pitchFamily="34" charset="0"/>
                          <a:cs typeface="Arial" charset="0"/>
                        </a:rPr>
                        <a:t>27 November </a:t>
                      </a:r>
                      <a:r>
                        <a:rPr kumimoji="0" lang="en-US" altLang="zh-CN" sz="1600" b="0" i="0" u="none" strike="noStrike" kern="1200" cap="none" normalizeH="0" baseline="0" noProof="0" dirty="0">
                          <a:ln>
                            <a:noFill/>
                          </a:ln>
                          <a:solidFill>
                            <a:schemeClr val="tx1"/>
                          </a:solidFill>
                          <a:effectLst/>
                          <a:latin typeface="Calibri" pitchFamily="34" charset="0"/>
                          <a:ea typeface="+mn-ea"/>
                          <a:cs typeface="Arial" charset="0"/>
                        </a:rPr>
                        <a:t>– 1 December</a:t>
                      </a:r>
                      <a:r>
                        <a:rPr kumimoji="0" lang="en-US" altLang="zh-CN" sz="1600" b="0" i="0" u="none" strike="noStrike" cap="none" normalizeH="0" baseline="0" noProof="0" dirty="0">
                          <a:ln>
                            <a:noFill/>
                          </a:ln>
                          <a:solidFill>
                            <a:schemeClr val="tx1"/>
                          </a:solidFill>
                          <a:effectLst/>
                          <a:latin typeface="Calibri" pitchFamily="34" charset="0"/>
                          <a:cs typeface="Arial" charset="0"/>
                        </a:rPr>
                        <a:t>,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600" b="0" i="0" u="none" strike="noStrike" cap="none" normalizeH="0" baseline="0" noProof="0" dirty="0">
                          <a:ln>
                            <a:noFill/>
                          </a:ln>
                          <a:solidFill>
                            <a:schemeClr val="tx1"/>
                          </a:solidFill>
                          <a:effectLst/>
                          <a:latin typeface="Calibri" pitchFamily="34" charset="0"/>
                          <a:cs typeface="Arial" charset="0"/>
                        </a:rPr>
                        <a:t>Reno</a:t>
                      </a:r>
                      <a:r>
                        <a:rPr kumimoji="0" lang="en-US" altLang="zh-CN" sz="1600" b="0" i="0" u="none" strike="noStrike" cap="none" normalizeH="0" baseline="0" noProof="0" dirty="0">
                          <a:ln>
                            <a:noFill/>
                          </a:ln>
                          <a:solidFill>
                            <a:schemeClr val="tx1"/>
                          </a:solidFill>
                          <a:effectLst/>
                          <a:latin typeface="Calibri" pitchFamily="34" charset="0"/>
                          <a:cs typeface="Arial" charset="0"/>
                        </a:rPr>
                        <a:t>, USA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600" b="0" i="0" u="none" strike="noStrike" cap="none" normalizeH="0" baseline="0" noProof="0" dirty="0">
                          <a:ln>
                            <a:noFill/>
                          </a:ln>
                          <a:solidFill>
                            <a:schemeClr val="tx1"/>
                          </a:solidFill>
                          <a:effectLst/>
                          <a:latin typeface="Calibri" pitchFamily="34" charset="0"/>
                          <a:cs typeface="Arial" charset="0"/>
                        </a:rPr>
                        <a:t>NA</a:t>
                      </a:r>
                      <a:r>
                        <a:rPr kumimoji="0" lang="en-US" altLang="zh-CN" sz="1600" b="0" i="0" u="none" strike="noStrike" cap="none" normalizeH="0" baseline="0" noProof="0" dirty="0">
                          <a:ln>
                            <a:noFill/>
                          </a:ln>
                          <a:solidFill>
                            <a:schemeClr val="tx1"/>
                          </a:solidFill>
                          <a:effectLst/>
                          <a:latin typeface="Calibri" pitchFamily="34" charset="0"/>
                          <a:cs typeface="Arial" charset="0"/>
                        </a:rPr>
                        <a:t>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879204902"/>
                  </a:ext>
                </a:extLst>
              </a:tr>
              <a:tr h="346075">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a:ln>
                            <a:noFill/>
                          </a:ln>
                          <a:solidFill>
                            <a:schemeClr val="tx1"/>
                          </a:solidFill>
                          <a:effectLst/>
                          <a:latin typeface="Calibri" pitchFamily="34" charset="0"/>
                          <a:cs typeface="Arial" charset="0"/>
                        </a:rPr>
                        <a:t>RAN #78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noProof="0" dirty="0">
                          <a:ln>
                            <a:noFill/>
                          </a:ln>
                          <a:solidFill>
                            <a:schemeClr val="tx1"/>
                          </a:solidFill>
                          <a:effectLst/>
                          <a:latin typeface="Calibri" pitchFamily="34" charset="0"/>
                          <a:ea typeface="+mn-ea"/>
                          <a:cs typeface="Arial" charset="0"/>
                        </a:rPr>
                        <a:t>18 – 21 December,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noProof="0" dirty="0">
                          <a:ln>
                            <a:noFill/>
                          </a:ln>
                          <a:solidFill>
                            <a:schemeClr val="tx1"/>
                          </a:solidFill>
                          <a:effectLst/>
                          <a:latin typeface="Calibri" pitchFamily="34" charset="0"/>
                          <a:ea typeface="+mn-ea"/>
                          <a:cs typeface="Arial" charset="0"/>
                        </a:rPr>
                        <a:t>Lisbon, Portugal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600" b="0" i="0" u="none" strike="noStrike" kern="1200" cap="none" normalizeH="0" baseline="0" noProof="0" dirty="0">
                          <a:ln>
                            <a:noFill/>
                          </a:ln>
                          <a:solidFill>
                            <a:schemeClr val="tx1"/>
                          </a:solidFill>
                          <a:effectLst/>
                          <a:latin typeface="Calibri" pitchFamily="34" charset="0"/>
                          <a:ea typeface="+mn-ea"/>
                          <a:cs typeface="Arial" charset="0"/>
                        </a:rPr>
                        <a:t>EF3</a:t>
                      </a:r>
                      <a:endParaRPr kumimoji="0" lang="en-US" altLang="zh-CN" sz="1600" b="0" i="0" u="none" strike="noStrike" kern="1200" cap="none" normalizeH="0" baseline="0" noProof="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86903"/>
            <a:ext cx="8686800" cy="5280158"/>
          </a:xfrm>
        </p:spPr>
        <p:txBody>
          <a:bodyPr/>
          <a:lstStyle/>
          <a:p>
            <a:pPr marL="0" indent="0">
              <a:spcBef>
                <a:spcPts val="200"/>
              </a:spcBef>
              <a:spcAft>
                <a:spcPts val="600"/>
              </a:spcAft>
              <a:buNone/>
            </a:pPr>
            <a:r>
              <a:rPr lang="en-GB" sz="2000" b="1" dirty="0">
                <a:solidFill>
                  <a:srgbClr val="0000FF"/>
                </a:solidFill>
              </a:rPr>
              <a:t>UL MCL Improvement for Low Power Devices in EC-GSM-IoT</a:t>
            </a:r>
            <a:r>
              <a:rPr lang="en-US" sz="2000" b="1" dirty="0">
                <a:solidFill>
                  <a:srgbClr val="0000FF"/>
                </a:solidFill>
              </a:rPr>
              <a:t> and Alternative Mappings for Higher Coverage Classes with 2 PDCHs - </a:t>
            </a:r>
            <a:r>
              <a:rPr lang="en-GB" sz="2000" b="1" dirty="0">
                <a:solidFill>
                  <a:srgbClr val="0000FF"/>
                </a:solidFill>
              </a:rPr>
              <a:t>Normative Work (cont’d)</a:t>
            </a:r>
            <a:endParaRPr lang="en-GB" sz="2000" dirty="0">
              <a:solidFill>
                <a:srgbClr val="0000FF"/>
              </a:solidFill>
            </a:endParaRPr>
          </a:p>
          <a:p>
            <a:pPr>
              <a:lnSpc>
                <a:spcPct val="86000"/>
              </a:lnSpc>
              <a:spcBef>
                <a:spcPts val="300"/>
              </a:spcBef>
            </a:pPr>
            <a:r>
              <a:rPr lang="en-US" sz="1800" b="1" dirty="0"/>
              <a:t>CR 45.002 Miscellaneous corrections related to CC5 EC-RACH (Rel-14) </a:t>
            </a:r>
            <a:r>
              <a:rPr lang="en-US" sz="1800" dirty="0"/>
              <a:t>agreed in         </a:t>
            </a:r>
            <a:r>
              <a:rPr lang="en-US" sz="1800" dirty="0">
                <a:solidFill>
                  <a:srgbClr val="0000FF"/>
                </a:solidFill>
              </a:rPr>
              <a:t>R6-170490</a:t>
            </a:r>
            <a:r>
              <a:rPr lang="en-US" sz="1800" dirty="0"/>
              <a:t>.</a:t>
            </a:r>
            <a:endParaRPr lang="en-US" sz="1800" b="1" dirty="0"/>
          </a:p>
          <a:p>
            <a:pPr lvl="1">
              <a:lnSpc>
                <a:spcPct val="86000"/>
              </a:lnSpc>
              <a:spcBef>
                <a:spcPts val="300"/>
              </a:spcBef>
            </a:pPr>
            <a:r>
              <a:rPr lang="en-US" sz="1800" dirty="0"/>
              <a:t>Correction to guard period length for CC5 EC-RACH EDAB. </a:t>
            </a:r>
          </a:p>
          <a:p>
            <a:pPr>
              <a:lnSpc>
                <a:spcPct val="86000"/>
              </a:lnSpc>
              <a:spcBef>
                <a:spcPts val="300"/>
              </a:spcBef>
            </a:pPr>
            <a:r>
              <a:rPr lang="en-US" sz="1800" b="1" dirty="0"/>
              <a:t>CR 45.010 Corrections to Timing Advance setting for ESAB, EDAB and Extended AB (Rel-14) </a:t>
            </a:r>
            <a:r>
              <a:rPr lang="en-US" sz="1800" dirty="0"/>
              <a:t>agreed in </a:t>
            </a:r>
            <a:r>
              <a:rPr lang="en-US" sz="1800" dirty="0">
                <a:solidFill>
                  <a:srgbClr val="0000FF"/>
                </a:solidFill>
              </a:rPr>
              <a:t>R6-170493</a:t>
            </a:r>
            <a:r>
              <a:rPr lang="en-US" sz="1800" dirty="0"/>
              <a:t>.</a:t>
            </a:r>
          </a:p>
          <a:p>
            <a:pPr lvl="1">
              <a:lnSpc>
                <a:spcPct val="86000"/>
              </a:lnSpc>
              <a:spcBef>
                <a:spcPts val="300"/>
              </a:spcBef>
            </a:pPr>
            <a:r>
              <a:rPr lang="en-US" sz="1800" dirty="0"/>
              <a:t>Corrections to TA settings for new access burst types in Rel-14 (ESAB, EDAB and Extended AB). </a:t>
            </a:r>
          </a:p>
          <a:p>
            <a:pPr lvl="1">
              <a:lnSpc>
                <a:spcPct val="86000"/>
              </a:lnSpc>
              <a:spcBef>
                <a:spcPts val="300"/>
              </a:spcBef>
            </a:pPr>
            <a:endParaRPr lang="en-US" sz="1800" dirty="0"/>
          </a:p>
          <a:p>
            <a:pPr marL="57150" indent="0">
              <a:lnSpc>
                <a:spcPct val="95000"/>
              </a:lnSpc>
              <a:spcBef>
                <a:spcPts val="300"/>
              </a:spcBef>
              <a:buNone/>
            </a:pPr>
            <a:r>
              <a:rPr lang="en-GB" sz="2000" b="1" dirty="0">
                <a:solidFill>
                  <a:srgbClr val="0000FF"/>
                </a:solidFill>
              </a:rPr>
              <a:t>CRs for Approval</a:t>
            </a:r>
          </a:p>
          <a:p>
            <a:pPr>
              <a:spcBef>
                <a:spcPts val="300"/>
              </a:spcBef>
            </a:pPr>
            <a:r>
              <a:rPr lang="en-US" sz="1800" dirty="0"/>
              <a:t>The agreed CRs are collected in </a:t>
            </a:r>
            <a:r>
              <a:rPr lang="en-US" sz="1800" dirty="0">
                <a:solidFill>
                  <a:srgbClr val="0000FF"/>
                </a:solidFill>
              </a:rPr>
              <a:t>RP-172188 </a:t>
            </a:r>
            <a:r>
              <a:rPr lang="en-US" sz="1800" dirty="0"/>
              <a:t>for block approval at RAN#78.</a:t>
            </a:r>
          </a:p>
          <a:p>
            <a:pPr marL="457200" lvl="1" indent="0">
              <a:lnSpc>
                <a:spcPct val="86000"/>
              </a:lnSpc>
              <a:spcBef>
                <a:spcPts val="300"/>
              </a:spcBef>
              <a:buNone/>
            </a:pPr>
            <a:endParaRPr lang="de-DE" sz="1800" dirty="0"/>
          </a:p>
        </p:txBody>
      </p:sp>
      <p:sp>
        <p:nvSpPr>
          <p:cNvPr id="5" name="Title 1"/>
          <p:cNvSpPr>
            <a:spLocks noGrp="1"/>
          </p:cNvSpPr>
          <p:nvPr>
            <p:ph type="title"/>
          </p:nvPr>
        </p:nvSpPr>
        <p:spPr>
          <a:xfrm>
            <a:off x="457200" y="274638"/>
            <a:ext cx="6834188" cy="1143000"/>
          </a:xfrm>
        </p:spPr>
        <p:txBody>
          <a:bodyPr/>
          <a:lstStyle/>
          <a:p>
            <a:r>
              <a:rPr lang="en-US" dirty="0"/>
              <a:t>Radio Interface Enhancements for </a:t>
            </a:r>
            <a:br>
              <a:rPr lang="en-US" dirty="0"/>
            </a:br>
            <a:r>
              <a:rPr lang="en-US" dirty="0"/>
              <a:t>EC-GSM-IoT (Rel-14)    (2/2) </a:t>
            </a:r>
            <a:br>
              <a:rPr lang="en-US" dirty="0"/>
            </a:br>
            <a:endParaRPr lang="en-US" dirty="0"/>
          </a:p>
        </p:txBody>
      </p:sp>
    </p:spTree>
    <p:extLst>
      <p:ext uri="{BB962C8B-B14F-4D97-AF65-F5344CB8AC3E}">
        <p14:creationId xmlns:p14="http://schemas.microsoft.com/office/powerpoint/2010/main" val="341202652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Other Rel-14 items (GERAN)</a:t>
            </a:r>
          </a:p>
        </p:txBody>
      </p:sp>
      <p:sp>
        <p:nvSpPr>
          <p:cNvPr id="3" name="Content Placeholder 2"/>
          <p:cNvSpPr>
            <a:spLocks noGrp="1"/>
          </p:cNvSpPr>
          <p:nvPr>
            <p:ph idx="1"/>
          </p:nvPr>
        </p:nvSpPr>
        <p:spPr>
          <a:xfrm>
            <a:off x="462834" y="1504956"/>
            <a:ext cx="8681165" cy="4830763"/>
          </a:xfrm>
        </p:spPr>
        <p:txBody>
          <a:bodyPr/>
          <a:lstStyle/>
          <a:p>
            <a:r>
              <a:rPr lang="en-US" sz="2000" dirty="0"/>
              <a:t>No contributions to work item DECOR_GERAN.</a:t>
            </a:r>
          </a:p>
          <a:p>
            <a:r>
              <a:rPr lang="en-US" sz="2000" dirty="0"/>
              <a:t>No contributions to “Small technical enhancements and improvements [TEI14]”.</a:t>
            </a:r>
          </a:p>
          <a:p>
            <a:r>
              <a:rPr lang="en-US" sz="2000" dirty="0"/>
              <a:t>No contributions to “Any other Rel-14 documents”.</a:t>
            </a:r>
          </a:p>
          <a:p>
            <a:pPr marL="0" indent="0">
              <a:buNone/>
            </a:pPr>
            <a:endParaRPr lang="en-US" sz="2000" dirty="0"/>
          </a:p>
        </p:txBody>
      </p:sp>
    </p:spTree>
    <p:extLst>
      <p:ext uri="{BB962C8B-B14F-4D97-AF65-F5344CB8AC3E}">
        <p14:creationId xmlns:p14="http://schemas.microsoft.com/office/powerpoint/2010/main" val="3758852527"/>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p:txBody>
          <a:bodyPr/>
          <a:lstStyle/>
          <a:p>
            <a:r>
              <a:rPr lang="sv-SE" altLang="en-US" dirty="0"/>
              <a:t>Rel-15 features (GERAN)</a:t>
            </a:r>
            <a:endParaRPr lang="en-US" altLang="en-US" dirty="0"/>
          </a:p>
        </p:txBody>
      </p:sp>
    </p:spTree>
    <p:extLst>
      <p:ext uri="{BB962C8B-B14F-4D97-AF65-F5344CB8AC3E}">
        <p14:creationId xmlns:p14="http://schemas.microsoft.com/office/powerpoint/2010/main" val="1871157425"/>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New Work item proposals    </a:t>
            </a:r>
            <a:r>
              <a:rPr lang="en-US" dirty="0"/>
              <a:t>(1/2) </a:t>
            </a:r>
            <a:endParaRPr lang="en-GB" dirty="0"/>
          </a:p>
        </p:txBody>
      </p:sp>
      <p:sp>
        <p:nvSpPr>
          <p:cNvPr id="3" name="Content Placeholder 2"/>
          <p:cNvSpPr>
            <a:spLocks noGrp="1"/>
          </p:cNvSpPr>
          <p:nvPr>
            <p:ph idx="1"/>
          </p:nvPr>
        </p:nvSpPr>
        <p:spPr>
          <a:xfrm>
            <a:off x="457200" y="1417638"/>
            <a:ext cx="8686800" cy="4830763"/>
          </a:xfrm>
        </p:spPr>
        <p:txBody>
          <a:bodyPr/>
          <a:lstStyle/>
          <a:p>
            <a:pPr marL="0" indent="0">
              <a:buNone/>
            </a:pPr>
            <a:r>
              <a:rPr lang="en-GB" sz="2000" b="1" dirty="0">
                <a:solidFill>
                  <a:srgbClr val="0000FF"/>
                </a:solidFill>
              </a:rPr>
              <a:t>Enhancements to EC-GSM-IoT for Rel-15 were debated.</a:t>
            </a:r>
            <a:endParaRPr lang="en-US" sz="2000" b="1" dirty="0"/>
          </a:p>
          <a:p>
            <a:r>
              <a:rPr lang="en-GB" sz="2000" b="1" dirty="0"/>
              <a:t>On Further Energy Saving for EC-GSM-IoT</a:t>
            </a:r>
            <a:r>
              <a:rPr lang="en-GB" sz="2000" dirty="0"/>
              <a:t>, </a:t>
            </a:r>
            <a:r>
              <a:rPr lang="en-GB" sz="2000" dirty="0">
                <a:solidFill>
                  <a:srgbClr val="0000FF"/>
                </a:solidFill>
              </a:rPr>
              <a:t>R6-170499</a:t>
            </a:r>
          </a:p>
          <a:p>
            <a:pPr lvl="1">
              <a:lnSpc>
                <a:spcPct val="85000"/>
              </a:lnSpc>
              <a:spcBef>
                <a:spcPts val="400"/>
              </a:spcBef>
              <a:buFont typeface="Arial" panose="020B0604020202020204" pitchFamily="34" charset="0"/>
              <a:buChar char="•"/>
            </a:pPr>
            <a:r>
              <a:rPr lang="en-GB" sz="1800" dirty="0"/>
              <a:t>Addresses items for energy saving for MS operation in EC-GSM-IoT and PEO, in particular, when lower </a:t>
            </a:r>
            <a:r>
              <a:rPr lang="en-GB" sz="1800" dirty="0" err="1"/>
              <a:t>eDRX</a:t>
            </a:r>
            <a:r>
              <a:rPr lang="en-GB" sz="1800" dirty="0"/>
              <a:t> cycle configurations are needed to support </a:t>
            </a:r>
            <a:r>
              <a:rPr lang="en-GB" sz="1800" dirty="0" err="1"/>
              <a:t>CIoT</a:t>
            </a:r>
            <a:r>
              <a:rPr lang="en-GB" sz="1800" dirty="0"/>
              <a:t> use cases with low latency requirement. </a:t>
            </a:r>
          </a:p>
          <a:p>
            <a:pPr lvl="1">
              <a:lnSpc>
                <a:spcPct val="85000"/>
              </a:lnSpc>
              <a:spcBef>
                <a:spcPts val="400"/>
              </a:spcBef>
              <a:buFont typeface="Arial" panose="020B0604020202020204" pitchFamily="34" charset="0"/>
              <a:buChar char="•"/>
            </a:pPr>
            <a:r>
              <a:rPr lang="en-GB" sz="1800" dirty="0"/>
              <a:t>Observation that the battery lifetime is impacted mainly due to network synchronisation and reception of paging channels. </a:t>
            </a:r>
          </a:p>
          <a:p>
            <a:pPr lvl="1">
              <a:lnSpc>
                <a:spcPct val="85000"/>
              </a:lnSpc>
              <a:spcBef>
                <a:spcPts val="400"/>
              </a:spcBef>
              <a:buFont typeface="Arial" panose="020B0604020202020204" pitchFamily="34" charset="0"/>
              <a:buChar char="•"/>
            </a:pPr>
            <a:r>
              <a:rPr lang="en-GB" sz="1800" dirty="0"/>
              <a:t>For </a:t>
            </a:r>
            <a:r>
              <a:rPr lang="en-GB" sz="1800" dirty="0" err="1"/>
              <a:t>CIoT</a:t>
            </a:r>
            <a:r>
              <a:rPr lang="en-GB" sz="1800" dirty="0"/>
              <a:t> devices with low mobility, the system information acquisition during mobility is seen as main contributor to the higher energy consumption. </a:t>
            </a:r>
          </a:p>
          <a:p>
            <a:pPr lvl="1">
              <a:lnSpc>
                <a:spcPct val="85000"/>
              </a:lnSpc>
              <a:spcBef>
                <a:spcPts val="400"/>
              </a:spcBef>
              <a:buFont typeface="Arial" panose="020B0604020202020204" pitchFamily="34" charset="0"/>
              <a:buChar char="•"/>
            </a:pPr>
            <a:r>
              <a:rPr lang="en-GB" sz="1800" dirty="0"/>
              <a:t>Introduction of paging indication channel and optimization of system information acquisition after cell reselection across a group of cells with unique system information contents for idle mode operation are proposed. The first one is evaluated to achieve energy consumption reduction up to 20%. </a:t>
            </a:r>
          </a:p>
          <a:p>
            <a:pPr lvl="1">
              <a:lnSpc>
                <a:spcPct val="85000"/>
              </a:lnSpc>
              <a:spcBef>
                <a:spcPts val="400"/>
              </a:spcBef>
              <a:buFont typeface="Arial" panose="020B0604020202020204" pitchFamily="34" charset="0"/>
              <a:buChar char="•"/>
            </a:pPr>
            <a:r>
              <a:rPr lang="en-GB" sz="1800" dirty="0"/>
              <a:t>Agreement found on the need for further enhancements to idle mode tasks of the EC-GSM-IoT MS to reduce the energy consumption. Depicted solutions agreed as candidate solutions for Rel-15. Contribution was agreed (agreed proposals 1 to 3). </a:t>
            </a:r>
          </a:p>
          <a:p>
            <a:pPr lvl="1">
              <a:lnSpc>
                <a:spcPct val="85000"/>
              </a:lnSpc>
              <a:spcBef>
                <a:spcPts val="400"/>
              </a:spcBef>
              <a:buFont typeface="Arial" panose="020B0604020202020204" pitchFamily="34" charset="0"/>
              <a:buChar char="•"/>
            </a:pPr>
            <a:r>
              <a:rPr lang="en-GB" sz="1800" dirty="0"/>
              <a:t>In the discussion, different views were expressed on the benefit of the proposed methods (paging channel indication / enhancement to system information acquisition) for the battery lifetime.  </a:t>
            </a:r>
            <a:endParaRPr lang="en-GB" sz="2000" dirty="0">
              <a:solidFill>
                <a:srgbClr val="0000FF"/>
              </a:solidFill>
            </a:endParaRPr>
          </a:p>
        </p:txBody>
      </p:sp>
    </p:spTree>
    <p:extLst>
      <p:ext uri="{BB962C8B-B14F-4D97-AF65-F5344CB8AC3E}">
        <p14:creationId xmlns:p14="http://schemas.microsoft.com/office/powerpoint/2010/main" val="2553155141"/>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New work item proposals    </a:t>
            </a:r>
            <a:r>
              <a:rPr lang="en-US" dirty="0"/>
              <a:t>(2/2) </a:t>
            </a:r>
            <a:endParaRPr lang="en-GB" dirty="0"/>
          </a:p>
        </p:txBody>
      </p:sp>
      <p:sp>
        <p:nvSpPr>
          <p:cNvPr id="3" name="Content Placeholder 2"/>
          <p:cNvSpPr>
            <a:spLocks noGrp="1"/>
          </p:cNvSpPr>
          <p:nvPr>
            <p:ph idx="1"/>
          </p:nvPr>
        </p:nvSpPr>
        <p:spPr>
          <a:xfrm>
            <a:off x="457200" y="1417638"/>
            <a:ext cx="8615680" cy="4830763"/>
          </a:xfrm>
        </p:spPr>
        <p:txBody>
          <a:bodyPr/>
          <a:lstStyle/>
          <a:p>
            <a:r>
              <a:rPr lang="en-US" sz="2000" b="1" dirty="0"/>
              <a:t>New WID: Further Enhanced EC-GSM-IoT</a:t>
            </a:r>
            <a:r>
              <a:rPr lang="en-US" sz="2000" dirty="0"/>
              <a:t>, </a:t>
            </a:r>
            <a:r>
              <a:rPr lang="en-US" sz="2000" dirty="0">
                <a:solidFill>
                  <a:srgbClr val="0000FF"/>
                </a:solidFill>
              </a:rPr>
              <a:t>R6-170500</a:t>
            </a:r>
          </a:p>
          <a:p>
            <a:pPr lvl="1">
              <a:buFont typeface="Arial" panose="020B0604020202020204" pitchFamily="34" charset="0"/>
              <a:buChar char="•"/>
            </a:pPr>
            <a:r>
              <a:rPr lang="en-US" sz="1800" dirty="0"/>
              <a:t>Proposes introduction of a new paging indication channel for each of the higher coverage classes to achieve reduced energy consumption for page reception along with improvements related to reduced system acquisition time during idle mode mobility. </a:t>
            </a:r>
          </a:p>
          <a:p>
            <a:pPr lvl="1">
              <a:buFont typeface="Arial" panose="020B0604020202020204" pitchFamily="34" charset="0"/>
              <a:buChar char="•"/>
            </a:pPr>
            <a:r>
              <a:rPr lang="en-US" sz="1800" dirty="0"/>
              <a:t>The work item also includes the support for the coverage enhancement authorization functionality for EC-GSM-IoT devices along the support for network triggered reactivation of enhanced coverage. </a:t>
            </a:r>
          </a:p>
          <a:p>
            <a:pPr lvl="1">
              <a:buFont typeface="Arial" panose="020B0604020202020204" pitchFamily="34" charset="0"/>
              <a:buChar char="•"/>
            </a:pPr>
            <a:r>
              <a:rPr lang="en-US" sz="1800" dirty="0"/>
              <a:t>WI was revised into </a:t>
            </a:r>
            <a:r>
              <a:rPr lang="en-US" sz="1800" dirty="0">
                <a:solidFill>
                  <a:srgbClr val="0000FF"/>
                </a:solidFill>
              </a:rPr>
              <a:t>R6-170519</a:t>
            </a:r>
            <a:r>
              <a:rPr lang="en-US" sz="1800" dirty="0"/>
              <a:t>, which was noted.</a:t>
            </a:r>
          </a:p>
          <a:p>
            <a:pPr lvl="1">
              <a:buFont typeface="Arial" panose="020B0604020202020204" pitchFamily="34" charset="0"/>
              <a:buChar char="•"/>
            </a:pPr>
            <a:r>
              <a:rPr lang="en-US" sz="1800" dirty="0"/>
              <a:t>Supporters: Nokia, Nokia Shanghai Bell, Sierra Wireless S.A. </a:t>
            </a:r>
          </a:p>
        </p:txBody>
      </p:sp>
    </p:spTree>
    <p:extLst>
      <p:ext uri="{BB962C8B-B14F-4D97-AF65-F5344CB8AC3E}">
        <p14:creationId xmlns:p14="http://schemas.microsoft.com/office/powerpoint/2010/main" val="4267548305"/>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Other Rel-15 items (GERAN)</a:t>
            </a:r>
          </a:p>
        </p:txBody>
      </p:sp>
      <p:sp>
        <p:nvSpPr>
          <p:cNvPr id="3" name="Content Placeholder 2"/>
          <p:cNvSpPr>
            <a:spLocks noGrp="1"/>
          </p:cNvSpPr>
          <p:nvPr>
            <p:ph idx="1"/>
          </p:nvPr>
        </p:nvSpPr>
        <p:spPr>
          <a:xfrm>
            <a:off x="462835" y="1504956"/>
            <a:ext cx="8584912" cy="4830763"/>
          </a:xfrm>
        </p:spPr>
        <p:txBody>
          <a:bodyPr/>
          <a:lstStyle/>
          <a:p>
            <a:r>
              <a:rPr lang="en-US" sz="2000" dirty="0"/>
              <a:t>No contributions to “Small technical enhancements and improvements [TEI15]”.</a:t>
            </a:r>
          </a:p>
          <a:p>
            <a:r>
              <a:rPr lang="en-US" sz="2000" dirty="0"/>
              <a:t>No contributions to “Study items for Rel-15”.</a:t>
            </a:r>
          </a:p>
          <a:p>
            <a:r>
              <a:rPr lang="en-US" sz="2000" dirty="0"/>
              <a:t>No contributions to “Any other Rel-15 documents”.</a:t>
            </a:r>
          </a:p>
          <a:p>
            <a:pPr marL="0" indent="0">
              <a:buNone/>
            </a:pPr>
            <a:endParaRPr lang="en-US" sz="2000" dirty="0"/>
          </a:p>
        </p:txBody>
      </p:sp>
    </p:spTree>
    <p:extLst>
      <p:ext uri="{BB962C8B-B14F-4D97-AF65-F5344CB8AC3E}">
        <p14:creationId xmlns:p14="http://schemas.microsoft.com/office/powerpoint/2010/main" val="1777667848"/>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p:txBody>
          <a:bodyPr/>
          <a:lstStyle/>
          <a:p>
            <a:r>
              <a:rPr lang="en-US" altLang="en-US" dirty="0"/>
              <a:t>CRs to features in Rel-13 or earlier (UTRAN)</a:t>
            </a:r>
          </a:p>
        </p:txBody>
      </p:sp>
    </p:spTree>
    <p:extLst>
      <p:ext uri="{BB962C8B-B14F-4D97-AF65-F5344CB8AC3E}">
        <p14:creationId xmlns:p14="http://schemas.microsoft.com/office/powerpoint/2010/main" val="30754185"/>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TEI11    (1/1)</a:t>
            </a:r>
          </a:p>
        </p:txBody>
      </p:sp>
      <p:sp>
        <p:nvSpPr>
          <p:cNvPr id="3" name="Content Placeholder 2"/>
          <p:cNvSpPr>
            <a:spLocks noGrp="1"/>
          </p:cNvSpPr>
          <p:nvPr>
            <p:ph idx="1"/>
          </p:nvPr>
        </p:nvSpPr>
        <p:spPr>
          <a:xfrm>
            <a:off x="374014" y="1330198"/>
            <a:ext cx="8769986" cy="4830763"/>
          </a:xfrm>
          <a:noFill/>
          <a:ln>
            <a:solidFill>
              <a:schemeClr val="bg1"/>
            </a:solidFill>
          </a:ln>
        </p:spPr>
        <p:txBody>
          <a:bodyPr/>
          <a:lstStyle/>
          <a:p>
            <a:r>
              <a:rPr lang="en-US" sz="2000" b="1" dirty="0"/>
              <a:t>Extended EARFCN related corrections</a:t>
            </a:r>
          </a:p>
          <a:p>
            <a:pPr lvl="1"/>
            <a:r>
              <a:rPr lang="en-US" sz="1800" dirty="0"/>
              <a:t>RAN5 during UE conformance test found issue as RRC spec has an inconsistency between the tabular and ASN.1 code.</a:t>
            </a:r>
          </a:p>
          <a:p>
            <a:pPr lvl="1"/>
            <a:r>
              <a:rPr lang="en-US" sz="1800" dirty="0"/>
              <a:t>Correction needed in TS 25.331 to align the ‘need code’ in the tabular for the IE “E-UTRA frequency and Priority” to ASN.1 (i.e. this IE includes the legacy EARFCN and hence is optional in case of Extended EARFCN support).</a:t>
            </a:r>
          </a:p>
          <a:p>
            <a:r>
              <a:rPr lang="en-US" sz="2000" b="1" dirty="0"/>
              <a:t>CR 25.331 Align Tabular and ASN.1 code for handling of E-UTRA band extensions (E-UTRA Band &gt; 64) (Rel-11)</a:t>
            </a:r>
            <a:r>
              <a:rPr lang="en-US" sz="2000" dirty="0"/>
              <a:t>, agreed in </a:t>
            </a:r>
            <a:r>
              <a:rPr lang="en-US" sz="2000" dirty="0">
                <a:solidFill>
                  <a:srgbClr val="0000FF"/>
                </a:solidFill>
              </a:rPr>
              <a:t>R6-170508</a:t>
            </a:r>
            <a:r>
              <a:rPr lang="en-US" sz="2000" dirty="0"/>
              <a:t>.</a:t>
            </a:r>
          </a:p>
          <a:p>
            <a:pPr lvl="1"/>
            <a:r>
              <a:rPr lang="en-US" sz="1800" dirty="0"/>
              <a:t>Rel-12 mirror in </a:t>
            </a:r>
            <a:r>
              <a:rPr lang="en-US" sz="1800" dirty="0">
                <a:solidFill>
                  <a:srgbClr val="0000FF"/>
                </a:solidFill>
              </a:rPr>
              <a:t>R6-170509</a:t>
            </a:r>
          </a:p>
          <a:p>
            <a:pPr lvl="1"/>
            <a:r>
              <a:rPr lang="en-US" sz="1800" dirty="0"/>
              <a:t>Rel-13 mirror in </a:t>
            </a:r>
            <a:r>
              <a:rPr lang="en-US" sz="1800" dirty="0">
                <a:solidFill>
                  <a:srgbClr val="0000FF"/>
                </a:solidFill>
              </a:rPr>
              <a:t>R6-170510</a:t>
            </a:r>
          </a:p>
          <a:p>
            <a:pPr lvl="1"/>
            <a:r>
              <a:rPr lang="en-US" sz="1800" dirty="0"/>
              <a:t>Rel-14 mirror in </a:t>
            </a:r>
            <a:r>
              <a:rPr lang="en-US" sz="1800" dirty="0">
                <a:solidFill>
                  <a:srgbClr val="0000FF"/>
                </a:solidFill>
              </a:rPr>
              <a:t>R6-170511</a:t>
            </a:r>
          </a:p>
          <a:p>
            <a:pPr lvl="1"/>
            <a:r>
              <a:rPr lang="en-US" sz="1800" dirty="0"/>
              <a:t>Rel-15 mirror in </a:t>
            </a:r>
            <a:r>
              <a:rPr lang="en-US" sz="1800" dirty="0">
                <a:solidFill>
                  <a:srgbClr val="0000FF"/>
                </a:solidFill>
              </a:rPr>
              <a:t>R6-170512</a:t>
            </a:r>
            <a:endParaRPr lang="en-US" sz="2000" dirty="0">
              <a:solidFill>
                <a:srgbClr val="0000FF"/>
              </a:solidFill>
            </a:endParaRPr>
          </a:p>
          <a:p>
            <a:pPr marL="57150" indent="0">
              <a:lnSpc>
                <a:spcPct val="95000"/>
              </a:lnSpc>
              <a:spcBef>
                <a:spcPts val="300"/>
              </a:spcBef>
              <a:buNone/>
            </a:pPr>
            <a:r>
              <a:rPr lang="en-GB" sz="2000" b="1" dirty="0">
                <a:solidFill>
                  <a:srgbClr val="0000FF"/>
                </a:solidFill>
              </a:rPr>
              <a:t>CRs for Approval</a:t>
            </a:r>
            <a:endParaRPr lang="en-US" sz="2000" dirty="0">
              <a:solidFill>
                <a:srgbClr val="0000FF"/>
              </a:solidFill>
            </a:endParaRPr>
          </a:p>
          <a:p>
            <a:r>
              <a:rPr lang="en-US" sz="1800" dirty="0">
                <a:solidFill>
                  <a:srgbClr val="0000FF"/>
                </a:solidFill>
              </a:rPr>
              <a:t> </a:t>
            </a:r>
            <a:r>
              <a:rPr lang="en-US" sz="1800" dirty="0"/>
              <a:t>The agreed CRs are collected in </a:t>
            </a:r>
            <a:r>
              <a:rPr lang="en-US" sz="1800" dirty="0">
                <a:solidFill>
                  <a:srgbClr val="0000FF"/>
                </a:solidFill>
              </a:rPr>
              <a:t>RP-172190</a:t>
            </a:r>
            <a:r>
              <a:rPr lang="en-US" sz="1800" dirty="0"/>
              <a:t> for block approval at RAN#78</a:t>
            </a:r>
            <a:r>
              <a:rPr lang="en-US" sz="2000" dirty="0"/>
              <a:t>.</a:t>
            </a:r>
            <a:endParaRPr lang="en-US" sz="2000" dirty="0">
              <a:solidFill>
                <a:srgbClr val="0000FF"/>
              </a:solidFill>
            </a:endParaRPr>
          </a:p>
          <a:p>
            <a:pPr marL="0" indent="0">
              <a:buNone/>
            </a:pPr>
            <a:endParaRPr lang="en-US" sz="2000" dirty="0"/>
          </a:p>
        </p:txBody>
      </p:sp>
    </p:spTree>
    <p:extLst>
      <p:ext uri="{BB962C8B-B14F-4D97-AF65-F5344CB8AC3E}">
        <p14:creationId xmlns:p14="http://schemas.microsoft.com/office/powerpoint/2010/main" val="3575902730"/>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Other Rel-13 or earlier items (UTRAN)</a:t>
            </a:r>
          </a:p>
        </p:txBody>
      </p:sp>
      <p:sp>
        <p:nvSpPr>
          <p:cNvPr id="3" name="Content Placeholder 2"/>
          <p:cNvSpPr>
            <a:spLocks noGrp="1"/>
          </p:cNvSpPr>
          <p:nvPr>
            <p:ph idx="1"/>
          </p:nvPr>
        </p:nvSpPr>
        <p:spPr>
          <a:xfrm>
            <a:off x="462835" y="1504956"/>
            <a:ext cx="8584912" cy="4830763"/>
          </a:xfrm>
        </p:spPr>
        <p:txBody>
          <a:bodyPr/>
          <a:lstStyle/>
          <a:p>
            <a:r>
              <a:rPr lang="en-US" sz="2000" dirty="0"/>
              <a:t>No contributions to other Rel-13 or earlier items.</a:t>
            </a:r>
          </a:p>
        </p:txBody>
      </p:sp>
    </p:spTree>
    <p:extLst>
      <p:ext uri="{BB962C8B-B14F-4D97-AF65-F5344CB8AC3E}">
        <p14:creationId xmlns:p14="http://schemas.microsoft.com/office/powerpoint/2010/main" val="2067411774"/>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p:txBody>
          <a:bodyPr/>
          <a:lstStyle/>
          <a:p>
            <a:r>
              <a:rPr lang="sv-SE" altLang="en-US" dirty="0"/>
              <a:t>Rel-14 features (UTRAN)</a:t>
            </a:r>
            <a:endParaRPr lang="en-US" altLang="en-US" dirty="0"/>
          </a:p>
        </p:txBody>
      </p:sp>
    </p:spTree>
    <p:extLst>
      <p:ext uri="{BB962C8B-B14F-4D97-AF65-F5344CB8AC3E}">
        <p14:creationId xmlns:p14="http://schemas.microsoft.com/office/powerpoint/2010/main" val="95116311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457200" y="46038"/>
            <a:ext cx="6834188" cy="1143000"/>
          </a:xfrm>
        </p:spPr>
        <p:txBody>
          <a:bodyPr/>
          <a:lstStyle/>
          <a:p>
            <a:r>
              <a:rPr lang="en-US" altLang="en-US" dirty="0"/>
              <a:t>RAN6 #6 Meeting Schedule</a:t>
            </a:r>
          </a:p>
        </p:txBody>
      </p:sp>
      <p:sp>
        <p:nvSpPr>
          <p:cNvPr id="7171" name="Content Placeholder 7"/>
          <p:cNvSpPr>
            <a:spLocks noGrp="1"/>
          </p:cNvSpPr>
          <p:nvPr>
            <p:ph idx="1"/>
          </p:nvPr>
        </p:nvSpPr>
        <p:spPr>
          <a:xfrm>
            <a:off x="288925" y="1146175"/>
            <a:ext cx="8640763" cy="5192713"/>
          </a:xfrm>
        </p:spPr>
        <p:txBody>
          <a:bodyPr/>
          <a:lstStyle/>
          <a:p>
            <a:r>
              <a:rPr lang="en-GB" altLang="en-US" sz="2000" dirty="0"/>
              <a:t>The meeting schedule for RAN6#6 was agreed.</a:t>
            </a:r>
            <a:endParaRPr lang="fi-FI" altLang="en-US" dirty="0"/>
          </a:p>
          <a:p>
            <a:endParaRPr lang="fi-FI" altLang="en-US" dirty="0"/>
          </a:p>
          <a:p>
            <a:pPr marL="457200" lvl="1" indent="0">
              <a:buNone/>
            </a:pPr>
            <a:endParaRPr lang="en-GB" altLang="en-US" sz="2000" dirty="0">
              <a:solidFill>
                <a:srgbClr val="0000FF"/>
              </a:solidFill>
            </a:endParaRPr>
          </a:p>
          <a:p>
            <a:pPr lvl="1"/>
            <a:endParaRPr lang="en-GB" altLang="en-US" sz="2000" dirty="0"/>
          </a:p>
          <a:p>
            <a:pPr lvl="1">
              <a:buFont typeface="Arial" charset="0"/>
              <a:buNone/>
            </a:pPr>
            <a:endParaRPr lang="fi-FI" altLang="en-US" dirty="0"/>
          </a:p>
        </p:txBody>
      </p:sp>
      <p:pic>
        <p:nvPicPr>
          <p:cNvPr id="2" name="Picture 1">
            <a:extLst>
              <a:ext uri="{FF2B5EF4-FFF2-40B4-BE49-F238E27FC236}">
                <a16:creationId xmlns:a16="http://schemas.microsoft.com/office/drawing/2014/main" id="{55D7E08D-5614-4EE9-BB95-6DEA84B17A0B}"/>
              </a:ext>
            </a:extLst>
          </p:cNvPr>
          <p:cNvPicPr>
            <a:picLocks noChangeAspect="1"/>
          </p:cNvPicPr>
          <p:nvPr/>
        </p:nvPicPr>
        <p:blipFill>
          <a:blip r:embed="rId2"/>
          <a:stretch>
            <a:fillRect/>
          </a:stretch>
        </p:blipFill>
        <p:spPr>
          <a:xfrm>
            <a:off x="845128" y="1617543"/>
            <a:ext cx="6677891" cy="4659000"/>
          </a:xfrm>
          <a:prstGeom prst="rect">
            <a:avLst/>
          </a:prstGeom>
        </p:spPr>
      </p:pic>
    </p:spTree>
    <p:extLst>
      <p:ext uri="{BB962C8B-B14F-4D97-AF65-F5344CB8AC3E}">
        <p14:creationId xmlns:p14="http://schemas.microsoft.com/office/powerpoint/2010/main" val="29630240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2"/>
            <a:r>
              <a:rPr lang="en-US" dirty="0"/>
              <a:t>WI </a:t>
            </a:r>
            <a:r>
              <a:rPr lang="en-US" dirty="0" err="1"/>
              <a:t>QoE</a:t>
            </a:r>
            <a:r>
              <a:rPr lang="en-US" dirty="0"/>
              <a:t> Measurement Collection for streaming services in UTRAN  (Rel-14)</a:t>
            </a:r>
          </a:p>
        </p:txBody>
      </p:sp>
      <p:sp>
        <p:nvSpPr>
          <p:cNvPr id="3" name="Content Placeholder 2"/>
          <p:cNvSpPr>
            <a:spLocks noGrp="1"/>
          </p:cNvSpPr>
          <p:nvPr>
            <p:ph idx="1"/>
          </p:nvPr>
        </p:nvSpPr>
        <p:spPr>
          <a:xfrm>
            <a:off x="462835" y="1504956"/>
            <a:ext cx="8584912" cy="4830763"/>
          </a:xfrm>
        </p:spPr>
        <p:txBody>
          <a:bodyPr/>
          <a:lstStyle/>
          <a:p>
            <a:r>
              <a:rPr lang="en-US" sz="2000" b="1" dirty="0"/>
              <a:t>New service type in QMC reporting</a:t>
            </a:r>
            <a:r>
              <a:rPr lang="en-US" sz="2000" dirty="0"/>
              <a:t>, </a:t>
            </a:r>
            <a:r>
              <a:rPr lang="en-US" sz="2000" dirty="0">
                <a:solidFill>
                  <a:srgbClr val="0000FF"/>
                </a:solidFill>
              </a:rPr>
              <a:t>R6-170472</a:t>
            </a:r>
            <a:r>
              <a:rPr lang="en-US" sz="2000" dirty="0"/>
              <a:t>, noted.</a:t>
            </a:r>
          </a:p>
          <a:p>
            <a:pPr lvl="1"/>
            <a:r>
              <a:rPr lang="en-GB" sz="1800" dirty="0"/>
              <a:t>This refers to the work on introducing QMC reporting for MTSI services as informed by the incoming LS from SA4 in </a:t>
            </a:r>
            <a:r>
              <a:rPr lang="en-US" sz="1800" dirty="0">
                <a:solidFill>
                  <a:srgbClr val="0000FF"/>
                </a:solidFill>
              </a:rPr>
              <a:t>R6-170498. </a:t>
            </a:r>
            <a:r>
              <a:rPr lang="en-US" sz="1800" dirty="0"/>
              <a:t>It is </a:t>
            </a:r>
            <a:r>
              <a:rPr lang="en-GB" sz="1800" dirty="0"/>
              <a:t>proposed to align the UMTS solution to that for LTE, designed in RAN2.  </a:t>
            </a:r>
          </a:p>
          <a:p>
            <a:pPr lvl="1"/>
            <a:r>
              <a:rPr lang="en-GB" sz="1800" dirty="0"/>
              <a:t>In the discussion the proposal to align to LTE was not agreed.</a:t>
            </a:r>
          </a:p>
          <a:p>
            <a:pPr lvl="1"/>
            <a:r>
              <a:rPr lang="en-GB" sz="1800" dirty="0"/>
              <a:t>A reply LS to SA4 was sent in </a:t>
            </a:r>
            <a:r>
              <a:rPr lang="en-US" sz="1800" dirty="0">
                <a:solidFill>
                  <a:srgbClr val="0000FF"/>
                </a:solidFill>
              </a:rPr>
              <a:t>R6-170518.</a:t>
            </a:r>
          </a:p>
          <a:p>
            <a:pPr lvl="1"/>
            <a:r>
              <a:rPr lang="en-GB" sz="1800" dirty="0"/>
              <a:t>RAN6 will start the work for Rel-15 at our next meeting in February.</a:t>
            </a:r>
          </a:p>
          <a:p>
            <a:pPr marL="457200" lvl="1" indent="0">
              <a:buNone/>
            </a:pPr>
            <a:endParaRPr lang="en-GB" sz="1800" dirty="0"/>
          </a:p>
        </p:txBody>
      </p:sp>
    </p:spTree>
    <p:extLst>
      <p:ext uri="{BB962C8B-B14F-4D97-AF65-F5344CB8AC3E}">
        <p14:creationId xmlns:p14="http://schemas.microsoft.com/office/powerpoint/2010/main" val="3723642261"/>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Other Rel-14 items (UTRAN)</a:t>
            </a:r>
          </a:p>
        </p:txBody>
      </p:sp>
      <p:sp>
        <p:nvSpPr>
          <p:cNvPr id="3" name="Content Placeholder 2"/>
          <p:cNvSpPr>
            <a:spLocks noGrp="1"/>
          </p:cNvSpPr>
          <p:nvPr>
            <p:ph idx="1"/>
          </p:nvPr>
        </p:nvSpPr>
        <p:spPr>
          <a:xfrm>
            <a:off x="462835" y="1504956"/>
            <a:ext cx="8584912" cy="4830763"/>
          </a:xfrm>
        </p:spPr>
        <p:txBody>
          <a:bodyPr/>
          <a:lstStyle/>
          <a:p>
            <a:r>
              <a:rPr lang="en-US" sz="2000" dirty="0"/>
              <a:t>No contributions to other Rel-14 items.</a:t>
            </a:r>
          </a:p>
        </p:txBody>
      </p:sp>
    </p:spTree>
    <p:extLst>
      <p:ext uri="{BB962C8B-B14F-4D97-AF65-F5344CB8AC3E}">
        <p14:creationId xmlns:p14="http://schemas.microsoft.com/office/powerpoint/2010/main" val="2748130086"/>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p:txBody>
          <a:bodyPr/>
          <a:lstStyle/>
          <a:p>
            <a:r>
              <a:rPr lang="sv-SE" altLang="en-US" dirty="0"/>
              <a:t>Rel-15 features (UTRAN)</a:t>
            </a:r>
            <a:endParaRPr lang="en-US" altLang="en-US" dirty="0"/>
          </a:p>
        </p:txBody>
      </p:sp>
    </p:spTree>
    <p:extLst>
      <p:ext uri="{BB962C8B-B14F-4D97-AF65-F5344CB8AC3E}">
        <p14:creationId xmlns:p14="http://schemas.microsoft.com/office/powerpoint/2010/main" val="364216622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0180"/>
            <a:ext cx="8650224" cy="4833399"/>
          </a:xfrm>
        </p:spPr>
        <p:txBody>
          <a:bodyPr/>
          <a:lstStyle/>
          <a:p>
            <a:pPr>
              <a:lnSpc>
                <a:spcPct val="85000"/>
              </a:lnSpc>
              <a:spcBef>
                <a:spcPts val="300"/>
              </a:spcBef>
            </a:pPr>
            <a:r>
              <a:rPr lang="en-US" sz="1800" dirty="0"/>
              <a:t>WI opened </a:t>
            </a:r>
            <a:r>
              <a:rPr lang="en-GB" sz="1800" dirty="0"/>
              <a:t>at RAN#76 (target completion RAN#78). </a:t>
            </a:r>
          </a:p>
          <a:p>
            <a:pPr>
              <a:lnSpc>
                <a:spcPct val="85000"/>
              </a:lnSpc>
              <a:spcBef>
                <a:spcPts val="300"/>
              </a:spcBef>
            </a:pPr>
            <a:r>
              <a:rPr lang="en-GB" sz="1800" dirty="0"/>
              <a:t>At RAN6#6 a proposal for enhancing the current Simplified HS-SCCH type 1 operation with corresponding CRs was presented.</a:t>
            </a:r>
          </a:p>
          <a:p>
            <a:pPr>
              <a:lnSpc>
                <a:spcPct val="85000"/>
              </a:lnSpc>
              <a:spcBef>
                <a:spcPts val="300"/>
              </a:spcBef>
            </a:pPr>
            <a:r>
              <a:rPr lang="en-GB" sz="1800" dirty="0"/>
              <a:t>Concept </a:t>
            </a:r>
            <a:r>
              <a:rPr lang="en-GB" sz="1800" b="1" dirty="0"/>
              <a:t>Simplified HS-SCCH type 1 operation with HSDPA code offset reservation </a:t>
            </a:r>
            <a:r>
              <a:rPr lang="en-GB" sz="1800" dirty="0"/>
              <a:t>in</a:t>
            </a:r>
            <a:r>
              <a:rPr lang="en-GB" sz="1800" dirty="0">
                <a:solidFill>
                  <a:srgbClr val="0000FF"/>
                </a:solidFill>
              </a:rPr>
              <a:t> R6-170473 </a:t>
            </a:r>
            <a:r>
              <a:rPr lang="en-GB" sz="1800" dirty="0"/>
              <a:t>proposed to further restrict the choice for the code offset during Simplified HS-SCCH operation by pre-assignment via RRC signalling in order to achieve further robustness of HS-SCCH operation for cell edge scenarios.</a:t>
            </a:r>
          </a:p>
          <a:p>
            <a:pPr lvl="1">
              <a:lnSpc>
                <a:spcPct val="85000"/>
              </a:lnSpc>
              <a:spcBef>
                <a:spcPts val="300"/>
              </a:spcBef>
            </a:pPr>
            <a:r>
              <a:rPr lang="en-GB" sz="1600" dirty="0"/>
              <a:t>In the discussion, concerns were raised on impact due to code partitioning, impacts to co-existent DCH users, latency impact due to additional signalling </a:t>
            </a:r>
            <a:r>
              <a:rPr lang="en-US" sz="1600" dirty="0"/>
              <a:t>and on insufficient performance evaluation. The proposal was not seen to be covered by the WI scope. </a:t>
            </a:r>
          </a:p>
          <a:p>
            <a:pPr lvl="1">
              <a:lnSpc>
                <a:spcPct val="85000"/>
              </a:lnSpc>
              <a:spcBef>
                <a:spcPts val="300"/>
              </a:spcBef>
            </a:pPr>
            <a:r>
              <a:rPr lang="en-US" sz="1600" dirty="0"/>
              <a:t>Thus there was no consensus on this proposal. The contribution was noted. </a:t>
            </a:r>
          </a:p>
          <a:p>
            <a:pPr>
              <a:lnSpc>
                <a:spcPct val="85000"/>
              </a:lnSpc>
              <a:spcBef>
                <a:spcPts val="300"/>
              </a:spcBef>
            </a:pPr>
            <a:r>
              <a:rPr lang="en-US" sz="1800" dirty="0"/>
              <a:t>Related Stage 2 and Stage 3 CRs were also noted: </a:t>
            </a:r>
          </a:p>
          <a:p>
            <a:pPr lvl="1">
              <a:lnSpc>
                <a:spcPct val="85000"/>
              </a:lnSpc>
              <a:spcBef>
                <a:spcPts val="300"/>
              </a:spcBef>
            </a:pPr>
            <a:r>
              <a:rPr lang="en-US" sz="1800" b="1" dirty="0"/>
              <a:t>CR 25.308 Simplified HS-SCCH type 1 operation with HSDPA code offset reservation</a:t>
            </a:r>
            <a:r>
              <a:rPr lang="en-US" sz="1800" dirty="0"/>
              <a:t>,</a:t>
            </a:r>
            <a:r>
              <a:rPr lang="en-US" sz="1800" dirty="0">
                <a:solidFill>
                  <a:srgbClr val="0000FF"/>
                </a:solidFill>
              </a:rPr>
              <a:t> R6-170474</a:t>
            </a:r>
            <a:r>
              <a:rPr lang="en-US" sz="1800" dirty="0"/>
              <a:t>.</a:t>
            </a:r>
          </a:p>
          <a:p>
            <a:pPr lvl="1">
              <a:lnSpc>
                <a:spcPct val="85000"/>
              </a:lnSpc>
              <a:spcBef>
                <a:spcPts val="300"/>
              </a:spcBef>
            </a:pPr>
            <a:r>
              <a:rPr lang="en-US" sz="1800" b="1" dirty="0"/>
              <a:t>CR 25.212 Simplified HS-SCCH type 1 operation with HSDPA code offset reservation</a:t>
            </a:r>
            <a:r>
              <a:rPr lang="en-US" sz="1800" dirty="0"/>
              <a:t>,</a:t>
            </a:r>
            <a:r>
              <a:rPr lang="en-US" sz="1800" dirty="0">
                <a:solidFill>
                  <a:srgbClr val="0000FF"/>
                </a:solidFill>
              </a:rPr>
              <a:t> R6-170475</a:t>
            </a:r>
            <a:r>
              <a:rPr lang="en-US" sz="1800" dirty="0"/>
              <a:t>.</a:t>
            </a:r>
          </a:p>
          <a:p>
            <a:pPr lvl="1">
              <a:lnSpc>
                <a:spcPct val="85000"/>
              </a:lnSpc>
              <a:spcBef>
                <a:spcPts val="300"/>
              </a:spcBef>
            </a:pPr>
            <a:r>
              <a:rPr lang="en-US" sz="1800" b="1" dirty="0"/>
              <a:t>CR 25.214 Simplified HS-SCCH type 1 operation with HSDPA code offset reservation</a:t>
            </a:r>
            <a:r>
              <a:rPr lang="en-US" sz="1800" dirty="0"/>
              <a:t>,</a:t>
            </a:r>
            <a:r>
              <a:rPr lang="en-US" sz="1800" dirty="0">
                <a:solidFill>
                  <a:srgbClr val="0000FF"/>
                </a:solidFill>
              </a:rPr>
              <a:t> R6-170476</a:t>
            </a:r>
            <a:r>
              <a:rPr lang="en-US" sz="1800" dirty="0"/>
              <a:t>.</a:t>
            </a:r>
          </a:p>
          <a:p>
            <a:pPr lvl="1">
              <a:lnSpc>
                <a:spcPct val="85000"/>
              </a:lnSpc>
              <a:spcBef>
                <a:spcPts val="300"/>
              </a:spcBef>
            </a:pPr>
            <a:r>
              <a:rPr lang="en-US" sz="1800" b="1" dirty="0"/>
              <a:t>CR 25.331 Simplified HS-SCCH type 1 operation with HSDPA code offset reservation</a:t>
            </a:r>
            <a:r>
              <a:rPr lang="en-US" sz="1800" dirty="0"/>
              <a:t>,</a:t>
            </a:r>
            <a:r>
              <a:rPr lang="en-US" sz="1800" dirty="0">
                <a:solidFill>
                  <a:srgbClr val="0000FF"/>
                </a:solidFill>
              </a:rPr>
              <a:t> R6-170477</a:t>
            </a:r>
            <a:r>
              <a:rPr lang="en-US" sz="1800" dirty="0"/>
              <a:t>.</a:t>
            </a:r>
          </a:p>
        </p:txBody>
      </p:sp>
      <p:sp>
        <p:nvSpPr>
          <p:cNvPr id="5" name="Title 1"/>
          <p:cNvSpPr>
            <a:spLocks noGrp="1"/>
          </p:cNvSpPr>
          <p:nvPr>
            <p:ph type="title"/>
          </p:nvPr>
        </p:nvSpPr>
        <p:spPr>
          <a:xfrm>
            <a:off x="457200" y="274638"/>
            <a:ext cx="6834188" cy="1165542"/>
          </a:xfrm>
        </p:spPr>
        <p:txBody>
          <a:bodyPr/>
          <a:lstStyle/>
          <a:p>
            <a:r>
              <a:rPr lang="en-US" dirty="0"/>
              <a:t>Simplified HS-SCCH for UMTS (1/2) </a:t>
            </a:r>
            <a:br>
              <a:rPr lang="en-US" dirty="0"/>
            </a:br>
            <a:endParaRPr lang="en-US" dirty="0"/>
          </a:p>
        </p:txBody>
      </p:sp>
    </p:spTree>
    <p:extLst>
      <p:ext uri="{BB962C8B-B14F-4D97-AF65-F5344CB8AC3E}">
        <p14:creationId xmlns:p14="http://schemas.microsoft.com/office/powerpoint/2010/main" val="501296693"/>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0179"/>
            <a:ext cx="8650224" cy="4833399"/>
          </a:xfrm>
        </p:spPr>
        <p:txBody>
          <a:bodyPr/>
          <a:lstStyle/>
          <a:p>
            <a:pPr marL="57150" indent="0">
              <a:lnSpc>
                <a:spcPct val="95000"/>
              </a:lnSpc>
              <a:spcBef>
                <a:spcPts val="300"/>
              </a:spcBef>
              <a:buNone/>
            </a:pPr>
            <a:r>
              <a:rPr lang="en-GB" sz="2000" b="1" dirty="0">
                <a:solidFill>
                  <a:srgbClr val="0000FF"/>
                </a:solidFill>
              </a:rPr>
              <a:t>CRs for Approval</a:t>
            </a:r>
            <a:endParaRPr lang="en-US" sz="2000" dirty="0">
              <a:solidFill>
                <a:srgbClr val="0000FF"/>
              </a:solidFill>
            </a:endParaRPr>
          </a:p>
          <a:p>
            <a:r>
              <a:rPr lang="en-US" sz="2000" dirty="0"/>
              <a:t>None for RAN6 (note: 2 agreed CRs at RAN3#98).</a:t>
            </a:r>
          </a:p>
          <a:p>
            <a:pPr marL="0" indent="0">
              <a:buNone/>
            </a:pPr>
            <a:endParaRPr lang="en-GB" sz="2000" dirty="0"/>
          </a:p>
          <a:p>
            <a:pPr marL="57150" indent="0">
              <a:lnSpc>
                <a:spcPct val="95000"/>
              </a:lnSpc>
              <a:spcBef>
                <a:spcPts val="300"/>
              </a:spcBef>
              <a:buNone/>
            </a:pPr>
            <a:r>
              <a:rPr lang="en-GB" sz="2000" b="1" dirty="0">
                <a:solidFill>
                  <a:srgbClr val="0000FF"/>
                </a:solidFill>
              </a:rPr>
              <a:t>WI </a:t>
            </a:r>
            <a:r>
              <a:rPr lang="en-US" sz="2000" b="1" dirty="0">
                <a:solidFill>
                  <a:srgbClr val="0000FF"/>
                </a:solidFill>
              </a:rPr>
              <a:t>Status Report to RAN#78</a:t>
            </a:r>
          </a:p>
          <a:p>
            <a:r>
              <a:rPr lang="en-US" sz="2000" dirty="0"/>
              <a:t>Status report of WI Simplified HS-SCCH for UMTS, </a:t>
            </a:r>
            <a:r>
              <a:rPr lang="en-US" sz="2000" dirty="0">
                <a:solidFill>
                  <a:srgbClr val="0000FF"/>
                </a:solidFill>
              </a:rPr>
              <a:t>RP-172305</a:t>
            </a:r>
            <a:r>
              <a:rPr lang="en-US" sz="2000" dirty="0"/>
              <a:t>.</a:t>
            </a:r>
            <a:endParaRPr lang="en-US" sz="2000" dirty="0">
              <a:solidFill>
                <a:srgbClr val="0000FF"/>
              </a:solidFill>
            </a:endParaRPr>
          </a:p>
          <a:p>
            <a:pPr marL="0" indent="0">
              <a:buNone/>
            </a:pPr>
            <a:endParaRPr lang="en-GB" sz="2000" b="1" dirty="0">
              <a:solidFill>
                <a:srgbClr val="0000FF"/>
              </a:solidFill>
            </a:endParaRPr>
          </a:p>
          <a:p>
            <a:pPr marL="0" indent="0">
              <a:buNone/>
            </a:pPr>
            <a:r>
              <a:rPr lang="en-GB" sz="2000" b="1" dirty="0">
                <a:solidFill>
                  <a:srgbClr val="0000FF"/>
                </a:solidFill>
              </a:rPr>
              <a:t>WI </a:t>
            </a:r>
            <a:r>
              <a:rPr lang="en-US" sz="2000" b="1" dirty="0">
                <a:solidFill>
                  <a:srgbClr val="0000FF"/>
                </a:solidFill>
              </a:rPr>
              <a:t>Summary to RAN#78</a:t>
            </a:r>
            <a:endParaRPr lang="en-US" sz="2000" dirty="0">
              <a:solidFill>
                <a:srgbClr val="0000FF"/>
              </a:solidFill>
            </a:endParaRPr>
          </a:p>
          <a:p>
            <a:r>
              <a:rPr lang="en-US" sz="2000" dirty="0"/>
              <a:t>WI summary for WI Simplified HS-SCCH for UMTS, </a:t>
            </a:r>
            <a:r>
              <a:rPr lang="en-US" sz="2000" dirty="0">
                <a:solidFill>
                  <a:srgbClr val="0000FF"/>
                </a:solidFill>
              </a:rPr>
              <a:t>RP-172306</a:t>
            </a:r>
            <a:r>
              <a:rPr lang="en-US" sz="2000" dirty="0"/>
              <a:t>.</a:t>
            </a:r>
          </a:p>
          <a:p>
            <a:pPr marL="0" indent="0">
              <a:buNone/>
            </a:pPr>
            <a:endParaRPr lang="en-US" sz="2000" dirty="0">
              <a:solidFill>
                <a:srgbClr val="0000FF"/>
              </a:solidFill>
            </a:endParaRPr>
          </a:p>
        </p:txBody>
      </p:sp>
      <p:sp>
        <p:nvSpPr>
          <p:cNvPr id="5" name="Title 1"/>
          <p:cNvSpPr>
            <a:spLocks noGrp="1"/>
          </p:cNvSpPr>
          <p:nvPr>
            <p:ph type="title"/>
          </p:nvPr>
        </p:nvSpPr>
        <p:spPr>
          <a:xfrm>
            <a:off x="457200" y="274638"/>
            <a:ext cx="6834188" cy="1165542"/>
          </a:xfrm>
        </p:spPr>
        <p:txBody>
          <a:bodyPr/>
          <a:lstStyle/>
          <a:p>
            <a:r>
              <a:rPr lang="en-US" dirty="0"/>
              <a:t>Simplified HS-SCCH for UMTS (2/2) </a:t>
            </a:r>
            <a:br>
              <a:rPr lang="en-US" dirty="0"/>
            </a:br>
            <a:endParaRPr lang="en-US" dirty="0"/>
          </a:p>
        </p:txBody>
      </p:sp>
    </p:spTree>
    <p:extLst>
      <p:ext uri="{BB962C8B-B14F-4D97-AF65-F5344CB8AC3E}">
        <p14:creationId xmlns:p14="http://schemas.microsoft.com/office/powerpoint/2010/main" val="2475779883"/>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Other Rel-15 items (UTRAN)</a:t>
            </a:r>
          </a:p>
        </p:txBody>
      </p:sp>
      <p:sp>
        <p:nvSpPr>
          <p:cNvPr id="3" name="Content Placeholder 2"/>
          <p:cNvSpPr>
            <a:spLocks noGrp="1"/>
          </p:cNvSpPr>
          <p:nvPr>
            <p:ph idx="1"/>
          </p:nvPr>
        </p:nvSpPr>
        <p:spPr>
          <a:xfrm>
            <a:off x="462835" y="1504956"/>
            <a:ext cx="8488126" cy="4830763"/>
          </a:xfrm>
        </p:spPr>
        <p:txBody>
          <a:bodyPr/>
          <a:lstStyle/>
          <a:p>
            <a:r>
              <a:rPr lang="en-US" sz="2000" dirty="0"/>
              <a:t>No contributions to “New Work items proposals”</a:t>
            </a:r>
          </a:p>
          <a:p>
            <a:r>
              <a:rPr lang="en-US" sz="2000" dirty="0"/>
              <a:t>No contributions to “Small technical enhancements and improvements [TEI15]”</a:t>
            </a:r>
          </a:p>
          <a:p>
            <a:r>
              <a:rPr lang="en-US" sz="2000" dirty="0"/>
              <a:t>No contributions to “Study items for Rel-15”</a:t>
            </a:r>
          </a:p>
        </p:txBody>
      </p:sp>
    </p:spTree>
    <p:extLst>
      <p:ext uri="{BB962C8B-B14F-4D97-AF65-F5344CB8AC3E}">
        <p14:creationId xmlns:p14="http://schemas.microsoft.com/office/powerpoint/2010/main" val="813356555"/>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Any other Rel-15 documents (UTRAN)</a:t>
            </a:r>
          </a:p>
        </p:txBody>
      </p:sp>
      <p:sp>
        <p:nvSpPr>
          <p:cNvPr id="3" name="Content Placeholder 2"/>
          <p:cNvSpPr>
            <a:spLocks noGrp="1"/>
          </p:cNvSpPr>
          <p:nvPr>
            <p:ph idx="1"/>
          </p:nvPr>
        </p:nvSpPr>
        <p:spPr>
          <a:xfrm>
            <a:off x="462835" y="1504956"/>
            <a:ext cx="8584912" cy="4830763"/>
          </a:xfrm>
        </p:spPr>
        <p:txBody>
          <a:bodyPr/>
          <a:lstStyle/>
          <a:p>
            <a:r>
              <a:rPr lang="en-US" sz="2000" b="1" dirty="0"/>
              <a:t>CR 25.331 Miscellaneous ASN.1 error corrections in Rel15</a:t>
            </a:r>
            <a:r>
              <a:rPr lang="en-US" sz="2000" dirty="0"/>
              <a:t>,</a:t>
            </a:r>
            <a:r>
              <a:rPr lang="en-US" sz="2000" b="1" dirty="0"/>
              <a:t> </a:t>
            </a:r>
            <a:r>
              <a:rPr lang="en-US" sz="2000" dirty="0">
                <a:solidFill>
                  <a:srgbClr val="0000FF"/>
                </a:solidFill>
              </a:rPr>
              <a:t>R6-170513</a:t>
            </a:r>
          </a:p>
          <a:p>
            <a:pPr lvl="1">
              <a:buFont typeface="Arial" panose="020B0604020202020204" pitchFamily="34" charset="0"/>
              <a:buChar char="•"/>
            </a:pPr>
            <a:r>
              <a:rPr lang="en-US" sz="1800" dirty="0"/>
              <a:t>It contains miscellaneous essential ASN.1 code corrections and was agreed. </a:t>
            </a:r>
          </a:p>
          <a:p>
            <a:pPr lvl="1">
              <a:buFont typeface="Arial" panose="020B0604020202020204" pitchFamily="34" charset="0"/>
              <a:buChar char="•"/>
            </a:pPr>
            <a:r>
              <a:rPr lang="en-US" sz="1800" dirty="0"/>
              <a:t>Background is that specification TS 25.331, v15.0.0  is not correct. </a:t>
            </a:r>
          </a:p>
          <a:p>
            <a:pPr lvl="1">
              <a:buFont typeface="Arial" panose="020B0604020202020204" pitchFamily="34" charset="0"/>
              <a:buChar char="•"/>
            </a:pPr>
            <a:r>
              <a:rPr lang="en-US" sz="1800" dirty="0"/>
              <a:t>Thus following </a:t>
            </a:r>
            <a:r>
              <a:rPr lang="en-US" sz="1800" i="1" dirty="0">
                <a:solidFill>
                  <a:srgbClr val="0000FF"/>
                </a:solidFill>
              </a:rPr>
              <a:t>action</a:t>
            </a:r>
            <a:r>
              <a:rPr lang="en-US" sz="1800" dirty="0"/>
              <a:t> is proposed to be given to 3GPP specification manager: </a:t>
            </a:r>
          </a:p>
          <a:p>
            <a:pPr marL="720725" lvl="2" indent="0">
              <a:buNone/>
            </a:pPr>
            <a:r>
              <a:rPr lang="en-US" sz="1800" i="1" dirty="0">
                <a:solidFill>
                  <a:srgbClr val="0000FF"/>
                </a:solidFill>
              </a:rPr>
              <a:t>The specification status on the 3GPP website needs to be updated for TS 25.331, v15.0.0 to include the following warning note: “Warning: ASN.1 code of this version fails to compile. Correction is done in the later version.” </a:t>
            </a:r>
          </a:p>
          <a:p>
            <a:pPr marL="457200" lvl="1" indent="0">
              <a:buNone/>
            </a:pPr>
            <a:endParaRPr lang="en-US" sz="1800" dirty="0"/>
          </a:p>
          <a:p>
            <a:pPr marL="57150" indent="0">
              <a:lnSpc>
                <a:spcPct val="95000"/>
              </a:lnSpc>
              <a:spcBef>
                <a:spcPts val="300"/>
              </a:spcBef>
              <a:buNone/>
            </a:pPr>
            <a:r>
              <a:rPr lang="en-GB" sz="2000" b="1" dirty="0">
                <a:solidFill>
                  <a:srgbClr val="0000FF"/>
                </a:solidFill>
              </a:rPr>
              <a:t>CRs for Approval</a:t>
            </a:r>
            <a:endParaRPr lang="en-US" sz="2000" dirty="0">
              <a:solidFill>
                <a:srgbClr val="0000FF"/>
              </a:solidFill>
            </a:endParaRPr>
          </a:p>
          <a:p>
            <a:r>
              <a:rPr lang="en-US" sz="2000" dirty="0">
                <a:solidFill>
                  <a:srgbClr val="0000FF"/>
                </a:solidFill>
              </a:rPr>
              <a:t> </a:t>
            </a:r>
            <a:r>
              <a:rPr lang="en-US" sz="2000" dirty="0"/>
              <a:t>The agreed CR is presented in </a:t>
            </a:r>
            <a:r>
              <a:rPr lang="en-US" sz="2000" dirty="0">
                <a:solidFill>
                  <a:srgbClr val="0000FF"/>
                </a:solidFill>
              </a:rPr>
              <a:t>RP-172187</a:t>
            </a:r>
            <a:r>
              <a:rPr lang="en-US" sz="2000" dirty="0"/>
              <a:t> for block approval at RAN#78.</a:t>
            </a:r>
          </a:p>
        </p:txBody>
      </p:sp>
    </p:spTree>
    <p:extLst>
      <p:ext uri="{BB962C8B-B14F-4D97-AF65-F5344CB8AC3E}">
        <p14:creationId xmlns:p14="http://schemas.microsoft.com/office/powerpoint/2010/main" val="332725252"/>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GERAN / UTRAN matters</a:t>
            </a:r>
          </a:p>
        </p:txBody>
      </p:sp>
      <p:sp>
        <p:nvSpPr>
          <p:cNvPr id="3" name="Content Placeholder 2"/>
          <p:cNvSpPr>
            <a:spLocks noGrp="1"/>
          </p:cNvSpPr>
          <p:nvPr>
            <p:ph idx="1"/>
          </p:nvPr>
        </p:nvSpPr>
        <p:spPr>
          <a:xfrm>
            <a:off x="462835" y="1504956"/>
            <a:ext cx="8681165" cy="4830763"/>
          </a:xfrm>
        </p:spPr>
        <p:txBody>
          <a:bodyPr/>
          <a:lstStyle/>
          <a:p>
            <a:r>
              <a:rPr lang="en-US" sz="2000" dirty="0"/>
              <a:t>No contributions. </a:t>
            </a:r>
            <a:endParaRPr lang="en-US" sz="2000" dirty="0">
              <a:solidFill>
                <a:srgbClr val="0000FF"/>
              </a:solidFill>
            </a:endParaRPr>
          </a:p>
        </p:txBody>
      </p:sp>
    </p:spTree>
    <p:extLst>
      <p:ext uri="{BB962C8B-B14F-4D97-AF65-F5344CB8AC3E}">
        <p14:creationId xmlns:p14="http://schemas.microsoft.com/office/powerpoint/2010/main" val="2699331099"/>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technical work    (1/2)</a:t>
            </a:r>
          </a:p>
        </p:txBody>
      </p:sp>
      <p:sp>
        <p:nvSpPr>
          <p:cNvPr id="3" name="Content Placeholder 2"/>
          <p:cNvSpPr>
            <a:spLocks noGrp="1"/>
          </p:cNvSpPr>
          <p:nvPr>
            <p:ph idx="1"/>
          </p:nvPr>
        </p:nvSpPr>
        <p:spPr>
          <a:xfrm>
            <a:off x="462834" y="1504956"/>
            <a:ext cx="8681165" cy="4830763"/>
          </a:xfrm>
        </p:spPr>
        <p:txBody>
          <a:bodyPr/>
          <a:lstStyle/>
          <a:p>
            <a:pPr marL="0" indent="0">
              <a:buNone/>
            </a:pPr>
            <a:r>
              <a:rPr lang="en-GB" sz="2000" b="1" dirty="0">
                <a:solidFill>
                  <a:srgbClr val="0000FF"/>
                </a:solidFill>
              </a:rPr>
              <a:t>Transfer of rapporteur responsibilities for </a:t>
            </a:r>
            <a:r>
              <a:rPr lang="en-US" sz="2000" b="1" dirty="0">
                <a:solidFill>
                  <a:srgbClr val="0000FF"/>
                </a:solidFill>
              </a:rPr>
              <a:t>UMTS 25.xxx specifications and GERAN 4x.xxx and 5x.xxx specifications </a:t>
            </a:r>
            <a:endParaRPr lang="en-GB" sz="2000" b="1" dirty="0">
              <a:solidFill>
                <a:srgbClr val="0000FF"/>
              </a:solidFill>
            </a:endParaRPr>
          </a:p>
          <a:p>
            <a:r>
              <a:rPr lang="en-US" sz="2000" b="1" dirty="0"/>
              <a:t>Foreseen proceeding outlined by Chairman</a:t>
            </a:r>
            <a:endParaRPr lang="en-US" sz="2000" dirty="0"/>
          </a:p>
          <a:p>
            <a:pPr marL="0" indent="0">
              <a:buNone/>
            </a:pPr>
            <a:endParaRPr lang="en-US" sz="800" dirty="0"/>
          </a:p>
          <a:p>
            <a:r>
              <a:rPr lang="en-US" sz="1600" dirty="0"/>
              <a:t>Step 1: Inform the status of the activity via RAN6 reflector.</a:t>
            </a:r>
          </a:p>
          <a:p>
            <a:r>
              <a:rPr lang="en-US" sz="1600" dirty="0"/>
              <a:t>Step 2: classify specifications into priority categories, i.e. based on their CR rate (high / low) and their absolute CR number (high / low). </a:t>
            </a:r>
          </a:p>
          <a:p>
            <a:pPr lvl="1"/>
            <a:r>
              <a:rPr lang="en-US" sz="1600" dirty="0"/>
              <a:t>The normative specifications with frequent changes are prioritized for identifying rapporteurs. </a:t>
            </a:r>
          </a:p>
          <a:p>
            <a:pPr lvl="1"/>
            <a:r>
              <a:rPr lang="en-US" sz="1600" dirty="0"/>
              <a:t>The normative specifications with infrequent changes will be addressed with lower priority. </a:t>
            </a:r>
          </a:p>
          <a:p>
            <a:pPr lvl="1"/>
            <a:r>
              <a:rPr lang="en-US" sz="1600" dirty="0"/>
              <a:t>The informative Technical Reports will be addressed with even lower priority. </a:t>
            </a:r>
          </a:p>
          <a:p>
            <a:r>
              <a:rPr lang="en-US" sz="1600" dirty="0"/>
              <a:t>Step 3: Send a request to current rapporteurs for specifications with frequent changes if they are willing to maintain their rapporteur responsibility. For this define contacts for each company having several rapporteurs, that will contact rapporteurs and forward the compiled status to Chairman.</a:t>
            </a:r>
          </a:p>
          <a:p>
            <a:r>
              <a:rPr lang="en-US" sz="1600" dirty="0"/>
              <a:t>Step 4: Keep RAN plenary updated on the RAN6 specification responsibility status.</a:t>
            </a:r>
          </a:p>
        </p:txBody>
      </p:sp>
    </p:spTree>
    <p:extLst>
      <p:ext uri="{BB962C8B-B14F-4D97-AF65-F5344CB8AC3E}">
        <p14:creationId xmlns:p14="http://schemas.microsoft.com/office/powerpoint/2010/main" val="3727955815"/>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technical work    (2/2)</a:t>
            </a:r>
          </a:p>
        </p:txBody>
      </p:sp>
      <p:sp>
        <p:nvSpPr>
          <p:cNvPr id="3" name="Content Placeholder 2"/>
          <p:cNvSpPr>
            <a:spLocks noGrp="1"/>
          </p:cNvSpPr>
          <p:nvPr>
            <p:ph idx="1"/>
          </p:nvPr>
        </p:nvSpPr>
        <p:spPr>
          <a:xfrm>
            <a:off x="462834" y="1504956"/>
            <a:ext cx="8681165" cy="4830763"/>
          </a:xfrm>
        </p:spPr>
        <p:txBody>
          <a:bodyPr/>
          <a:lstStyle/>
          <a:p>
            <a:pPr marL="0" indent="0">
              <a:buNone/>
            </a:pPr>
            <a:r>
              <a:rPr lang="en-GB" sz="2000" b="1" dirty="0">
                <a:solidFill>
                  <a:srgbClr val="0000FF"/>
                </a:solidFill>
              </a:rPr>
              <a:t>Transfer of rapporteur responsibilities for </a:t>
            </a:r>
            <a:r>
              <a:rPr lang="en-US" sz="2000" b="1" dirty="0">
                <a:solidFill>
                  <a:srgbClr val="0000FF"/>
                </a:solidFill>
              </a:rPr>
              <a:t>UMTS 25.xxx specifications and GERAN 4x.xxx and 5x.xxx specifications (cont’d)</a:t>
            </a:r>
            <a:endParaRPr lang="en-GB" sz="2000" b="1" dirty="0">
              <a:solidFill>
                <a:srgbClr val="0000FF"/>
              </a:solidFill>
            </a:endParaRPr>
          </a:p>
          <a:p>
            <a:pPr>
              <a:lnSpc>
                <a:spcPct val="90000"/>
              </a:lnSpc>
              <a:spcBef>
                <a:spcPts val="300"/>
              </a:spcBef>
            </a:pPr>
            <a:r>
              <a:rPr lang="en-GB" sz="2000" b="1" dirty="0"/>
              <a:t>Progress on transfer of rapporteur responsibilities at RAN6#6</a:t>
            </a:r>
          </a:p>
          <a:p>
            <a:pPr>
              <a:lnSpc>
                <a:spcPct val="90000"/>
              </a:lnSpc>
              <a:spcBef>
                <a:spcPts val="300"/>
              </a:spcBef>
            </a:pPr>
            <a:r>
              <a:rPr lang="en-US" sz="1600" dirty="0"/>
              <a:t>Current specification rapporteurs from Ericsson for UTRAN and GERAN were confirmed. </a:t>
            </a:r>
          </a:p>
          <a:p>
            <a:pPr>
              <a:lnSpc>
                <a:spcPct val="90000"/>
              </a:lnSpc>
              <a:spcBef>
                <a:spcPts val="300"/>
              </a:spcBef>
            </a:pPr>
            <a:r>
              <a:rPr lang="en-US" sz="1600" dirty="0"/>
              <a:t>Secretary commented that there is an ongoing action to update the rapporteur responsibilities for active specifications. </a:t>
            </a:r>
          </a:p>
          <a:p>
            <a:pPr>
              <a:lnSpc>
                <a:spcPct val="90000"/>
              </a:lnSpc>
              <a:spcBef>
                <a:spcPts val="300"/>
              </a:spcBef>
            </a:pPr>
            <a:r>
              <a:rPr lang="en-US" sz="1600" dirty="0"/>
              <a:t>Specification manager pointed to the responsibilities of each specification rapporteur listed in TR 21.900, clause 4.1.2. </a:t>
            </a:r>
          </a:p>
          <a:p>
            <a:pPr>
              <a:lnSpc>
                <a:spcPct val="90000"/>
              </a:lnSpc>
              <a:spcBef>
                <a:spcPts val="300"/>
              </a:spcBef>
            </a:pPr>
            <a:r>
              <a:rPr lang="en-GB" sz="2000" b="1" dirty="0"/>
              <a:t>CR statistics metric </a:t>
            </a:r>
            <a:endParaRPr lang="en-US" sz="1600" b="1" dirty="0"/>
          </a:p>
          <a:p>
            <a:pPr>
              <a:lnSpc>
                <a:spcPct val="90000"/>
              </a:lnSpc>
              <a:spcBef>
                <a:spcPts val="300"/>
              </a:spcBef>
            </a:pPr>
            <a:r>
              <a:rPr lang="en-US" sz="1600" dirty="0"/>
              <a:t>For Technical Reports, Secretary proposed to leave the original rapporteur in, but not to assign a new rapporteur responsibility. Secretary uploaded statistics for the last 6 meetings to the inbox.</a:t>
            </a:r>
          </a:p>
          <a:p>
            <a:pPr>
              <a:lnSpc>
                <a:spcPct val="90000"/>
              </a:lnSpc>
              <a:spcBef>
                <a:spcPts val="300"/>
              </a:spcBef>
            </a:pPr>
            <a:r>
              <a:rPr lang="en-US" sz="1600" dirty="0"/>
              <a:t>Regarding the priority aspect for specifications, Secretary felt that change statistics for each spec should be collected with the help of the 3GPP specification manager. Also feedback from companies should be inquired on their view on specs to be prioritized. </a:t>
            </a:r>
          </a:p>
          <a:p>
            <a:pPr>
              <a:lnSpc>
                <a:spcPct val="90000"/>
              </a:lnSpc>
              <a:spcBef>
                <a:spcPts val="300"/>
              </a:spcBef>
            </a:pPr>
            <a:r>
              <a:rPr lang="en-US" sz="1600" dirty="0"/>
              <a:t>Related to CR statistics, Nokia suggested to at least use one release time frame as basis for determining the CR rate. </a:t>
            </a:r>
          </a:p>
          <a:p>
            <a:pPr>
              <a:lnSpc>
                <a:spcPct val="90000"/>
              </a:lnSpc>
              <a:spcBef>
                <a:spcPts val="300"/>
              </a:spcBef>
            </a:pPr>
            <a:r>
              <a:rPr lang="en-US" sz="1600" dirty="0"/>
              <a:t>Chairman proposed that CRs submitted for Rel-14 could be serving well for this purpose. </a:t>
            </a:r>
          </a:p>
          <a:p>
            <a:pPr>
              <a:lnSpc>
                <a:spcPct val="90000"/>
              </a:lnSpc>
              <a:spcBef>
                <a:spcPts val="300"/>
              </a:spcBef>
            </a:pPr>
            <a:r>
              <a:rPr lang="en-GB" sz="1600" dirty="0"/>
              <a:t>The </a:t>
            </a:r>
            <a:r>
              <a:rPr lang="en-US" sz="1600" dirty="0"/>
              <a:t>work will be progressed by the RAN6 leadership until RAN6#7. </a:t>
            </a:r>
          </a:p>
          <a:p>
            <a:pPr lvl="1">
              <a:buFont typeface="Arial" panose="020B0604020202020204" pitchFamily="34" charset="0"/>
              <a:buChar char="•"/>
            </a:pPr>
            <a:endParaRPr lang="en-US" sz="2000" dirty="0"/>
          </a:p>
        </p:txBody>
      </p:sp>
    </p:spTree>
    <p:extLst>
      <p:ext uri="{BB962C8B-B14F-4D97-AF65-F5344CB8AC3E}">
        <p14:creationId xmlns:p14="http://schemas.microsoft.com/office/powerpoint/2010/main" val="373533388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36563" y="9525"/>
            <a:ext cx="6834187" cy="1143000"/>
          </a:xfrm>
        </p:spPr>
        <p:txBody>
          <a:bodyPr/>
          <a:lstStyle/>
          <a:p>
            <a:r>
              <a:rPr lang="en-GB" dirty="0"/>
              <a:t>RAN6 #6 Statistics (1/3)</a:t>
            </a:r>
            <a:endParaRPr lang="fi-FI" altLang="en-US" dirty="0"/>
          </a:p>
        </p:txBody>
      </p:sp>
      <p:sp>
        <p:nvSpPr>
          <p:cNvPr id="11" name="TextBox 10"/>
          <p:cNvSpPr txBox="1"/>
          <p:nvPr/>
        </p:nvSpPr>
        <p:spPr>
          <a:xfrm>
            <a:off x="7533766" y="3176687"/>
            <a:ext cx="1610234" cy="707886"/>
          </a:xfrm>
          <a:prstGeom prst="rect">
            <a:avLst/>
          </a:prstGeom>
          <a:noFill/>
        </p:spPr>
        <p:txBody>
          <a:bodyPr wrap="square" rtlCol="0">
            <a:spAutoFit/>
          </a:bodyPr>
          <a:lstStyle/>
          <a:p>
            <a:r>
              <a:rPr lang="en-GB" sz="2000" dirty="0"/>
              <a:t>Incoming: 41</a:t>
            </a:r>
          </a:p>
          <a:p>
            <a:r>
              <a:rPr lang="en-GB" sz="2000" dirty="0"/>
              <a:t>Total: 59</a:t>
            </a:r>
          </a:p>
        </p:txBody>
      </p:sp>
      <p:sp>
        <p:nvSpPr>
          <p:cNvPr id="2" name="Rectangle 1"/>
          <p:cNvSpPr/>
          <p:nvPr/>
        </p:nvSpPr>
        <p:spPr bwMode="auto">
          <a:xfrm>
            <a:off x="2226365" y="1790026"/>
            <a:ext cx="914400" cy="9144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a:ln>
                <a:noFill/>
              </a:ln>
              <a:solidFill>
                <a:schemeClr val="tx1"/>
              </a:solidFill>
              <a:effectLst/>
              <a:latin typeface="Calibri" pitchFamily="34" charset="0"/>
            </a:endParaRPr>
          </a:p>
        </p:txBody>
      </p:sp>
      <p:pic>
        <p:nvPicPr>
          <p:cNvPr id="3" name="Picture 2">
            <a:extLst>
              <a:ext uri="{FF2B5EF4-FFF2-40B4-BE49-F238E27FC236}">
                <a16:creationId xmlns:a16="http://schemas.microsoft.com/office/drawing/2014/main" id="{F2E51AE9-6A33-4BE4-B166-EC2DEE96A293}"/>
              </a:ext>
            </a:extLst>
          </p:cNvPr>
          <p:cNvPicPr>
            <a:picLocks noChangeAspect="1"/>
          </p:cNvPicPr>
          <p:nvPr/>
        </p:nvPicPr>
        <p:blipFill>
          <a:blip r:embed="rId3"/>
          <a:stretch>
            <a:fillRect/>
          </a:stretch>
        </p:blipFill>
        <p:spPr>
          <a:xfrm>
            <a:off x="1034144" y="1208840"/>
            <a:ext cx="6349656" cy="464358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 Plan</a:t>
            </a:r>
          </a:p>
        </p:txBody>
      </p:sp>
      <p:sp>
        <p:nvSpPr>
          <p:cNvPr id="3" name="Content Placeholder 2"/>
          <p:cNvSpPr>
            <a:spLocks noGrp="1"/>
          </p:cNvSpPr>
          <p:nvPr>
            <p:ph idx="1"/>
          </p:nvPr>
        </p:nvSpPr>
        <p:spPr>
          <a:xfrm>
            <a:off x="465455" y="1502723"/>
            <a:ext cx="8388350" cy="4830763"/>
          </a:xfrm>
        </p:spPr>
        <p:txBody>
          <a:bodyPr/>
          <a:lstStyle/>
          <a:p>
            <a:r>
              <a:rPr lang="en-GB" sz="2000" dirty="0"/>
              <a:t>Presented in </a:t>
            </a:r>
            <a:r>
              <a:rPr lang="en-GB" sz="2000" dirty="0">
                <a:solidFill>
                  <a:srgbClr val="0000FF"/>
                </a:solidFill>
              </a:rPr>
              <a:t>R6-170517</a:t>
            </a:r>
            <a:r>
              <a:rPr lang="en-GB" sz="2000" dirty="0"/>
              <a:t> and approved.</a:t>
            </a:r>
          </a:p>
          <a:p>
            <a:pPr marL="0" indent="0">
              <a:buNone/>
            </a:pPr>
            <a:endParaRPr lang="en-GB" sz="2000" dirty="0"/>
          </a:p>
        </p:txBody>
      </p:sp>
      <p:graphicFrame>
        <p:nvGraphicFramePr>
          <p:cNvPr id="4" name="Group 369"/>
          <p:cNvGraphicFramePr>
            <a:graphicFrameLocks noGrp="1"/>
          </p:cNvGraphicFramePr>
          <p:nvPr>
            <p:extLst>
              <p:ext uri="{D42A27DB-BD31-4B8C-83A1-F6EECF244321}">
                <p14:modId xmlns:p14="http://schemas.microsoft.com/office/powerpoint/2010/main" val="4171238450"/>
              </p:ext>
            </p:extLst>
          </p:nvPr>
        </p:nvGraphicFramePr>
        <p:xfrm>
          <a:off x="533399" y="2139647"/>
          <a:ext cx="7696201" cy="1383792"/>
        </p:xfrm>
        <a:graphic>
          <a:graphicData uri="http://schemas.openxmlformats.org/drawingml/2006/table">
            <a:tbl>
              <a:tblPr/>
              <a:tblGrid>
                <a:gridCol w="2705101">
                  <a:extLst>
                    <a:ext uri="{9D8B030D-6E8A-4147-A177-3AD203B41FA5}">
                      <a16:colId xmlns:a16="http://schemas.microsoft.com/office/drawing/2014/main" val="20000"/>
                    </a:ext>
                  </a:extLst>
                </a:gridCol>
                <a:gridCol w="2167495">
                  <a:extLst>
                    <a:ext uri="{9D8B030D-6E8A-4147-A177-3AD203B41FA5}">
                      <a16:colId xmlns:a16="http://schemas.microsoft.com/office/drawing/2014/main" val="20001"/>
                    </a:ext>
                  </a:extLst>
                </a:gridCol>
                <a:gridCol w="1499260">
                  <a:extLst>
                    <a:ext uri="{9D8B030D-6E8A-4147-A177-3AD203B41FA5}">
                      <a16:colId xmlns:a16="http://schemas.microsoft.com/office/drawing/2014/main" val="20002"/>
                    </a:ext>
                  </a:extLst>
                </a:gridCol>
                <a:gridCol w="1324345">
                  <a:extLst>
                    <a:ext uri="{9D8B030D-6E8A-4147-A177-3AD203B41FA5}">
                      <a16:colId xmlns:a16="http://schemas.microsoft.com/office/drawing/2014/main" val="20003"/>
                    </a:ext>
                  </a:extLst>
                </a:gridCol>
              </a:tblGrid>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400" b="0" i="0" u="none" strike="noStrike" cap="none" normalizeH="0" baseline="0" dirty="0">
                          <a:ln>
                            <a:noFill/>
                          </a:ln>
                          <a:solidFill>
                            <a:schemeClr val="bg1"/>
                          </a:solidFill>
                          <a:effectLst/>
                          <a:latin typeface="Calibri" pitchFamily="34" charset="0"/>
                          <a:cs typeface="Arial" charset="0"/>
                        </a:rPr>
                        <a:t>Work / Study Item</a:t>
                      </a:r>
                      <a:endParaRPr kumimoji="0" lang="en-US" altLang="zh-CN" sz="1400" b="0" i="0" u="none" strike="noStrike" cap="none" normalizeH="0" baseline="0" dirty="0">
                        <a:ln>
                          <a:noFill/>
                        </a:ln>
                        <a:solidFill>
                          <a:schemeClr val="bg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bg1"/>
                          </a:solidFill>
                          <a:effectLst/>
                          <a:latin typeface="Calibri" pitchFamily="34" charset="0"/>
                          <a:cs typeface="Arial" charset="0"/>
                        </a:rPr>
                        <a:t>Objective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400" b="0" i="0" u="none" strike="noStrike" cap="none" normalizeH="0" baseline="0" dirty="0">
                          <a:ln>
                            <a:noFill/>
                          </a:ln>
                          <a:solidFill>
                            <a:schemeClr val="bg1"/>
                          </a:solidFill>
                          <a:effectLst/>
                          <a:latin typeface="Calibri" pitchFamily="34" charset="0"/>
                          <a:cs typeface="Arial" charset="0"/>
                        </a:rPr>
                        <a:t>Rel (Core Feature)</a:t>
                      </a:r>
                      <a:endParaRPr kumimoji="0" lang="en-US" altLang="zh-CN" sz="1400" b="0" i="0" u="none" strike="noStrike" cap="none" normalizeH="0" baseline="0" dirty="0">
                        <a:ln>
                          <a:noFill/>
                        </a:ln>
                        <a:solidFill>
                          <a:schemeClr val="bg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400" b="0" i="0" u="none" strike="noStrike" cap="none" normalizeH="0" baseline="0" dirty="0">
                          <a:ln>
                            <a:noFill/>
                          </a:ln>
                          <a:solidFill>
                            <a:schemeClr val="bg1"/>
                          </a:solidFill>
                          <a:effectLst/>
                          <a:latin typeface="Calibri" pitchFamily="34" charset="0"/>
                          <a:cs typeface="Arial" charset="0"/>
                        </a:rPr>
                        <a:t>Completion</a:t>
                      </a:r>
                      <a:endParaRPr kumimoji="0" lang="en-US" altLang="zh-CN" sz="1400" b="0" i="0" u="none" strike="noStrike" cap="none" normalizeH="0" baseline="0" dirty="0">
                        <a:ln>
                          <a:noFill/>
                        </a:ln>
                        <a:solidFill>
                          <a:schemeClr val="bg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err="1">
                          <a:ln>
                            <a:noFill/>
                          </a:ln>
                          <a:solidFill>
                            <a:schemeClr val="tx1"/>
                          </a:solidFill>
                          <a:effectLst/>
                          <a:latin typeface="Calibri" pitchFamily="34" charset="0"/>
                          <a:cs typeface="Arial" charset="0"/>
                        </a:rPr>
                        <a:t>UTRA_simple_HSSCCH</a:t>
                      </a:r>
                      <a:r>
                        <a:rPr kumimoji="0" lang="en-US" altLang="zh-CN" sz="1400" b="0" i="0" u="none" strike="noStrike" cap="none" normalizeH="0" baseline="0" dirty="0">
                          <a:ln>
                            <a:noFill/>
                          </a:ln>
                          <a:solidFill>
                            <a:schemeClr val="tx1"/>
                          </a:solidFill>
                          <a:effectLst/>
                          <a:latin typeface="Calibri" pitchFamily="34" charset="0"/>
                          <a:cs typeface="Arial" charset="0"/>
                        </a:rPr>
                        <a:t>-Core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Simplified HS-SCCH type 1 operation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(Stage 2 + Stage 3)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Rel-15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i-FI" altLang="zh-CN" sz="1400" b="0" i="0" u="none" strike="noStrike" cap="none" normalizeH="0" baseline="0" dirty="0">
                          <a:ln>
                            <a:noFill/>
                          </a:ln>
                          <a:solidFill>
                            <a:schemeClr val="tx1"/>
                          </a:solidFill>
                          <a:effectLst/>
                          <a:latin typeface="Calibri" pitchFamily="34" charset="0"/>
                          <a:cs typeface="Arial" charset="0"/>
                        </a:rPr>
                        <a:t>100%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1"/>
                  </a:ext>
                </a:extLst>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fi-FI" altLang="zh-CN" sz="14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625996019"/>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409" name="Group 369"/>
          <p:cNvGraphicFramePr>
            <a:graphicFrameLocks noGrp="1"/>
          </p:cNvGraphicFramePr>
          <p:nvPr>
            <p:extLst>
              <p:ext uri="{D42A27DB-BD31-4B8C-83A1-F6EECF244321}">
                <p14:modId xmlns:p14="http://schemas.microsoft.com/office/powerpoint/2010/main" val="1018441002"/>
              </p:ext>
            </p:extLst>
          </p:nvPr>
        </p:nvGraphicFramePr>
        <p:xfrm>
          <a:off x="670873" y="1184375"/>
          <a:ext cx="7157510" cy="5119083"/>
        </p:xfrm>
        <a:graphic>
          <a:graphicData uri="http://schemas.openxmlformats.org/drawingml/2006/table">
            <a:tbl>
              <a:tblPr/>
              <a:tblGrid>
                <a:gridCol w="1737506">
                  <a:extLst>
                    <a:ext uri="{9D8B030D-6E8A-4147-A177-3AD203B41FA5}">
                      <a16:colId xmlns:a16="http://schemas.microsoft.com/office/drawing/2014/main" val="20000"/>
                    </a:ext>
                  </a:extLst>
                </a:gridCol>
                <a:gridCol w="2190245">
                  <a:extLst>
                    <a:ext uri="{9D8B030D-6E8A-4147-A177-3AD203B41FA5}">
                      <a16:colId xmlns:a16="http://schemas.microsoft.com/office/drawing/2014/main" val="20001"/>
                    </a:ext>
                  </a:extLst>
                </a:gridCol>
                <a:gridCol w="1876925">
                  <a:extLst>
                    <a:ext uri="{9D8B030D-6E8A-4147-A177-3AD203B41FA5}">
                      <a16:colId xmlns:a16="http://schemas.microsoft.com/office/drawing/2014/main" val="20002"/>
                    </a:ext>
                  </a:extLst>
                </a:gridCol>
                <a:gridCol w="1352834">
                  <a:extLst>
                    <a:ext uri="{9D8B030D-6E8A-4147-A177-3AD203B41FA5}">
                      <a16:colId xmlns:a16="http://schemas.microsoft.com/office/drawing/2014/main" val="20003"/>
                    </a:ext>
                  </a:extLst>
                </a:gridCol>
              </a:tblGrid>
              <a:tr h="25631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ts val="100"/>
                        </a:spcBef>
                        <a:spcAft>
                          <a:spcPct val="0"/>
                        </a:spcAft>
                        <a:buClrTx/>
                        <a:buSzTx/>
                        <a:buFontTx/>
                        <a:buNone/>
                        <a:tabLst/>
                      </a:pPr>
                      <a:r>
                        <a:rPr kumimoji="0" lang="en-US" altLang="zh-CN" sz="1100" b="0" i="0" u="none" strike="noStrike" cap="none" normalizeH="0" baseline="0" noProof="0" dirty="0">
                          <a:ln>
                            <a:noFill/>
                          </a:ln>
                          <a:solidFill>
                            <a:schemeClr val="bg1"/>
                          </a:solidFill>
                          <a:effectLst/>
                          <a:latin typeface="Calibri" pitchFamily="34" charset="0"/>
                          <a:cs typeface="Arial" charset="0"/>
                        </a:rPr>
                        <a:t>Meeting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ts val="100"/>
                        </a:spcBef>
                        <a:spcAft>
                          <a:spcPct val="0"/>
                        </a:spcAft>
                        <a:buClrTx/>
                        <a:buSzTx/>
                        <a:buFontTx/>
                        <a:buNone/>
                        <a:tabLst/>
                      </a:pPr>
                      <a:r>
                        <a:rPr kumimoji="0" lang="en-US" altLang="zh-CN" sz="1100" b="0" i="0" u="none" strike="noStrike" cap="none" normalizeH="0" baseline="0" noProof="0" dirty="0">
                          <a:ln>
                            <a:noFill/>
                          </a:ln>
                          <a:solidFill>
                            <a:schemeClr val="bg1"/>
                          </a:solidFill>
                          <a:effectLst/>
                          <a:latin typeface="Calibri" pitchFamily="34" charset="0"/>
                          <a:cs typeface="Arial" charset="0"/>
                        </a:rPr>
                        <a:t>Date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ts val="100"/>
                        </a:spcBef>
                        <a:spcAft>
                          <a:spcPct val="0"/>
                        </a:spcAft>
                        <a:buClrTx/>
                        <a:buSzTx/>
                        <a:buFontTx/>
                        <a:buNone/>
                        <a:tabLst/>
                      </a:pPr>
                      <a:r>
                        <a:rPr kumimoji="0" lang="en-US" altLang="zh-CN" sz="1100" b="0" i="0" u="none" strike="noStrike" cap="none" normalizeH="0" baseline="0" noProof="0" dirty="0">
                          <a:ln>
                            <a:noFill/>
                          </a:ln>
                          <a:solidFill>
                            <a:schemeClr val="bg1"/>
                          </a:solidFill>
                          <a:effectLst/>
                          <a:latin typeface="Calibri" pitchFamily="34" charset="0"/>
                          <a:cs typeface="Arial" charset="0"/>
                        </a:rPr>
                        <a:t>Location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ts val="100"/>
                        </a:spcBef>
                        <a:spcAft>
                          <a:spcPct val="0"/>
                        </a:spcAft>
                        <a:buClrTx/>
                        <a:buSzTx/>
                        <a:buFontTx/>
                        <a:buNone/>
                        <a:tabLst/>
                      </a:pPr>
                      <a:r>
                        <a:rPr kumimoji="0" lang="en-US" altLang="zh-CN" sz="1100" b="0" i="0" u="none" strike="noStrike" cap="none" normalizeH="0" baseline="0" noProof="0" dirty="0">
                          <a:ln>
                            <a:noFill/>
                          </a:ln>
                          <a:solidFill>
                            <a:schemeClr val="bg1"/>
                          </a:solidFill>
                          <a:effectLst/>
                          <a:latin typeface="Calibri" pitchFamily="34" charset="0"/>
                          <a:cs typeface="Arial" charset="0"/>
                        </a:rPr>
                        <a:t>Host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RAN6#1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22 – 26 August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Gothenburg, Sweden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RAN#73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19 – 22 September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New Orleans, 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NAF3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2"/>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RAN6#2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14 – 18 November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Reno, 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NAF3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RAN#74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5 – 8 December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Vienna, Austria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4"/>
                  </a:ext>
                </a:extLst>
              </a:tr>
              <a:tr h="239728">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RAN6#3</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noProof="0" dirty="0"/>
                        <a:t>13</a:t>
                      </a:r>
                      <a:r>
                        <a:rPr kumimoji="0" lang="en-US" altLang="zh-CN" sz="1100" b="0" i="0" u="none" strike="noStrike" cap="none" normalizeH="0" baseline="0" noProof="0" dirty="0">
                          <a:ln>
                            <a:noFill/>
                          </a:ln>
                          <a:solidFill>
                            <a:schemeClr val="tx1"/>
                          </a:solidFill>
                          <a:effectLst/>
                          <a:latin typeface="Calibri" pitchFamily="34" charset="0"/>
                          <a:cs typeface="Arial" charset="0"/>
                        </a:rPr>
                        <a:t> – </a:t>
                      </a:r>
                      <a:r>
                        <a:rPr lang="en-US" sz="1100" noProof="0" dirty="0"/>
                        <a:t>17 February 2017</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noProof="0" dirty="0"/>
                        <a:t>Athens, Greece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RAN#75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6 – 9 March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Dubrovnik, Croatia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6"/>
                  </a:ext>
                </a:extLst>
              </a:tr>
              <a:tr h="239728">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RAN6#4</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noProof="0" dirty="0"/>
                        <a:t>15</a:t>
                      </a:r>
                      <a:r>
                        <a:rPr kumimoji="0" lang="en-US" altLang="zh-CN" sz="1100" b="0" i="0" u="none" strike="noStrike" cap="none" normalizeH="0" baseline="0" noProof="0" dirty="0">
                          <a:ln>
                            <a:noFill/>
                          </a:ln>
                          <a:solidFill>
                            <a:schemeClr val="tx1"/>
                          </a:solidFill>
                          <a:effectLst/>
                          <a:latin typeface="Calibri" pitchFamily="34" charset="0"/>
                          <a:cs typeface="Arial" charset="0"/>
                        </a:rPr>
                        <a:t> – </a:t>
                      </a:r>
                      <a:r>
                        <a:rPr lang="en-US" sz="1100" noProof="0" dirty="0"/>
                        <a:t>19 May 2017</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kern="1200" noProof="0" dirty="0">
                          <a:solidFill>
                            <a:schemeClr val="tx1"/>
                          </a:solidFill>
                          <a:effectLst/>
                          <a:latin typeface="Calibri" panose="020F0502020204030204" pitchFamily="34" charset="0"/>
                          <a:ea typeface="+mn-ea"/>
                          <a:cs typeface="+mn-cs"/>
                        </a:rPr>
                        <a:t>Hangzhou, China</a:t>
                      </a:r>
                      <a:endParaRPr lang="en-US" sz="1100" noProof="0" dirty="0">
                        <a:latin typeface="Calibri" panose="020F050202020403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Huawei</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RAN#76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5 – 8 June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West Palm Beach, 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NAF3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8"/>
                  </a:ext>
                </a:extLst>
              </a:tr>
              <a:tr h="239728">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RAN6#5</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kern="1200" noProof="0" dirty="0">
                          <a:solidFill>
                            <a:schemeClr val="tx1"/>
                          </a:solidFill>
                          <a:effectLst/>
                          <a:latin typeface="+mn-lt"/>
                          <a:ea typeface="+mn-ea"/>
                          <a:cs typeface="+mn-cs"/>
                        </a:rPr>
                        <a:t>21</a:t>
                      </a:r>
                      <a:r>
                        <a:rPr kumimoji="0" lang="en-US" altLang="zh-CN" sz="1100" b="0" i="0" u="none" strike="noStrike" cap="none" normalizeH="0" baseline="0" noProof="0" dirty="0">
                          <a:ln>
                            <a:noFill/>
                          </a:ln>
                          <a:solidFill>
                            <a:schemeClr val="tx1"/>
                          </a:solidFill>
                          <a:effectLst/>
                          <a:latin typeface="Calibri" pitchFamily="34" charset="0"/>
                          <a:cs typeface="Arial" charset="0"/>
                        </a:rPr>
                        <a:t> – </a:t>
                      </a:r>
                      <a:r>
                        <a:rPr lang="en-US" sz="1100" kern="1200" noProof="0" dirty="0">
                          <a:solidFill>
                            <a:schemeClr val="tx1"/>
                          </a:solidFill>
                          <a:effectLst/>
                          <a:latin typeface="+mn-lt"/>
                          <a:ea typeface="+mn-ea"/>
                          <a:cs typeface="+mn-cs"/>
                        </a:rPr>
                        <a:t>25 August 2017</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kern="1200" noProof="0" dirty="0">
                          <a:solidFill>
                            <a:schemeClr val="tx1"/>
                          </a:solidFill>
                          <a:effectLst/>
                          <a:latin typeface="+mn-lt"/>
                          <a:ea typeface="+mn-ea"/>
                          <a:cs typeface="+mn-cs"/>
                        </a:rPr>
                        <a:t>Berlin, Germany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RAN#77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11 – 14 September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Sapporo, </a:t>
                      </a:r>
                      <a:r>
                        <a:rPr kumimoji="0" lang="en-US" altLang="zh-CN" sz="1100" b="0" i="0" u="none" strike="noStrike" cap="none" normalizeH="0" baseline="0" noProof="0" dirty="0">
                          <a:ln>
                            <a:noFill/>
                          </a:ln>
                          <a:solidFill>
                            <a:schemeClr val="tx1"/>
                          </a:solidFill>
                          <a:effectLst/>
                          <a:latin typeface="Calibri" pitchFamily="34" charset="0"/>
                          <a:cs typeface="Arial" charset="0"/>
                        </a:rPr>
                        <a:t>Japan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defRPr/>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ARIB, TTC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10"/>
                  </a:ext>
                </a:extLst>
              </a:tr>
              <a:tr h="239728">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RAN6#6</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kern="1200" noProof="0" dirty="0">
                          <a:solidFill>
                            <a:schemeClr val="tx1"/>
                          </a:solidFill>
                          <a:effectLst/>
                          <a:latin typeface="+mn-lt"/>
                          <a:ea typeface="+mn-ea"/>
                          <a:cs typeface="+mn-cs"/>
                        </a:rPr>
                        <a:t>27</a:t>
                      </a:r>
                      <a:r>
                        <a:rPr lang="en-US" sz="1100" kern="1200" baseline="0" noProof="0" dirty="0">
                          <a:solidFill>
                            <a:schemeClr val="tx1"/>
                          </a:solidFill>
                          <a:effectLst/>
                          <a:latin typeface="+mn-lt"/>
                          <a:ea typeface="+mn-ea"/>
                          <a:cs typeface="+mn-cs"/>
                        </a:rPr>
                        <a:t> November </a:t>
                      </a:r>
                      <a:r>
                        <a:rPr kumimoji="0" lang="en-US" altLang="zh-CN" sz="1100" b="0" i="0" u="none" strike="noStrike" cap="none" normalizeH="0" baseline="0" noProof="0" dirty="0">
                          <a:ln>
                            <a:noFill/>
                          </a:ln>
                          <a:solidFill>
                            <a:schemeClr val="tx1"/>
                          </a:solidFill>
                          <a:effectLst/>
                          <a:latin typeface="Calibri" pitchFamily="34" charset="0"/>
                          <a:cs typeface="Arial" charset="0"/>
                        </a:rPr>
                        <a:t>– 1</a:t>
                      </a:r>
                      <a:r>
                        <a:rPr lang="en-US" sz="1100" kern="1200" noProof="0" dirty="0">
                          <a:solidFill>
                            <a:schemeClr val="tx1"/>
                          </a:solidFill>
                          <a:effectLst/>
                          <a:latin typeface="+mn-lt"/>
                          <a:ea typeface="+mn-ea"/>
                          <a:cs typeface="+mn-cs"/>
                        </a:rPr>
                        <a:t> December 2017</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Reno, 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NAF3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1"/>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RAN#78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18 – 21 December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Lisbon, Portugal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12"/>
                  </a:ext>
                </a:extLst>
              </a:tr>
              <a:tr h="239728">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RAN6#7</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kumimoji="0" lang="en-US" altLang="zh-CN" sz="1100" b="0" i="0" u="none" strike="noStrike" cap="none" normalizeH="0" baseline="0" noProof="0" dirty="0">
                          <a:ln>
                            <a:noFill/>
                          </a:ln>
                          <a:solidFill>
                            <a:schemeClr val="tx1"/>
                          </a:solidFill>
                          <a:effectLst/>
                          <a:latin typeface="+mn-lt"/>
                          <a:cs typeface="+mn-cs"/>
                        </a:rPr>
                        <a:t>26</a:t>
                      </a:r>
                      <a:r>
                        <a:rPr lang="en-US" sz="1100" noProof="0" dirty="0"/>
                        <a:t> February – 2 March 2018</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noProof="0" dirty="0"/>
                        <a:t>Athens, Greece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60242563"/>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RAN#79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19 - 22 March 2018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Chennai, India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de-DE"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IF3, COAI</a:t>
                      </a:r>
                      <a:endPar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2694885081"/>
                  </a:ext>
                </a:extLst>
              </a:tr>
              <a:tr h="239728">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RAN6#8</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noProof="0" dirty="0"/>
                        <a:t>21 - 25 May 2018</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kern="1200" noProof="0" dirty="0">
                          <a:solidFill>
                            <a:schemeClr val="tx1"/>
                          </a:solidFill>
                          <a:effectLst/>
                          <a:latin typeface="Calibri" panose="020F0502020204030204" pitchFamily="34" charset="0"/>
                          <a:ea typeface="+mn-ea"/>
                          <a:cs typeface="+mn-cs"/>
                        </a:rPr>
                        <a:t>Busan, Korea</a:t>
                      </a:r>
                      <a:endParaRPr lang="en-US" sz="1100" noProof="0" dirty="0">
                        <a:latin typeface="Calibri" panose="020F050202020403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pPr>
                      <a:endPar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69702142"/>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RAN#80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11 - 14 Jun 2018</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mn-cs"/>
                        </a:rPr>
                        <a:t>North America</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NAF3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494125939"/>
                  </a:ext>
                </a:extLst>
              </a:tr>
              <a:tr h="239728">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RAN6#9</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kumimoji="0" lang="en-US" altLang="zh-CN" sz="1100" b="0" i="0" u="none" strike="noStrike" cap="none" normalizeH="0" baseline="0" noProof="0" dirty="0">
                          <a:ln>
                            <a:noFill/>
                          </a:ln>
                          <a:solidFill>
                            <a:schemeClr val="tx1"/>
                          </a:solidFill>
                          <a:effectLst/>
                          <a:latin typeface="Calibri" pitchFamily="34" charset="0"/>
                          <a:cs typeface="Arial" charset="0"/>
                        </a:rPr>
                        <a:t>20 - 24 Aug 2018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en-US" sz="1100" noProof="0" dirty="0"/>
                        <a:t>Gothenburg,</a:t>
                      </a:r>
                      <a:r>
                        <a:rPr lang="en-US" sz="1100" baseline="0" noProof="0" dirty="0"/>
                        <a:t> Sweden</a:t>
                      </a:r>
                      <a:endParaRPr lang="en-US" sz="1100" noProof="0" dirty="0"/>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52322796"/>
                  </a:ext>
                </a:extLst>
              </a:tr>
              <a:tr h="239728">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RAN#81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10 - 13 Sep 2018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a:ln>
                            <a:noFill/>
                          </a:ln>
                          <a:solidFill>
                            <a:schemeClr val="tx1"/>
                          </a:solidFill>
                          <a:effectLst/>
                          <a:latin typeface="Calibri" pitchFamily="34" charset="0"/>
                          <a:cs typeface="Arial" charset="0"/>
                        </a:rPr>
                        <a:t>Gold </a:t>
                      </a:r>
                      <a:r>
                        <a:rPr kumimoji="0" lang="en-US" altLang="zh-CN" sz="1100" b="0" i="0" u="none" strike="noStrike" cap="none" normalizeH="0" baseline="0" noProof="0" dirty="0">
                          <a:ln>
                            <a:noFill/>
                          </a:ln>
                          <a:solidFill>
                            <a:schemeClr val="tx1"/>
                          </a:solidFill>
                          <a:effectLst/>
                          <a:latin typeface="Calibri" pitchFamily="34" charset="0"/>
                          <a:cs typeface="Arial" charset="0"/>
                        </a:rPr>
                        <a:t>Coast, Australia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endPar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3696499172"/>
                  </a:ext>
                </a:extLst>
              </a:tr>
              <a:tr h="239728">
                <a:tc>
                  <a:txBody>
                    <a:body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RAN6#10</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kumimoji="0" lang="en-US" altLang="zh-CN" sz="1100" b="0" i="0" u="none" strike="noStrike" cap="none" normalizeH="0" baseline="0" noProof="0" dirty="0">
                          <a:ln>
                            <a:noFill/>
                          </a:ln>
                          <a:solidFill>
                            <a:schemeClr val="tx1"/>
                          </a:solidFill>
                          <a:effectLst/>
                          <a:latin typeface="Calibri" pitchFamily="34" charset="0"/>
                          <a:cs typeface="Arial" charset="0"/>
                        </a:rPr>
                        <a:t>12 - 16 Nov 2018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defRPr/>
                      </a:pPr>
                      <a:r>
                        <a:rPr lang="de-DE" sz="1100" noProof="0">
                          <a:latin typeface="Calibri" panose="020F0502020204030204" pitchFamily="34" charset="0"/>
                        </a:rPr>
                        <a:t>T</a:t>
                      </a:r>
                      <a:r>
                        <a:rPr lang="en-US" sz="1100" noProof="0">
                          <a:latin typeface="Calibri" panose="020F0502020204030204" pitchFamily="34" charset="0"/>
                        </a:rPr>
                        <a:t>BD (US)</a:t>
                      </a:r>
                      <a:endParaRPr lang="en-US" sz="1100" noProof="0" dirty="0">
                        <a:latin typeface="Calibri" panose="020F050202020403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ts val="0"/>
                        </a:spcBef>
                        <a:spcAft>
                          <a:spcPct val="0"/>
                        </a:spcAft>
                        <a:buClrTx/>
                        <a:buSzTx/>
                        <a:buFontTx/>
                        <a:buNone/>
                        <a:tabLst/>
                      </a:pPr>
                      <a:endPar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62601324"/>
                  </a:ext>
                </a:extLst>
              </a:tr>
              <a:tr h="255999">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RAN#82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lang="en-US" sz="1100" noProof="0" dirty="0"/>
                        <a:t>10 - 13 Dec 2018</a:t>
                      </a:r>
                      <a:endParaRPr kumimoji="0" lang="en-US" altLang="zh-CN" sz="1100" b="0" i="0" u="none" strike="noStrike" cap="none" normalizeH="0" baseline="0" noProof="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cs typeface="Arial" charset="0"/>
                        </a:rPr>
                        <a:t>Sorrento, Italy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90000"/>
                        </a:lnSpc>
                        <a:spcBef>
                          <a:spcPts val="0"/>
                        </a:spcBef>
                        <a:spcAft>
                          <a:spcPct val="0"/>
                        </a:spcAft>
                        <a:buClrTx/>
                        <a:buSzTx/>
                        <a:buFontTx/>
                        <a:buNone/>
                        <a:tabLst/>
                      </a:pPr>
                      <a:r>
                        <a:rPr kumimoji="0" lang="en-US" altLang="zh-CN" sz="1100" b="0" i="0" u="none" strike="noStrike" cap="none" normalizeH="0" baseline="0" noProof="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291695087"/>
                  </a:ext>
                </a:extLst>
              </a:tr>
            </a:tbl>
          </a:graphicData>
        </a:graphic>
      </p:graphicFrame>
      <p:sp>
        <p:nvSpPr>
          <p:cNvPr id="5" name="Title 1"/>
          <p:cNvSpPr>
            <a:spLocks noGrp="1"/>
          </p:cNvSpPr>
          <p:nvPr>
            <p:ph type="title"/>
          </p:nvPr>
        </p:nvSpPr>
        <p:spPr>
          <a:xfrm>
            <a:off x="457200" y="274638"/>
            <a:ext cx="6834188" cy="1143000"/>
          </a:xfrm>
        </p:spPr>
        <p:txBody>
          <a:bodyPr/>
          <a:lstStyle/>
          <a:p>
            <a:r>
              <a:rPr lang="sv-SE" altLang="zh-CN" dirty="0"/>
              <a:t>RAN WG6 Schedule (2016 – 2018)</a:t>
            </a:r>
            <a:endParaRPr lang="en-US" dirty="0"/>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Concluding Remarks</a:t>
            </a:r>
          </a:p>
        </p:txBody>
      </p:sp>
      <p:sp>
        <p:nvSpPr>
          <p:cNvPr id="4" name="Content Placeholder 2"/>
          <p:cNvSpPr txBox="1">
            <a:spLocks/>
          </p:cNvSpPr>
          <p:nvPr/>
        </p:nvSpPr>
        <p:spPr>
          <a:xfrm>
            <a:off x="465455" y="1502723"/>
            <a:ext cx="8388350" cy="4830763"/>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2000" kern="0" dirty="0"/>
              <a:t>A special thanks to Paolo Usai (ETSI MCC) for his efficient secretary support.</a:t>
            </a:r>
          </a:p>
          <a:p>
            <a:r>
              <a:rPr lang="en-GB" altLang="en-US" sz="2000" dirty="0"/>
              <a:t>Thanks to all delegates for their hard work.</a:t>
            </a:r>
          </a:p>
          <a:p>
            <a:r>
              <a:rPr lang="en-GB" sz="2000" kern="0" dirty="0"/>
              <a:t>Thanks to the host NAF3 for the convenient meeting organization.</a:t>
            </a:r>
          </a:p>
          <a:p>
            <a:pPr marL="0" indent="0">
              <a:buNone/>
            </a:pPr>
            <a:endParaRPr lang="sv-SE" altLang="en-US" sz="2000" dirty="0"/>
          </a:p>
        </p:txBody>
      </p:sp>
    </p:spTree>
    <p:extLst>
      <p:ext uri="{BB962C8B-B14F-4D97-AF65-F5344CB8AC3E}">
        <p14:creationId xmlns:p14="http://schemas.microsoft.com/office/powerpoint/2010/main" val="3367395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373620" y="3192210"/>
            <a:ext cx="1576070" cy="400110"/>
          </a:xfrm>
          <a:prstGeom prst="rect">
            <a:avLst/>
          </a:prstGeom>
          <a:noFill/>
        </p:spPr>
        <p:txBody>
          <a:bodyPr wrap="square" rtlCol="0">
            <a:spAutoFit/>
          </a:bodyPr>
          <a:lstStyle/>
          <a:p>
            <a:r>
              <a:rPr lang="en-GB" sz="2000" dirty="0"/>
              <a:t>Total CRs: 25</a:t>
            </a:r>
          </a:p>
        </p:txBody>
      </p:sp>
      <p:sp>
        <p:nvSpPr>
          <p:cNvPr id="6" name="Title 1"/>
          <p:cNvSpPr>
            <a:spLocks noGrp="1"/>
          </p:cNvSpPr>
          <p:nvPr>
            <p:ph type="title"/>
          </p:nvPr>
        </p:nvSpPr>
        <p:spPr>
          <a:xfrm>
            <a:off x="436563" y="9525"/>
            <a:ext cx="6834187" cy="1143000"/>
          </a:xfrm>
        </p:spPr>
        <p:txBody>
          <a:bodyPr/>
          <a:lstStyle/>
          <a:p>
            <a:r>
              <a:rPr lang="en-GB" dirty="0"/>
              <a:t>RAN6 #6 Statistics (2/3)</a:t>
            </a:r>
            <a:endParaRPr lang="fi-FI" altLang="en-US" dirty="0"/>
          </a:p>
        </p:txBody>
      </p:sp>
      <p:pic>
        <p:nvPicPr>
          <p:cNvPr id="4" name="Picture 3">
            <a:extLst>
              <a:ext uri="{FF2B5EF4-FFF2-40B4-BE49-F238E27FC236}">
                <a16:creationId xmlns:a16="http://schemas.microsoft.com/office/drawing/2014/main" id="{186699D2-0E53-4C73-A9BE-8539E49B5E59}"/>
              </a:ext>
            </a:extLst>
          </p:cNvPr>
          <p:cNvPicPr>
            <a:picLocks noChangeAspect="1"/>
          </p:cNvPicPr>
          <p:nvPr/>
        </p:nvPicPr>
        <p:blipFill>
          <a:blip r:embed="rId2"/>
          <a:stretch>
            <a:fillRect/>
          </a:stretch>
        </p:blipFill>
        <p:spPr>
          <a:xfrm>
            <a:off x="985062" y="1260032"/>
            <a:ext cx="6388558" cy="4264465"/>
          </a:xfrm>
          <a:prstGeom prst="rect">
            <a:avLst/>
          </a:prstGeom>
        </p:spPr>
      </p:pic>
    </p:spTree>
    <p:extLst>
      <p:ext uri="{BB962C8B-B14F-4D97-AF65-F5344CB8AC3E}">
        <p14:creationId xmlns:p14="http://schemas.microsoft.com/office/powerpoint/2010/main" val="42658922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7"/>
          <p:cNvSpPr txBox="1">
            <a:spLocks/>
          </p:cNvSpPr>
          <p:nvPr/>
        </p:nvSpPr>
        <p:spPr>
          <a:xfrm>
            <a:off x="288925" y="1146175"/>
            <a:ext cx="8640763" cy="5192713"/>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2000" dirty="0"/>
              <a:t>Total number of participants attending: 20 (registered for the meeting: 29)</a:t>
            </a:r>
          </a:p>
          <a:p>
            <a:pPr lvl="1">
              <a:buFont typeface="Arial" charset="0"/>
              <a:buNone/>
            </a:pPr>
            <a:endParaRPr lang="fi-FI" altLang="en-US" kern="0" dirty="0"/>
          </a:p>
        </p:txBody>
      </p:sp>
      <p:sp>
        <p:nvSpPr>
          <p:cNvPr id="5" name="Title 1"/>
          <p:cNvSpPr>
            <a:spLocks noGrp="1"/>
          </p:cNvSpPr>
          <p:nvPr>
            <p:ph type="title"/>
          </p:nvPr>
        </p:nvSpPr>
        <p:spPr>
          <a:xfrm>
            <a:off x="436563" y="9525"/>
            <a:ext cx="6834187" cy="1143000"/>
          </a:xfrm>
        </p:spPr>
        <p:txBody>
          <a:bodyPr/>
          <a:lstStyle/>
          <a:p>
            <a:r>
              <a:rPr lang="en-GB" dirty="0"/>
              <a:t>RAN6 #6 Statistics (3/3)</a:t>
            </a:r>
            <a:endParaRPr lang="fi-FI" altLang="en-US" dirty="0"/>
          </a:p>
        </p:txBody>
      </p:sp>
    </p:spTree>
    <p:extLst>
      <p:ext uri="{BB962C8B-B14F-4D97-AF65-F5344CB8AC3E}">
        <p14:creationId xmlns:p14="http://schemas.microsoft.com/office/powerpoint/2010/main" val="2702940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306388" y="169863"/>
            <a:ext cx="6834187" cy="1143000"/>
          </a:xfrm>
        </p:spPr>
        <p:txBody>
          <a:bodyPr/>
          <a:lstStyle/>
          <a:p>
            <a:r>
              <a:rPr lang="sv-SE" altLang="en-US" dirty="0"/>
              <a:t>Executive Summary</a:t>
            </a:r>
            <a:endParaRPr lang="en-US" altLang="en-US" dirty="0"/>
          </a:p>
        </p:txBody>
      </p:sp>
      <p:sp>
        <p:nvSpPr>
          <p:cNvPr id="11267" name="Rectangle 25"/>
          <p:cNvSpPr>
            <a:spLocks noGrp="1"/>
          </p:cNvSpPr>
          <p:nvPr>
            <p:ph type="body" sz="half" idx="1"/>
          </p:nvPr>
        </p:nvSpPr>
        <p:spPr>
          <a:xfrm>
            <a:off x="199697" y="1312863"/>
            <a:ext cx="8864293" cy="4625975"/>
          </a:xfrm>
        </p:spPr>
        <p:txBody>
          <a:bodyPr/>
          <a:lstStyle/>
          <a:p>
            <a:pPr>
              <a:lnSpc>
                <a:spcPct val="70000"/>
              </a:lnSpc>
              <a:spcBef>
                <a:spcPts val="0"/>
              </a:spcBef>
            </a:pPr>
            <a:r>
              <a:rPr lang="en-GB" altLang="en-US" sz="2000" dirty="0"/>
              <a:t>In total 25 CRs agreed: to GERAN specs (19), to UTRAN specs (6). </a:t>
            </a:r>
          </a:p>
          <a:p>
            <a:pPr>
              <a:lnSpc>
                <a:spcPct val="70000"/>
              </a:lnSpc>
              <a:spcBef>
                <a:spcPts val="0"/>
              </a:spcBef>
            </a:pPr>
            <a:r>
              <a:rPr lang="en-GB" altLang="en-US" sz="2000" dirty="0"/>
              <a:t>Liaisons: 5 incoming LS (UTRAN/GERAN related) and 1 outgoing LS (UTRAN rel.).</a:t>
            </a:r>
          </a:p>
          <a:p>
            <a:pPr marL="0" indent="0">
              <a:lnSpc>
                <a:spcPct val="70000"/>
              </a:lnSpc>
              <a:spcBef>
                <a:spcPts val="0"/>
              </a:spcBef>
              <a:buNone/>
            </a:pPr>
            <a:endParaRPr lang="en-GB" altLang="en-US" sz="800" dirty="0"/>
          </a:p>
          <a:p>
            <a:pPr>
              <a:lnSpc>
                <a:spcPct val="70000"/>
              </a:lnSpc>
              <a:spcBef>
                <a:spcPts val="0"/>
              </a:spcBef>
            </a:pPr>
            <a:r>
              <a:rPr lang="en-GB" altLang="en-US" sz="2000" dirty="0"/>
              <a:t>GERAN, Rel-11+: 5 CRs agreed on corrections to Extended EARFCN support. </a:t>
            </a:r>
          </a:p>
          <a:p>
            <a:pPr>
              <a:lnSpc>
                <a:spcPct val="70000"/>
              </a:lnSpc>
              <a:spcBef>
                <a:spcPts val="0"/>
              </a:spcBef>
            </a:pPr>
            <a:r>
              <a:rPr lang="en-GB" altLang="en-US" sz="2000" dirty="0"/>
              <a:t>GERAN, Rel-12+: 2 CRs agreed on ASN.1 corrections to GANSS</a:t>
            </a:r>
          </a:p>
          <a:p>
            <a:pPr>
              <a:lnSpc>
                <a:spcPct val="70000"/>
              </a:lnSpc>
              <a:spcBef>
                <a:spcPts val="0"/>
              </a:spcBef>
            </a:pPr>
            <a:r>
              <a:rPr lang="en-GB" altLang="en-US" sz="2000" dirty="0"/>
              <a:t>GERAN, Rel-13: No CRs to </a:t>
            </a:r>
            <a:r>
              <a:rPr lang="en-GB" altLang="en-US" sz="2000" dirty="0" err="1"/>
              <a:t>eDRX_GSM</a:t>
            </a:r>
            <a:r>
              <a:rPr lang="en-GB" altLang="en-US" sz="2000" dirty="0"/>
              <a:t> and </a:t>
            </a:r>
            <a:r>
              <a:rPr lang="en-GB" altLang="en-US" sz="2000" dirty="0" err="1"/>
              <a:t>CIoT_EC_GSM</a:t>
            </a:r>
            <a:r>
              <a:rPr lang="en-GB" altLang="en-US" sz="2000" dirty="0"/>
              <a:t>.</a:t>
            </a:r>
          </a:p>
          <a:p>
            <a:pPr>
              <a:lnSpc>
                <a:spcPct val="70000"/>
              </a:lnSpc>
              <a:spcBef>
                <a:spcPts val="0"/>
              </a:spcBef>
            </a:pPr>
            <a:r>
              <a:rPr lang="en-GB" altLang="en-US" sz="2000" dirty="0"/>
              <a:t>GERAN, Rel-14: Agreed CRs on </a:t>
            </a:r>
            <a:r>
              <a:rPr lang="en-US" altLang="en-US" sz="2000" dirty="0"/>
              <a:t>Positioning Enhancements for GERAN (6), </a:t>
            </a:r>
            <a:r>
              <a:rPr lang="en-GB" altLang="en-US" sz="2000" dirty="0"/>
              <a:t>Radio Interface Enhancements for EC-GSM-IoT (6). New proposal on enhancing security for MTA (no LLC ciphering): the matter is agreed to be done as TEI15 work with solution proposals to be contributed by RAN6#7. </a:t>
            </a:r>
          </a:p>
          <a:p>
            <a:pPr>
              <a:lnSpc>
                <a:spcPct val="70000"/>
              </a:lnSpc>
              <a:spcBef>
                <a:spcPts val="0"/>
              </a:spcBef>
            </a:pPr>
            <a:r>
              <a:rPr lang="en-GB" altLang="en-US" sz="2000" dirty="0"/>
              <a:t>GERAN, Rel-15: Work item proposal on further enhanced EC-GSM-IoT focussing on energy savings in idle mode and on provision of support for EC Restriction on radio protocol layer presented. WID revised (3 supporters) and finally noted. </a:t>
            </a:r>
          </a:p>
          <a:p>
            <a:pPr>
              <a:lnSpc>
                <a:spcPct val="70000"/>
              </a:lnSpc>
              <a:spcBef>
                <a:spcPts val="0"/>
              </a:spcBef>
            </a:pPr>
            <a:endParaRPr lang="en-GB" altLang="en-US" sz="800" dirty="0"/>
          </a:p>
          <a:p>
            <a:pPr>
              <a:lnSpc>
                <a:spcPct val="70000"/>
              </a:lnSpc>
              <a:spcBef>
                <a:spcPts val="0"/>
              </a:spcBef>
            </a:pPr>
            <a:r>
              <a:rPr lang="en-GB" altLang="en-US" sz="2000" dirty="0"/>
              <a:t>UTRAN, Rel-11+: 5 CRs agreed on corrections to Extended EARFCN support. </a:t>
            </a:r>
          </a:p>
          <a:p>
            <a:pPr>
              <a:lnSpc>
                <a:spcPct val="70000"/>
              </a:lnSpc>
              <a:spcBef>
                <a:spcPts val="0"/>
              </a:spcBef>
            </a:pPr>
            <a:r>
              <a:rPr lang="en-GB" altLang="en-US" sz="2000" dirty="0"/>
              <a:t>UTRAN, Rel-13: No contributions. </a:t>
            </a:r>
          </a:p>
          <a:p>
            <a:pPr>
              <a:lnSpc>
                <a:spcPct val="70000"/>
              </a:lnSpc>
              <a:spcBef>
                <a:spcPts val="0"/>
              </a:spcBef>
            </a:pPr>
            <a:r>
              <a:rPr lang="en-GB" altLang="en-US" sz="2000" dirty="0"/>
              <a:t>UTRAN, Rel-14: QMC reporting for new service type (MTSI service) discussed. Reply LS sent to SA4. The Rel-15 work will be started at RAN6#7. </a:t>
            </a:r>
          </a:p>
          <a:p>
            <a:pPr>
              <a:lnSpc>
                <a:spcPct val="70000"/>
              </a:lnSpc>
              <a:spcBef>
                <a:spcPts val="0"/>
              </a:spcBef>
            </a:pPr>
            <a:r>
              <a:rPr lang="en-GB" altLang="en-US" sz="2000" dirty="0"/>
              <a:t>UTRAN, Rel-15: New proposal related to Simplified HS-SCCH type 1 operation discussed, but not agreed due to raised concerns. </a:t>
            </a:r>
          </a:p>
          <a:p>
            <a:pPr>
              <a:lnSpc>
                <a:spcPct val="70000"/>
              </a:lnSpc>
              <a:spcBef>
                <a:spcPts val="0"/>
              </a:spcBef>
            </a:pPr>
            <a:r>
              <a:rPr lang="en-GB" altLang="en-US" sz="2000" dirty="0"/>
              <a:t>Transfer of rapporteur responsibilities progressed: procedure discussed and partial update for UTRAN 25.xxx  and GERAN 4x.xxx and 5x.xxx specs. </a:t>
            </a:r>
          </a:p>
          <a:p>
            <a:pPr marL="0" indent="0">
              <a:lnSpc>
                <a:spcPct val="70000"/>
              </a:lnSpc>
              <a:spcBef>
                <a:spcPts val="0"/>
              </a:spcBef>
              <a:buNone/>
            </a:pPr>
            <a:endParaRPr lang="en-GB" altLang="en-US" sz="400" dirty="0"/>
          </a:p>
          <a:p>
            <a:pPr>
              <a:lnSpc>
                <a:spcPct val="70000"/>
              </a:lnSpc>
              <a:spcBef>
                <a:spcPts val="600"/>
              </a:spcBef>
            </a:pPr>
            <a:r>
              <a:rPr lang="en-US" sz="2000" dirty="0"/>
              <a:t>List of agreed CRs for block approval at RAN#78 is found in </a:t>
            </a:r>
            <a:r>
              <a:rPr lang="en-US" sz="2000" dirty="0">
                <a:solidFill>
                  <a:srgbClr val="0000FF"/>
                </a:solidFill>
              </a:rPr>
              <a:t>RP-172133</a:t>
            </a:r>
            <a:r>
              <a:rPr lang="en-US" sz="2000" dirty="0"/>
              <a:t>. </a:t>
            </a:r>
          </a:p>
          <a:p>
            <a:pPr marL="358775" indent="0">
              <a:lnSpc>
                <a:spcPct val="70000"/>
              </a:lnSpc>
              <a:spcBef>
                <a:spcPts val="0"/>
              </a:spcBef>
              <a:buNone/>
            </a:pPr>
            <a:r>
              <a:rPr lang="en-US" sz="1600" dirty="0"/>
              <a:t>Note the correct numbers for 3 CR packages are: RP-172189 (for RP-171289), RP-172190 (for RP-171290) and RP-172191 (for RP-171291).</a:t>
            </a:r>
            <a:endParaRPr lang="en-GB" sz="2000" dirty="0">
              <a:solidFill>
                <a:srgbClr val="0000FF"/>
              </a:solidFill>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74638"/>
            <a:ext cx="7420303" cy="1143000"/>
          </a:xfrm>
        </p:spPr>
        <p:txBody>
          <a:bodyPr/>
          <a:lstStyle/>
          <a:p>
            <a:r>
              <a:rPr lang="en-US" dirty="0"/>
              <a:t>General Matters/RAN6 #6 Report Approval</a:t>
            </a:r>
          </a:p>
        </p:txBody>
      </p:sp>
      <p:sp>
        <p:nvSpPr>
          <p:cNvPr id="3" name="Content Placeholder 2"/>
          <p:cNvSpPr>
            <a:spLocks noGrp="1"/>
          </p:cNvSpPr>
          <p:nvPr>
            <p:ph idx="1"/>
          </p:nvPr>
        </p:nvSpPr>
        <p:spPr>
          <a:xfrm>
            <a:off x="346185" y="1496291"/>
            <a:ext cx="8704297" cy="4532395"/>
          </a:xfrm>
        </p:spPr>
        <p:txBody>
          <a:bodyPr/>
          <a:lstStyle/>
          <a:p>
            <a:r>
              <a:rPr lang="en-GB" sz="2000" dirty="0"/>
              <a:t>Report of 3GPP TSG RAN WG6 meeting #5, </a:t>
            </a:r>
            <a:r>
              <a:rPr lang="en-GB" sz="2000" dirty="0">
                <a:solidFill>
                  <a:srgbClr val="0000FF"/>
                </a:solidFill>
              </a:rPr>
              <a:t>R6-170467</a:t>
            </a:r>
            <a:r>
              <a:rPr lang="en-GB" sz="2000" dirty="0"/>
              <a:t> was approved.</a:t>
            </a:r>
          </a:p>
          <a:p>
            <a:r>
              <a:rPr lang="en-GB" sz="2000" dirty="0" err="1"/>
              <a:t>Tdoc</a:t>
            </a:r>
            <a:r>
              <a:rPr lang="en-GB" sz="2000" dirty="0"/>
              <a:t> reservation and submission deadline was agreed to be shifted to Tuesday preceding the meeting week, 21.00 CET / CEST.</a:t>
            </a:r>
          </a:p>
          <a:p>
            <a:r>
              <a:rPr lang="en-GB" sz="2000" dirty="0"/>
              <a:t>Email approval of contributions will only be used for exceptional cases.</a:t>
            </a:r>
          </a:p>
        </p:txBody>
      </p:sp>
    </p:spTree>
    <p:extLst>
      <p:ext uri="{BB962C8B-B14F-4D97-AF65-F5344CB8AC3E}">
        <p14:creationId xmlns:p14="http://schemas.microsoft.com/office/powerpoint/2010/main" val="611568518"/>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Liaisons   (1/2)</a:t>
            </a:r>
          </a:p>
        </p:txBody>
      </p:sp>
      <p:sp>
        <p:nvSpPr>
          <p:cNvPr id="3" name="Content Placeholder 2"/>
          <p:cNvSpPr>
            <a:spLocks noGrp="1"/>
          </p:cNvSpPr>
          <p:nvPr>
            <p:ph idx="1"/>
          </p:nvPr>
        </p:nvSpPr>
        <p:spPr>
          <a:xfrm>
            <a:off x="457200" y="1417638"/>
            <a:ext cx="8526146" cy="4830763"/>
          </a:xfrm>
        </p:spPr>
        <p:txBody>
          <a:bodyPr/>
          <a:lstStyle/>
          <a:p>
            <a:pPr>
              <a:lnSpc>
                <a:spcPct val="95000"/>
              </a:lnSpc>
              <a:spcBef>
                <a:spcPts val="200"/>
              </a:spcBef>
            </a:pPr>
            <a:r>
              <a:rPr lang="en-GB" sz="1800" dirty="0"/>
              <a:t>Five incoming LSs were received. </a:t>
            </a:r>
          </a:p>
          <a:p>
            <a:pPr>
              <a:lnSpc>
                <a:spcPct val="95000"/>
              </a:lnSpc>
              <a:spcBef>
                <a:spcPts val="600"/>
              </a:spcBef>
            </a:pPr>
            <a:r>
              <a:rPr lang="en-GB" sz="1800" dirty="0">
                <a:solidFill>
                  <a:srgbClr val="0000FF"/>
                </a:solidFill>
              </a:rPr>
              <a:t>R6-170468</a:t>
            </a:r>
            <a:r>
              <a:rPr lang="en-GB" sz="1800" dirty="0"/>
              <a:t> </a:t>
            </a:r>
            <a:r>
              <a:rPr lang="en-US" sz="1800" dirty="0"/>
              <a:t>LS on removal of GERAN </a:t>
            </a:r>
            <a:r>
              <a:rPr lang="en-US" sz="1800" dirty="0" err="1"/>
              <a:t>Iu</a:t>
            </a:r>
            <a:r>
              <a:rPr lang="en-US" sz="1800" dirty="0"/>
              <a:t> Mode (source: CT1)</a:t>
            </a:r>
            <a:endParaRPr lang="en-GB" sz="1800" dirty="0"/>
          </a:p>
          <a:p>
            <a:pPr lvl="1">
              <a:lnSpc>
                <a:spcPct val="95000"/>
              </a:lnSpc>
              <a:spcBef>
                <a:spcPts val="200"/>
              </a:spcBef>
            </a:pPr>
            <a:r>
              <a:rPr lang="en-GB" sz="1600" dirty="0"/>
              <a:t>CT1 inform about their decision</a:t>
            </a:r>
            <a:r>
              <a:rPr lang="en-US" sz="1600" dirty="0"/>
              <a:t> to use references in their Rel-13 specs and later specs to GERAN </a:t>
            </a:r>
            <a:r>
              <a:rPr lang="en-US" sz="1600" dirty="0" err="1"/>
              <a:t>Iu</a:t>
            </a:r>
            <a:r>
              <a:rPr lang="en-US" sz="1600" dirty="0"/>
              <a:t> mode spec 44.118 Release 11. </a:t>
            </a:r>
            <a:r>
              <a:rPr lang="en-GB" sz="1600" dirty="0"/>
              <a:t>The LS was noted. </a:t>
            </a:r>
          </a:p>
          <a:p>
            <a:pPr>
              <a:lnSpc>
                <a:spcPct val="95000"/>
              </a:lnSpc>
              <a:spcBef>
                <a:spcPts val="600"/>
              </a:spcBef>
            </a:pPr>
            <a:r>
              <a:rPr lang="en-GB" sz="1800" dirty="0">
                <a:solidFill>
                  <a:srgbClr val="0000FF"/>
                </a:solidFill>
              </a:rPr>
              <a:t>R6-170469</a:t>
            </a:r>
            <a:r>
              <a:rPr lang="en-GB" sz="1800" dirty="0"/>
              <a:t> </a:t>
            </a:r>
            <a:r>
              <a:rPr lang="en-US" sz="1800" dirty="0"/>
              <a:t>Reply LS on Restricted Use of Enhanced Coverage </a:t>
            </a:r>
            <a:r>
              <a:rPr lang="en-GB" sz="1800" dirty="0"/>
              <a:t>(source: CT1) </a:t>
            </a:r>
          </a:p>
          <a:p>
            <a:pPr lvl="1">
              <a:lnSpc>
                <a:spcPct val="95000"/>
              </a:lnSpc>
              <a:spcBef>
                <a:spcPts val="200"/>
              </a:spcBef>
            </a:pPr>
            <a:r>
              <a:rPr lang="en-US" sz="1600" dirty="0"/>
              <a:t>CT1 inform about their understanding that Enhanced Coverage restriction is subscription based and does not change frequently. A similar behavior as for NB-IoT could be assumed on the radio protocol layer. Guidance from SA2 is requested on the requirements for EC restriction</a:t>
            </a:r>
            <a:r>
              <a:rPr lang="en-GB" sz="1600" dirty="0"/>
              <a:t>. The LS was noted.</a:t>
            </a:r>
          </a:p>
          <a:p>
            <a:pPr lvl="1">
              <a:lnSpc>
                <a:spcPct val="95000"/>
              </a:lnSpc>
              <a:spcBef>
                <a:spcPts val="200"/>
              </a:spcBef>
            </a:pPr>
            <a:r>
              <a:rPr lang="en-GB" sz="1600" dirty="0"/>
              <a:t>RAN6 to await the reply LS from SA2 to proceed with the normative work. </a:t>
            </a:r>
          </a:p>
          <a:p>
            <a:pPr>
              <a:lnSpc>
                <a:spcPct val="95000"/>
              </a:lnSpc>
              <a:spcBef>
                <a:spcPts val="600"/>
              </a:spcBef>
            </a:pPr>
            <a:r>
              <a:rPr lang="en-GB" sz="1800" dirty="0">
                <a:solidFill>
                  <a:srgbClr val="0000FF"/>
                </a:solidFill>
              </a:rPr>
              <a:t>R6-170470</a:t>
            </a:r>
            <a:r>
              <a:rPr lang="en-GB" sz="1800" dirty="0"/>
              <a:t> </a:t>
            </a:r>
            <a:r>
              <a:rPr lang="en-US" sz="1800" dirty="0"/>
              <a:t>LS on removal of GERAN </a:t>
            </a:r>
            <a:r>
              <a:rPr lang="en-US" sz="1800" dirty="0" err="1"/>
              <a:t>Iu</a:t>
            </a:r>
            <a:r>
              <a:rPr lang="en-US" sz="1800" dirty="0"/>
              <a:t> Mode </a:t>
            </a:r>
            <a:r>
              <a:rPr lang="en-GB" sz="1800" dirty="0"/>
              <a:t>(source: CT1) </a:t>
            </a:r>
          </a:p>
          <a:p>
            <a:pPr lvl="1">
              <a:lnSpc>
                <a:spcPct val="95000"/>
              </a:lnSpc>
              <a:spcBef>
                <a:spcPts val="200"/>
              </a:spcBef>
            </a:pPr>
            <a:r>
              <a:rPr lang="en-GB" sz="1600" dirty="0"/>
              <a:t>This was identical to the LS in </a:t>
            </a:r>
            <a:r>
              <a:rPr lang="en-GB" sz="1600" dirty="0">
                <a:solidFill>
                  <a:srgbClr val="0000FF"/>
                </a:solidFill>
              </a:rPr>
              <a:t>R6-170468. </a:t>
            </a:r>
            <a:r>
              <a:rPr lang="en-GB" sz="1600" dirty="0"/>
              <a:t>The LS was noted.</a:t>
            </a:r>
            <a:endParaRPr lang="en-GB" sz="1600" dirty="0">
              <a:solidFill>
                <a:srgbClr val="0000FF"/>
              </a:solidFill>
            </a:endParaRPr>
          </a:p>
          <a:p>
            <a:pPr>
              <a:lnSpc>
                <a:spcPct val="95000"/>
              </a:lnSpc>
              <a:spcBef>
                <a:spcPts val="600"/>
              </a:spcBef>
            </a:pPr>
            <a:r>
              <a:rPr lang="en-GB" sz="1800" dirty="0">
                <a:solidFill>
                  <a:srgbClr val="0000FF"/>
                </a:solidFill>
              </a:rPr>
              <a:t>R6-170471</a:t>
            </a:r>
            <a:r>
              <a:rPr lang="en-GB" sz="1800" dirty="0"/>
              <a:t> </a:t>
            </a:r>
            <a:r>
              <a:rPr lang="en-US" sz="1800" dirty="0"/>
              <a:t>LS on IMT-2020 submission </a:t>
            </a:r>
            <a:r>
              <a:rPr lang="en-GB" sz="1800" dirty="0"/>
              <a:t>(source: RAN) </a:t>
            </a:r>
          </a:p>
          <a:p>
            <a:pPr lvl="1">
              <a:lnSpc>
                <a:spcPct val="95000"/>
              </a:lnSpc>
              <a:spcBef>
                <a:spcPts val="200"/>
              </a:spcBef>
            </a:pPr>
            <a:r>
              <a:rPr lang="en-US" sz="1600" dirty="0"/>
              <a:t>The input from 3GPP to ITU-R on IMT 2020 is informed</a:t>
            </a:r>
            <a:r>
              <a:rPr lang="en-GB" sz="1600" dirty="0">
                <a:solidFill>
                  <a:srgbClr val="0000FF"/>
                </a:solidFill>
              </a:rPr>
              <a:t>. </a:t>
            </a:r>
            <a:r>
              <a:rPr lang="en-GB" sz="1600" dirty="0"/>
              <a:t>The LS was noted.</a:t>
            </a:r>
            <a:endParaRPr lang="en-GB" sz="1600" dirty="0">
              <a:solidFill>
                <a:srgbClr val="0000FF"/>
              </a:solidFill>
            </a:endParaRPr>
          </a:p>
          <a:p>
            <a:pPr>
              <a:lnSpc>
                <a:spcPct val="95000"/>
              </a:lnSpc>
              <a:spcBef>
                <a:spcPts val="600"/>
              </a:spcBef>
            </a:pPr>
            <a:r>
              <a:rPr lang="en-GB" sz="1800" dirty="0">
                <a:solidFill>
                  <a:srgbClr val="0000FF"/>
                </a:solidFill>
              </a:rPr>
              <a:t>R6-170498</a:t>
            </a:r>
            <a:r>
              <a:rPr lang="en-GB" sz="1800" dirty="0"/>
              <a:t> </a:t>
            </a:r>
            <a:r>
              <a:rPr lang="en-US" sz="1800" dirty="0"/>
              <a:t>LS on adding new service type in QMC reporting </a:t>
            </a:r>
            <a:r>
              <a:rPr lang="en-GB" sz="1800" dirty="0"/>
              <a:t>(source: SA4) </a:t>
            </a:r>
          </a:p>
          <a:p>
            <a:pPr lvl="1">
              <a:lnSpc>
                <a:spcPct val="95000"/>
              </a:lnSpc>
              <a:spcBef>
                <a:spcPts val="200"/>
              </a:spcBef>
            </a:pPr>
            <a:r>
              <a:rPr lang="en-GB" sz="1600" dirty="0"/>
              <a:t>SA4 inform about the progress for the </a:t>
            </a:r>
            <a:r>
              <a:rPr lang="en-US" sz="1600" dirty="0"/>
              <a:t>work item on "Enhanced </a:t>
            </a:r>
            <a:r>
              <a:rPr lang="en-US" sz="1600" dirty="0" err="1"/>
              <a:t>QoE</a:t>
            </a:r>
            <a:r>
              <a:rPr lang="en-US" sz="1600" dirty="0"/>
              <a:t> Reporting for MTSI " adding a similar QMC functionality to MTSI services for Rel-15 as for streaming services in Rel-14. </a:t>
            </a:r>
            <a:r>
              <a:rPr lang="en-GB" sz="1600" dirty="0"/>
              <a:t>The LS was noted and replied in </a:t>
            </a:r>
            <a:r>
              <a:rPr lang="en-GB" sz="1600" dirty="0">
                <a:solidFill>
                  <a:srgbClr val="0000FF"/>
                </a:solidFill>
              </a:rPr>
              <a:t>R6-170518</a:t>
            </a:r>
            <a:r>
              <a:rPr lang="en-GB" sz="1600" dirty="0"/>
              <a:t>.</a:t>
            </a:r>
          </a:p>
        </p:txBody>
      </p:sp>
    </p:spTree>
    <p:extLst>
      <p:ext uri="{BB962C8B-B14F-4D97-AF65-F5344CB8AC3E}">
        <p14:creationId xmlns:p14="http://schemas.microsoft.com/office/powerpoint/2010/main" val="246013189"/>
      </p:ext>
    </p:extLst>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3909</TotalTime>
  <Words>3690</Words>
  <Application>Microsoft Office PowerPoint</Application>
  <PresentationFormat>On-screen Show (4:3)</PresentationFormat>
  <Paragraphs>369</Paragraphs>
  <Slides>42</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宋体</vt:lpstr>
      <vt:lpstr>宋体</vt:lpstr>
      <vt:lpstr>Arial</vt:lpstr>
      <vt:lpstr>Calibri</vt:lpstr>
      <vt:lpstr>Times New Roman</vt:lpstr>
      <vt:lpstr>3gpp</vt:lpstr>
      <vt:lpstr>  </vt:lpstr>
      <vt:lpstr>Meetings</vt:lpstr>
      <vt:lpstr>RAN6 #6 Meeting Schedule</vt:lpstr>
      <vt:lpstr>RAN6 #6 Statistics (1/3)</vt:lpstr>
      <vt:lpstr>RAN6 #6 Statistics (2/3)</vt:lpstr>
      <vt:lpstr>RAN6 #6 Statistics (3/3)</vt:lpstr>
      <vt:lpstr>Executive Summary</vt:lpstr>
      <vt:lpstr>General Matters/RAN6 #6 Report Approval</vt:lpstr>
      <vt:lpstr>Liaisons   (1/2)</vt:lpstr>
      <vt:lpstr>Liaisons   (2/2)</vt:lpstr>
      <vt:lpstr>CRs to features in Rel-13 or earlier (GERAN)</vt:lpstr>
      <vt:lpstr>TEI11     (1/1) </vt:lpstr>
      <vt:lpstr>TEI12     (1/1)</vt:lpstr>
      <vt:lpstr>Other Rel-13 and earlier items (GERAN)</vt:lpstr>
      <vt:lpstr>Rel-14 features (GERAN)</vt:lpstr>
      <vt:lpstr>Positioning Enhancements in GERAN      - ePOS_GERAN (Rel-14)   (1/3)</vt:lpstr>
      <vt:lpstr>Positioning Enhancements in GERAN      - ePOS_GERAN (Rel-14)   (2/3)</vt:lpstr>
      <vt:lpstr>Positioning Enhancements in GERAN      - ePOS_GERAN (Rel-14)   (3/3)</vt:lpstr>
      <vt:lpstr>Radio Interface Enhancements for  EC-GSM-IoT (Rel-14)    (1/2)  </vt:lpstr>
      <vt:lpstr>Radio Interface Enhancements for  EC-GSM-IoT (Rel-14)    (2/2)  </vt:lpstr>
      <vt:lpstr>Other Rel-14 items (GERAN)</vt:lpstr>
      <vt:lpstr>Rel-15 features (GERAN)</vt:lpstr>
      <vt:lpstr>New Work item proposals    (1/2) </vt:lpstr>
      <vt:lpstr>New work item proposals    (2/2) </vt:lpstr>
      <vt:lpstr>Other Rel-15 items (GERAN)</vt:lpstr>
      <vt:lpstr>CRs to features in Rel-13 or earlier (UTRAN)</vt:lpstr>
      <vt:lpstr>TEI11    (1/1)</vt:lpstr>
      <vt:lpstr>Other Rel-13 or earlier items (UTRAN)</vt:lpstr>
      <vt:lpstr>Rel-14 features (UTRAN)</vt:lpstr>
      <vt:lpstr>WI QoE Measurement Collection for streaming services in UTRAN  (Rel-14)</vt:lpstr>
      <vt:lpstr>Other Rel-14 items (UTRAN)</vt:lpstr>
      <vt:lpstr>Rel-15 features (UTRAN)</vt:lpstr>
      <vt:lpstr>Simplified HS-SCCH for UMTS (1/2)  </vt:lpstr>
      <vt:lpstr>Simplified HS-SCCH for UMTS (2/2)  </vt:lpstr>
      <vt:lpstr>Other Rel-15 items (UTRAN)</vt:lpstr>
      <vt:lpstr>Any other Rel-15 documents (UTRAN)</vt:lpstr>
      <vt:lpstr>Common GERAN / UTRAN matters</vt:lpstr>
      <vt:lpstr>Other technical work    (1/2)</vt:lpstr>
      <vt:lpstr>Other technical work    (2/2)</vt:lpstr>
      <vt:lpstr>Work Plan</vt:lpstr>
      <vt:lpstr>RAN WG6 Schedule (2016 – 2018)</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RAN6 status report to TSG RAN#73</dc:title>
  <dc:subject>RAN6 status report to RAN#73</dc:subject>
  <dc:creator>juergen.hofmann@nokia.com</dc:creator>
  <dc:description>©3GPP 2009. All rights reserved</dc:description>
  <cp:lastModifiedBy>Nokia</cp:lastModifiedBy>
  <cp:revision>4391</cp:revision>
  <dcterms:created xsi:type="dcterms:W3CDTF">2009-11-27T05:15:11Z</dcterms:created>
  <dcterms:modified xsi:type="dcterms:W3CDTF">2017-12-14T13:18:13Z</dcterms:modified>
</cp:coreProperties>
</file>